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89"/>
  </p:notesMasterIdLst>
  <p:sldIdLst>
    <p:sldId id="256" r:id="rId2"/>
    <p:sldId id="268" r:id="rId3"/>
    <p:sldId id="258" r:id="rId4"/>
    <p:sldId id="403" r:id="rId5"/>
    <p:sldId id="267" r:id="rId6"/>
    <p:sldId id="269" r:id="rId7"/>
    <p:sldId id="274" r:id="rId8"/>
    <p:sldId id="273" r:id="rId9"/>
    <p:sldId id="270" r:id="rId10"/>
    <p:sldId id="271" r:id="rId11"/>
    <p:sldId id="275" r:id="rId12"/>
    <p:sldId id="404" r:id="rId13"/>
    <p:sldId id="259" r:id="rId14"/>
    <p:sldId id="278" r:id="rId15"/>
    <p:sldId id="260" r:id="rId16"/>
    <p:sldId id="279" r:id="rId17"/>
    <p:sldId id="281" r:id="rId18"/>
    <p:sldId id="282" r:id="rId19"/>
    <p:sldId id="280" r:id="rId20"/>
    <p:sldId id="261" r:id="rId21"/>
    <p:sldId id="284" r:id="rId22"/>
    <p:sldId id="287" r:id="rId23"/>
    <p:sldId id="292" r:id="rId24"/>
    <p:sldId id="288" r:id="rId25"/>
    <p:sldId id="289" r:id="rId26"/>
    <p:sldId id="293" r:id="rId27"/>
    <p:sldId id="294" r:id="rId28"/>
    <p:sldId id="295" r:id="rId29"/>
    <p:sldId id="296" r:id="rId30"/>
    <p:sldId id="482" r:id="rId31"/>
    <p:sldId id="290" r:id="rId32"/>
    <p:sldId id="332" r:id="rId33"/>
    <p:sldId id="333" r:id="rId34"/>
    <p:sldId id="330" r:id="rId35"/>
    <p:sldId id="331" r:id="rId36"/>
    <p:sldId id="291" r:id="rId37"/>
    <p:sldId id="297" r:id="rId38"/>
    <p:sldId id="299" r:id="rId39"/>
    <p:sldId id="303" r:id="rId40"/>
    <p:sldId id="300" r:id="rId41"/>
    <p:sldId id="304" r:id="rId42"/>
    <p:sldId id="301" r:id="rId43"/>
    <p:sldId id="305" r:id="rId44"/>
    <p:sldId id="302" r:id="rId45"/>
    <p:sldId id="298" r:id="rId46"/>
    <p:sldId id="306" r:id="rId47"/>
    <p:sldId id="307" r:id="rId48"/>
    <p:sldId id="308" r:id="rId49"/>
    <p:sldId id="309" r:id="rId50"/>
    <p:sldId id="483" r:id="rId51"/>
    <p:sldId id="484" r:id="rId52"/>
    <p:sldId id="485" r:id="rId53"/>
    <p:sldId id="486" r:id="rId54"/>
    <p:sldId id="487" r:id="rId55"/>
    <p:sldId id="488" r:id="rId56"/>
    <p:sldId id="489" r:id="rId57"/>
    <p:sldId id="490" r:id="rId58"/>
    <p:sldId id="491" r:id="rId59"/>
    <p:sldId id="492" r:id="rId60"/>
    <p:sldId id="493" r:id="rId61"/>
    <p:sldId id="494" r:id="rId62"/>
    <p:sldId id="495" r:id="rId63"/>
    <p:sldId id="496" r:id="rId64"/>
    <p:sldId id="310" r:id="rId65"/>
    <p:sldId id="497" r:id="rId66"/>
    <p:sldId id="311" r:id="rId67"/>
    <p:sldId id="285" r:id="rId68"/>
    <p:sldId id="312" r:id="rId69"/>
    <p:sldId id="315" r:id="rId70"/>
    <p:sldId id="316" r:id="rId71"/>
    <p:sldId id="317" r:id="rId72"/>
    <p:sldId id="318" r:id="rId73"/>
    <p:sldId id="405" r:id="rId74"/>
    <p:sldId id="320" r:id="rId75"/>
    <p:sldId id="321" r:id="rId76"/>
    <p:sldId id="337" r:id="rId77"/>
    <p:sldId id="338" r:id="rId78"/>
    <p:sldId id="339" r:id="rId79"/>
    <p:sldId id="340" r:id="rId80"/>
    <p:sldId id="341" r:id="rId81"/>
    <p:sldId id="342" r:id="rId82"/>
    <p:sldId id="343" r:id="rId83"/>
    <p:sldId id="344" r:id="rId84"/>
    <p:sldId id="508" r:id="rId85"/>
    <p:sldId id="509" r:id="rId86"/>
    <p:sldId id="510" r:id="rId87"/>
    <p:sldId id="511" r:id="rId88"/>
    <p:sldId id="512" r:id="rId89"/>
    <p:sldId id="513" r:id="rId90"/>
    <p:sldId id="325" r:id="rId91"/>
    <p:sldId id="504" r:id="rId92"/>
    <p:sldId id="505" r:id="rId93"/>
    <p:sldId id="506" r:id="rId94"/>
    <p:sldId id="507" r:id="rId95"/>
    <p:sldId id="326" r:id="rId96"/>
    <p:sldId id="498" r:id="rId97"/>
    <p:sldId id="499" r:id="rId98"/>
    <p:sldId id="500" r:id="rId99"/>
    <p:sldId id="501" r:id="rId100"/>
    <p:sldId id="502" r:id="rId101"/>
    <p:sldId id="503" r:id="rId102"/>
    <p:sldId id="470" r:id="rId103"/>
    <p:sldId id="327" r:id="rId104"/>
    <p:sldId id="443" r:id="rId105"/>
    <p:sldId id="445" r:id="rId106"/>
    <p:sldId id="446" r:id="rId107"/>
    <p:sldId id="447" r:id="rId108"/>
    <p:sldId id="448" r:id="rId109"/>
    <p:sldId id="449" r:id="rId110"/>
    <p:sldId id="450" r:id="rId111"/>
    <p:sldId id="421" r:id="rId112"/>
    <p:sldId id="422" r:id="rId113"/>
    <p:sldId id="423" r:id="rId114"/>
    <p:sldId id="451" r:id="rId115"/>
    <p:sldId id="262" r:id="rId116"/>
    <p:sldId id="453" r:id="rId117"/>
    <p:sldId id="352" r:id="rId118"/>
    <p:sldId id="425" r:id="rId119"/>
    <p:sldId id="426" r:id="rId120"/>
    <p:sldId id="351" r:id="rId121"/>
    <p:sldId id="407" r:id="rId122"/>
    <p:sldId id="408" r:id="rId123"/>
    <p:sldId id="424" r:id="rId124"/>
    <p:sldId id="409" r:id="rId125"/>
    <p:sldId id="353" r:id="rId126"/>
    <p:sldId id="354" r:id="rId127"/>
    <p:sldId id="356" r:id="rId128"/>
    <p:sldId id="442" r:id="rId129"/>
    <p:sldId id="263" r:id="rId130"/>
    <p:sldId id="410" r:id="rId131"/>
    <p:sldId id="418" r:id="rId132"/>
    <p:sldId id="406" r:id="rId133"/>
    <p:sldId id="427" r:id="rId134"/>
    <p:sldId id="360" r:id="rId135"/>
    <p:sldId id="393" r:id="rId136"/>
    <p:sldId id="395" r:id="rId137"/>
    <p:sldId id="394" r:id="rId138"/>
    <p:sldId id="396" r:id="rId139"/>
    <p:sldId id="359" r:id="rId140"/>
    <p:sldId id="264" r:id="rId141"/>
    <p:sldId id="362" r:id="rId142"/>
    <p:sldId id="363" r:id="rId143"/>
    <p:sldId id="428" r:id="rId144"/>
    <p:sldId id="365" r:id="rId145"/>
    <p:sldId id="361" r:id="rId146"/>
    <p:sldId id="366" r:id="rId147"/>
    <p:sldId id="397" r:id="rId148"/>
    <p:sldId id="452" r:id="rId149"/>
    <p:sldId id="367" r:id="rId150"/>
    <p:sldId id="368" r:id="rId151"/>
    <p:sldId id="399" r:id="rId152"/>
    <p:sldId id="369" r:id="rId153"/>
    <p:sldId id="400" r:id="rId154"/>
    <p:sldId id="370" r:id="rId155"/>
    <p:sldId id="373" r:id="rId156"/>
    <p:sldId id="401" r:id="rId157"/>
    <p:sldId id="372" r:id="rId158"/>
    <p:sldId id="419" r:id="rId159"/>
    <p:sldId id="374" r:id="rId160"/>
    <p:sldId id="454" r:id="rId161"/>
    <p:sldId id="455" r:id="rId162"/>
    <p:sldId id="456" r:id="rId163"/>
    <p:sldId id="461" r:id="rId164"/>
    <p:sldId id="375" r:id="rId165"/>
    <p:sldId id="402" r:id="rId166"/>
    <p:sldId id="376" r:id="rId167"/>
    <p:sldId id="378" r:id="rId168"/>
    <p:sldId id="379" r:id="rId169"/>
    <p:sldId id="566" r:id="rId170"/>
    <p:sldId id="567" r:id="rId171"/>
    <p:sldId id="568" r:id="rId172"/>
    <p:sldId id="569" r:id="rId173"/>
    <p:sldId id="570" r:id="rId174"/>
    <p:sldId id="266" r:id="rId175"/>
    <p:sldId id="384" r:id="rId176"/>
    <p:sldId id="385" r:id="rId177"/>
    <p:sldId id="387" r:id="rId178"/>
    <p:sldId id="429" r:id="rId179"/>
    <p:sldId id="386" r:id="rId180"/>
    <p:sldId id="388" r:id="rId181"/>
    <p:sldId id="460" r:id="rId182"/>
    <p:sldId id="459" r:id="rId183"/>
    <p:sldId id="457" r:id="rId184"/>
    <p:sldId id="472" r:id="rId185"/>
    <p:sldId id="473" r:id="rId186"/>
    <p:sldId id="458" r:id="rId187"/>
    <p:sldId id="414" r:id="rId18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modifyVerifier cryptProviderType="rsaFull" cryptAlgorithmClass="hash" cryptAlgorithmType="typeAny" cryptAlgorithmSid="4" spinCount="100000" saltData="9my4YjJHZBO+Wu3nmZNp2g==" hashData="zZwAmTiqCOnlt8Vb5zTrhzBvdDw="/>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008000"/>
    <a:srgbClr val="CCFF99"/>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1" autoAdjust="0"/>
    <p:restoredTop sz="63707" autoAdjust="0"/>
  </p:normalViewPr>
  <p:slideViewPr>
    <p:cSldViewPr showGuides="1">
      <p:cViewPr varScale="1">
        <p:scale>
          <a:sx n="55" d="100"/>
          <a:sy n="55" d="100"/>
        </p:scale>
        <p:origin x="148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63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908E849-1B7D-432F-A649-C4BA4ED572FC}" type="slidenum">
              <a:rPr lang="en-US" altLang="zh-CN"/>
              <a:pPr/>
              <a:t>‹#›</a:t>
            </a:fld>
            <a:endParaRPr lang="en-US" altLang="zh-CN"/>
          </a:p>
        </p:txBody>
      </p:sp>
    </p:spTree>
    <p:extLst>
      <p:ext uri="{BB962C8B-B14F-4D97-AF65-F5344CB8AC3E}">
        <p14:creationId xmlns:p14="http://schemas.microsoft.com/office/powerpoint/2010/main" val="149251420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wooyun.org/bugs/wooyun-2013-035555"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1375D-7CED-4B3D-8902-A075C0229CD5}" type="slidenum">
              <a:rPr lang="en-US" altLang="zh-CN"/>
              <a:pPr/>
              <a:t>2</a:t>
            </a:fld>
            <a:endParaRPr lang="en-US" altLang="zh-CN"/>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zh-CN" altLang="en-US"/>
              <a:t>测试对于软件生产来说是必需的，关键是我们应该思考“采用什么方法，如何安排测试”</a:t>
            </a:r>
          </a:p>
        </p:txBody>
      </p:sp>
    </p:spTree>
    <p:extLst>
      <p:ext uri="{BB962C8B-B14F-4D97-AF65-F5344CB8AC3E}">
        <p14:creationId xmlns:p14="http://schemas.microsoft.com/office/powerpoint/2010/main" val="3794021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07402D-C8E1-4BF2-8401-738290386AA0}" type="slidenum">
              <a:rPr lang="en-US" altLang="zh-CN"/>
              <a:pPr/>
              <a:t>32</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zh-CN" altLang="en-US"/>
              <a:t>没有测出错误</a:t>
            </a:r>
          </a:p>
        </p:txBody>
      </p:sp>
    </p:spTree>
    <p:extLst>
      <p:ext uri="{BB962C8B-B14F-4D97-AF65-F5344CB8AC3E}">
        <p14:creationId xmlns:p14="http://schemas.microsoft.com/office/powerpoint/2010/main" val="1130173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7DFA63-7F96-4A7E-8906-0112532FFD45}" type="slidenum">
              <a:rPr lang="en-US" altLang="zh-CN"/>
              <a:pPr/>
              <a:t>33</a:t>
            </a:fld>
            <a:endParaRPr lang="en-US" altLang="zh-CN"/>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r>
              <a:rPr lang="zh-CN" altLang="en-US"/>
              <a:t>判断覆盖比语句覆盖强，但对程序逻辑的覆盖程度仍然不高。</a:t>
            </a:r>
          </a:p>
          <a:p>
            <a:r>
              <a:rPr lang="zh-CN" altLang="en-US"/>
              <a:t>比如只覆盖了程序全部路径的一半。</a:t>
            </a:r>
          </a:p>
        </p:txBody>
      </p:sp>
    </p:spTree>
    <p:extLst>
      <p:ext uri="{BB962C8B-B14F-4D97-AF65-F5344CB8AC3E}">
        <p14:creationId xmlns:p14="http://schemas.microsoft.com/office/powerpoint/2010/main" val="518885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F1AA91-2D97-485E-B9FF-315EF921127A}" type="slidenum">
              <a:rPr lang="en-US" altLang="zh-CN"/>
              <a:pPr/>
              <a:t>38</a:t>
            </a:fld>
            <a:endParaRPr lang="en-US" altLang="zh-CN"/>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9852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A909E5-E526-47C4-B65F-D6C353BACA18}" type="slidenum">
              <a:rPr lang="en-US" altLang="zh-CN"/>
              <a:pPr/>
              <a:t>40</a:t>
            </a:fld>
            <a:endParaRPr lang="en-US" altLang="zh-CN"/>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6434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C3463-D7A5-4288-A49E-CA9EDEC2FC88}" type="slidenum">
              <a:rPr lang="en-US" altLang="zh-CN"/>
              <a:pPr/>
              <a:t>42</a:t>
            </a:fld>
            <a:endParaRPr lang="en-US" altLang="zh-CN"/>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9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AE4987-1A12-47A2-8916-16148711B120}" type="slidenum">
              <a:rPr lang="en-US" altLang="zh-CN"/>
              <a:pPr/>
              <a:t>45</a:t>
            </a:fld>
            <a:endParaRPr lang="en-US" altLang="zh-CN"/>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zh-CN" altLang="en-US"/>
              <a:t>程序图</a:t>
            </a:r>
          </a:p>
        </p:txBody>
      </p:sp>
    </p:spTree>
    <p:extLst>
      <p:ext uri="{BB962C8B-B14F-4D97-AF65-F5344CB8AC3E}">
        <p14:creationId xmlns:p14="http://schemas.microsoft.com/office/powerpoint/2010/main" val="413340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AD65F-DE24-44BF-BB0C-D60D54DE2BA0}" type="slidenum">
              <a:rPr lang="en-US" altLang="zh-CN"/>
              <a:pPr/>
              <a:t>46</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altLang="zh-CN"/>
              <a:t>1</a:t>
            </a:r>
          </a:p>
        </p:txBody>
      </p:sp>
    </p:spTree>
    <p:extLst>
      <p:ext uri="{BB962C8B-B14F-4D97-AF65-F5344CB8AC3E}">
        <p14:creationId xmlns:p14="http://schemas.microsoft.com/office/powerpoint/2010/main" val="307310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4839D8-5E37-4CD7-A493-BDC8F3F6EFBA}" type="slidenum">
              <a:rPr lang="en-US" altLang="zh-CN"/>
              <a:pPr/>
              <a:t>64</a:t>
            </a:fld>
            <a:endParaRPr lang="en-US" altLang="zh-CN"/>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6381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798744-2678-45F9-A42C-C188FB6C6DD5}" type="slidenum">
              <a:rPr lang="en-US" altLang="zh-CN"/>
              <a:pPr/>
              <a:t>79</a:t>
            </a:fld>
            <a:endParaRPr lang="en-US" altLang="zh-CN"/>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r>
              <a:rPr lang="zh-CN" altLang="en-US">
                <a:ea typeface="黑体" pitchFamily="2" charset="-122"/>
              </a:rPr>
              <a:t>例如，在教师上岗方案中规定对教授、副教授、讲师和助教分别计算分数，做相应的处理。因此可以确定</a:t>
            </a:r>
            <a:r>
              <a:rPr lang="en-US" altLang="zh-CN">
                <a:ea typeface="黑体" pitchFamily="2" charset="-122"/>
              </a:rPr>
              <a:t>4</a:t>
            </a:r>
            <a:r>
              <a:rPr lang="zh-CN" altLang="en-US">
                <a:ea typeface="黑体" pitchFamily="2" charset="-122"/>
              </a:rPr>
              <a:t>个有效等价类为教授、副教授、讲师和助教，一个无效等价类，它是所有不符合以上身分的人员的输入值的集合。</a:t>
            </a:r>
          </a:p>
          <a:p>
            <a:endParaRPr lang="en-US" altLang="zh-CN"/>
          </a:p>
        </p:txBody>
      </p:sp>
    </p:spTree>
    <p:extLst>
      <p:ext uri="{BB962C8B-B14F-4D97-AF65-F5344CB8AC3E}">
        <p14:creationId xmlns:p14="http://schemas.microsoft.com/office/powerpoint/2010/main" val="227873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908E849-1B7D-432F-A649-C4BA4ED572FC}" type="slidenum">
              <a:rPr lang="en-US" altLang="zh-CN" smtClean="0"/>
              <a:pPr/>
              <a:t>102</a:t>
            </a:fld>
            <a:endParaRPr lang="en-US" altLang="zh-CN"/>
          </a:p>
        </p:txBody>
      </p:sp>
    </p:spTree>
    <p:extLst>
      <p:ext uri="{BB962C8B-B14F-4D97-AF65-F5344CB8AC3E}">
        <p14:creationId xmlns:p14="http://schemas.microsoft.com/office/powerpoint/2010/main" val="200091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4EC188-7220-49E3-B2C6-E8A6670D6944}" type="slidenum">
              <a:rPr lang="en-US" altLang="zh-CN"/>
              <a:pPr/>
              <a:t>3</a:t>
            </a:fld>
            <a:endParaRPr lang="en-US" altLang="zh-CN"/>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p:txBody>
          <a:bodyPr/>
          <a:lstStyle/>
          <a:p>
            <a:r>
              <a:rPr lang="zh-CN" altLang="en-US"/>
              <a:t>测试是软件开发的重要部分。</a:t>
            </a:r>
          </a:p>
          <a:p>
            <a:r>
              <a:rPr lang="zh-CN" altLang="en-US"/>
              <a:t>在典型的软件开发项目中，软件测试工作量往往占软件开发总工作量的</a:t>
            </a:r>
            <a:r>
              <a:rPr lang="en-US" altLang="zh-CN"/>
              <a:t>40%</a:t>
            </a:r>
            <a:r>
              <a:rPr lang="zh-CN" altLang="en-US"/>
              <a:t>以上。</a:t>
            </a:r>
          </a:p>
          <a:p>
            <a:r>
              <a:rPr lang="zh-CN" altLang="en-US"/>
              <a:t>必须高度重视软件测试工作，绝不能认为写出程序后，软件就接近完成了。</a:t>
            </a:r>
          </a:p>
          <a:p>
            <a:endParaRPr lang="en-US" altLang="zh-CN"/>
          </a:p>
        </p:txBody>
      </p:sp>
    </p:spTree>
    <p:extLst>
      <p:ext uri="{BB962C8B-B14F-4D97-AF65-F5344CB8AC3E}">
        <p14:creationId xmlns:p14="http://schemas.microsoft.com/office/powerpoint/2010/main" val="358283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847D9-EC73-48DA-8D48-BF772C46CD79}" type="slidenum">
              <a:rPr lang="en-US" altLang="zh-CN"/>
              <a:pPr/>
              <a:t>115</a:t>
            </a:fld>
            <a:endParaRPr lang="en-US" altLang="zh-CN"/>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zh-CN" altLang="zh-CN">
              <a:latin typeface="宋体" pitchFamily="2" charset="-122"/>
            </a:endParaRPr>
          </a:p>
        </p:txBody>
      </p:sp>
    </p:spTree>
    <p:extLst>
      <p:ext uri="{BB962C8B-B14F-4D97-AF65-F5344CB8AC3E}">
        <p14:creationId xmlns:p14="http://schemas.microsoft.com/office/powerpoint/2010/main" val="2380797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AF54F5-1825-40DD-AD69-A383C03A3A1F}" type="slidenum">
              <a:rPr lang="en-US" altLang="zh-CN"/>
              <a:pPr/>
              <a:t>116</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909348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AF54F5-1825-40DD-AD69-A383C03A3A1F}" type="slidenum">
              <a:rPr lang="en-US" altLang="zh-CN"/>
              <a:pPr/>
              <a:t>118</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r>
              <a:rPr lang="zh-CN" altLang="en-US" dirty="0"/>
              <a:t>模块不是独立的程序。在多模块程序中，它只是软件结构的一部分，它可能调用其他模块，或被其他模块调用。</a:t>
            </a:r>
          </a:p>
          <a:p>
            <a:r>
              <a:rPr lang="zh-CN" altLang="en-US" dirty="0"/>
              <a:t>因此在考虑测试模块时，同时还要考虑它与其他模块的联系，并设计一些辅助的模块去模拟这种关系。</a:t>
            </a:r>
          </a:p>
          <a:p>
            <a:r>
              <a:rPr lang="zh-CN" altLang="en-US" dirty="0"/>
              <a:t>代替调用模块的称为“驱动模块”</a:t>
            </a:r>
          </a:p>
          <a:p>
            <a:r>
              <a:rPr lang="zh-CN" altLang="en-US" dirty="0"/>
              <a:t>代替被调用模块的称为“桩模块”</a:t>
            </a:r>
          </a:p>
          <a:p>
            <a:endParaRPr lang="zh-CN" altLang="en-US" dirty="0"/>
          </a:p>
          <a:p>
            <a:r>
              <a:rPr lang="zh-CN" altLang="en-US" dirty="0"/>
              <a:t>被测试模块</a:t>
            </a:r>
          </a:p>
        </p:txBody>
      </p:sp>
    </p:spTree>
    <p:extLst>
      <p:ext uri="{BB962C8B-B14F-4D97-AF65-F5344CB8AC3E}">
        <p14:creationId xmlns:p14="http://schemas.microsoft.com/office/powerpoint/2010/main" val="272396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D0814B-A562-4B93-AE41-EF5046B3A567}" type="slidenum">
              <a:rPr lang="en-US" altLang="zh-CN"/>
              <a:pPr/>
              <a:t>119</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28820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C6F4DC-B74D-4854-A7F1-42878064F87E}" type="slidenum">
              <a:rPr lang="en-US" altLang="zh-CN"/>
              <a:pPr/>
              <a:t>121</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60769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67322-974C-4227-95F5-E1D9A0907531}" type="slidenum">
              <a:rPr lang="en-US" altLang="zh-CN"/>
              <a:pPr/>
              <a:t>127</a:t>
            </a:fld>
            <a:endParaRPr lang="en-US" altLang="zh-CN"/>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altLang="zh-CN">
                <a:latin typeface="宋体" pitchFamily="2" charset="-122"/>
              </a:rPr>
              <a:t>⑴</a:t>
            </a:r>
          </a:p>
        </p:txBody>
      </p:sp>
    </p:spTree>
    <p:extLst>
      <p:ext uri="{BB962C8B-B14F-4D97-AF65-F5344CB8AC3E}">
        <p14:creationId xmlns:p14="http://schemas.microsoft.com/office/powerpoint/2010/main" val="774824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D0814B-A562-4B93-AE41-EF5046B3A567}" type="slidenum">
              <a:rPr lang="en-US" altLang="zh-CN"/>
              <a:pPr/>
              <a:t>128</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5027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7F8111-92D0-440C-8E62-F8613B6CA2F1}" type="slidenum">
              <a:rPr lang="en-US" altLang="zh-CN"/>
              <a:pPr/>
              <a:t>129</a:t>
            </a:fld>
            <a:endParaRPr lang="en-US" altLang="zh-CN"/>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0975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EC1AAE-85B6-4435-A3D2-197D6DA5B085}" type="slidenum">
              <a:rPr lang="en-US" altLang="zh-CN"/>
              <a:pPr/>
              <a:t>132</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1417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F38A3-84DA-4030-827F-161B912BE7C7}" type="slidenum">
              <a:rPr lang="en-US" altLang="zh-CN"/>
              <a:pPr/>
              <a:t>141</a:t>
            </a:fld>
            <a:endParaRPr lang="en-US" altLang="zh-CN"/>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9907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F8F42-EC43-464B-9FAA-27F03B9E5F7A}" type="slidenum">
              <a:rPr lang="en-US" altLang="zh-CN"/>
              <a:pPr/>
              <a:t>4</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zh-CN" altLang="en-US"/>
              <a:t>测试对于软件生产来说是必需的，关键是我们应该思考“采用什么方法，如何安排测试”</a:t>
            </a:r>
          </a:p>
        </p:txBody>
      </p:sp>
    </p:spTree>
    <p:extLst>
      <p:ext uri="{BB962C8B-B14F-4D97-AF65-F5344CB8AC3E}">
        <p14:creationId xmlns:p14="http://schemas.microsoft.com/office/powerpoint/2010/main" val="357876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906C7C-3867-458C-A0EC-F6CFCF740807}" type="slidenum">
              <a:rPr lang="en-US" altLang="zh-CN"/>
              <a:pPr/>
              <a:t>143</a:t>
            </a:fld>
            <a:endParaRPr lang="en-US" altLang="zh-CN"/>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50292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16A24-061A-4AC4-BC11-FC7BA01B1BA8}" type="slidenum">
              <a:rPr lang="en-US" altLang="zh-CN"/>
              <a:pPr/>
              <a:t>159</a:t>
            </a:fld>
            <a:endParaRPr lang="en-US" altLang="zh-CN"/>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altLang="zh-CN" dirty="0" smtClean="0"/>
              <a:t>http://cs.cumt.edu.cn/ARead.aspx?Id=4165</a:t>
            </a:r>
            <a:endParaRPr lang="en-US" altLang="zh-CN" dirty="0"/>
          </a:p>
        </p:txBody>
      </p:sp>
    </p:spTree>
    <p:extLst>
      <p:ext uri="{BB962C8B-B14F-4D97-AF65-F5344CB8AC3E}">
        <p14:creationId xmlns:p14="http://schemas.microsoft.com/office/powerpoint/2010/main" val="414148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http://www.wooyun.org/bugs/wooyun-2013-035555</a:t>
            </a:r>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160</a:t>
            </a:fld>
            <a:endParaRPr lang="en-US" altLang="zh-CN"/>
          </a:p>
        </p:txBody>
      </p:sp>
    </p:spTree>
    <p:extLst>
      <p:ext uri="{BB962C8B-B14F-4D97-AF65-F5344CB8AC3E}">
        <p14:creationId xmlns:p14="http://schemas.microsoft.com/office/powerpoint/2010/main" val="1171579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161</a:t>
            </a:fld>
            <a:endParaRPr lang="en-US" altLang="zh-CN"/>
          </a:p>
        </p:txBody>
      </p:sp>
    </p:spTree>
    <p:extLst>
      <p:ext uri="{BB962C8B-B14F-4D97-AF65-F5344CB8AC3E}">
        <p14:creationId xmlns:p14="http://schemas.microsoft.com/office/powerpoint/2010/main" val="3615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sz="1200" b="0" i="0" kern="1200" dirty="0" smtClean="0">
                <a:solidFill>
                  <a:schemeClr val="tx1"/>
                </a:solidFill>
                <a:latin typeface="Arial" charset="0"/>
                <a:ea typeface="宋体" pitchFamily="2" charset="-122"/>
                <a:cs typeface="+mn-cs"/>
              </a:rPr>
              <a:t>国内安全漏洞监测平台乌云</a:t>
            </a:r>
            <a:r>
              <a:rPr lang="en-US" altLang="zh-CN" sz="1200" b="0" i="0" kern="1200" dirty="0" smtClean="0">
                <a:solidFill>
                  <a:schemeClr val="tx1"/>
                </a:solidFill>
                <a:latin typeface="Arial" charset="0"/>
                <a:ea typeface="宋体" pitchFamily="2" charset="-122"/>
                <a:cs typeface="+mn-cs"/>
              </a:rPr>
              <a:t>(WooYun.org)</a:t>
            </a:r>
            <a:r>
              <a:rPr lang="zh-CN" altLang="en-US" sz="1200" b="0" i="0" kern="1200" dirty="0" smtClean="0">
                <a:solidFill>
                  <a:schemeClr val="tx1"/>
                </a:solidFill>
                <a:latin typeface="Arial" charset="0"/>
                <a:ea typeface="宋体" pitchFamily="2" charset="-122"/>
                <a:cs typeface="+mn-cs"/>
              </a:rPr>
              <a:t>近日发布报告，称如家、汉庭等大批酒店的开房记录被第三方存储，并且因为漏洞而泄露。</a:t>
            </a:r>
          </a:p>
          <a:p>
            <a:r>
              <a:rPr lang="zh-CN" altLang="en-US" dirty="0" smtClean="0"/>
              <a:t/>
            </a:r>
            <a:br>
              <a:rPr lang="zh-CN" altLang="en-US" dirty="0" smtClean="0"/>
            </a:br>
            <a:r>
              <a:rPr lang="zh-CN" altLang="en-US" sz="1200" b="0" i="0" kern="1200" dirty="0" smtClean="0">
                <a:solidFill>
                  <a:schemeClr val="tx1"/>
                </a:solidFill>
                <a:latin typeface="Arial" charset="0"/>
                <a:ea typeface="宋体" pitchFamily="2" charset="-122"/>
                <a:cs typeface="+mn-cs"/>
              </a:rPr>
              <a:t>漏洞早在</a:t>
            </a:r>
            <a:r>
              <a:rPr lang="en-US" altLang="zh-CN" sz="1200" b="0" i="0" kern="1200" dirty="0" smtClean="0">
                <a:solidFill>
                  <a:schemeClr val="tx1"/>
                </a:solidFill>
                <a:latin typeface="Arial" charset="0"/>
                <a:ea typeface="宋体" pitchFamily="2" charset="-122"/>
                <a:cs typeface="+mn-cs"/>
              </a:rPr>
              <a:t>8</a:t>
            </a:r>
            <a:r>
              <a:rPr lang="zh-CN" altLang="en-US" sz="1200" b="0" i="0" kern="1200" dirty="0" smtClean="0">
                <a:solidFill>
                  <a:schemeClr val="tx1"/>
                </a:solidFill>
                <a:latin typeface="Arial" charset="0"/>
                <a:ea typeface="宋体" pitchFamily="2" charset="-122"/>
                <a:cs typeface="+mn-cs"/>
              </a:rPr>
              <a:t>月份就已经被发现并确认，随后按照标准流程通知厂商，并逐步向专家和技术人员公开，而如今已将漏洞细节公之于众，也交给了</a:t>
            </a:r>
            <a:r>
              <a:rPr lang="en-US" altLang="zh-CN" sz="1200" b="0" i="0" kern="1200" dirty="0" smtClean="0">
                <a:solidFill>
                  <a:schemeClr val="tx1"/>
                </a:solidFill>
                <a:latin typeface="Arial" charset="0"/>
                <a:ea typeface="宋体" pitchFamily="2" charset="-122"/>
                <a:cs typeface="+mn-cs"/>
              </a:rPr>
              <a:t>CNCERT</a:t>
            </a:r>
            <a:r>
              <a:rPr lang="zh-CN" altLang="en-US" sz="1200" b="0" i="0" kern="1200" dirty="0" smtClean="0">
                <a:solidFill>
                  <a:schemeClr val="tx1"/>
                </a:solidFill>
                <a:latin typeface="Arial" charset="0"/>
                <a:ea typeface="宋体" pitchFamily="2" charset="-122"/>
                <a:cs typeface="+mn-cs"/>
              </a:rPr>
              <a:t>国家互联网应急中心进行处理。</a:t>
            </a:r>
          </a:p>
          <a:p>
            <a:r>
              <a:rPr lang="zh-CN" altLang="en-US" sz="1200" b="0" i="0" kern="1200" dirty="0" smtClean="0">
                <a:solidFill>
                  <a:schemeClr val="tx1"/>
                </a:solidFill>
                <a:latin typeface="Arial" charset="0"/>
                <a:ea typeface="宋体" pitchFamily="2" charset="-122"/>
                <a:cs typeface="+mn-cs"/>
              </a:rPr>
              <a:t>漏洞发现者称，如家、汉庭、咸阳国贸大酒店、杭州维景国际大酒店、驿家</a:t>
            </a:r>
            <a:r>
              <a:rPr lang="en-US" altLang="zh-CN" sz="1200" b="0" i="0" kern="1200" dirty="0" smtClean="0">
                <a:solidFill>
                  <a:schemeClr val="tx1"/>
                </a:solidFill>
                <a:latin typeface="Arial" charset="0"/>
                <a:ea typeface="宋体" pitchFamily="2" charset="-122"/>
                <a:cs typeface="+mn-cs"/>
              </a:rPr>
              <a:t>365</a:t>
            </a:r>
            <a:r>
              <a:rPr lang="zh-CN" altLang="en-US" sz="1200" b="0" i="0" kern="1200" dirty="0" smtClean="0">
                <a:solidFill>
                  <a:schemeClr val="tx1"/>
                </a:solidFill>
                <a:latin typeface="Arial" charset="0"/>
                <a:ea typeface="宋体" pitchFamily="2" charset="-122"/>
                <a:cs typeface="+mn-cs"/>
              </a:rPr>
              <a:t>快捷酒店、东莞虎门东方索菲特酒店全部或者部分使用了浙江慧达驿站网络有限公司开发的酒店</a:t>
            </a:r>
            <a:r>
              <a:rPr lang="en-US" altLang="zh-CN" sz="1200" b="0" i="0" kern="1200" dirty="0" smtClean="0">
                <a:solidFill>
                  <a:schemeClr val="tx1"/>
                </a:solidFill>
                <a:latin typeface="Arial" charset="0"/>
                <a:ea typeface="宋体" pitchFamily="2" charset="-122"/>
                <a:cs typeface="+mn-cs"/>
              </a:rPr>
              <a:t>Wi-Fi</a:t>
            </a:r>
            <a:r>
              <a:rPr lang="zh-CN" altLang="en-US" sz="1200" b="0" i="0" kern="1200" dirty="0" smtClean="0">
                <a:solidFill>
                  <a:schemeClr val="tx1"/>
                </a:solidFill>
                <a:latin typeface="Arial" charset="0"/>
                <a:ea typeface="宋体" pitchFamily="2" charset="-122"/>
                <a:cs typeface="+mn-cs"/>
              </a:rPr>
              <a:t>管理、认证管理系统，而慧达驿站在其服务器上实时存储了这些酒店客户的记录，包括客户名</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两个人的话都会显示</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、身份证号、开房日期、房间号等大量敏感、隐私信息。</a:t>
            </a:r>
          </a:p>
          <a:p>
            <a:r>
              <a:rPr lang="zh-CN" altLang="en-US" sz="1200" b="0" i="0" kern="1200" dirty="0" smtClean="0">
                <a:solidFill>
                  <a:schemeClr val="tx1"/>
                </a:solidFill>
                <a:latin typeface="Arial" charset="0"/>
                <a:ea typeface="宋体" pitchFamily="2" charset="-122"/>
                <a:cs typeface="+mn-cs"/>
              </a:rPr>
              <a:t>结果因为某种原因，这些信息是可以被黑客拿到的。</a:t>
            </a:r>
          </a:p>
          <a:p>
            <a:r>
              <a:rPr lang="zh-CN" altLang="en-US" sz="1200" b="0" i="0" kern="1200" dirty="0" smtClean="0">
                <a:solidFill>
                  <a:schemeClr val="tx1"/>
                </a:solidFill>
                <a:latin typeface="Arial" charset="0"/>
                <a:ea typeface="宋体" pitchFamily="2" charset="-122"/>
                <a:cs typeface="+mn-cs"/>
              </a:rPr>
              <a:t>漏洞的根源在于慧达驿站公司管理机制的不完善，因为他们的系统要求酒店在提交开放记录的时候进行网页认证，但不是在酒店服务器上，而要通过慧达驿站自己的服务器，理所当然地就存下了客户的信息。</a:t>
            </a:r>
          </a:p>
          <a:p>
            <a:r>
              <a:rPr lang="zh-CN" altLang="en-US" sz="1200" b="0" i="0" kern="1200" dirty="0" smtClean="0">
                <a:solidFill>
                  <a:schemeClr val="tx1"/>
                </a:solidFill>
                <a:latin typeface="Arial" charset="0"/>
                <a:ea typeface="宋体" pitchFamily="2" charset="-122"/>
                <a:cs typeface="+mn-cs"/>
              </a:rPr>
              <a:t>另外，客户信息的数据同步是通过</a:t>
            </a:r>
            <a:r>
              <a:rPr lang="en-US" altLang="zh-CN" sz="1200" b="0" i="0" kern="1200" dirty="0" smtClean="0">
                <a:solidFill>
                  <a:schemeClr val="tx1"/>
                </a:solidFill>
                <a:latin typeface="Arial" charset="0"/>
                <a:ea typeface="宋体" pitchFamily="2" charset="-122"/>
                <a:cs typeface="+mn-cs"/>
              </a:rPr>
              <a:t>http</a:t>
            </a:r>
            <a:r>
              <a:rPr lang="zh-CN" altLang="en-US" sz="1200" b="0" i="0" kern="1200" dirty="0" smtClean="0">
                <a:solidFill>
                  <a:schemeClr val="tx1"/>
                </a:solidFill>
                <a:latin typeface="Arial" charset="0"/>
                <a:ea typeface="宋体" pitchFamily="2" charset="-122"/>
                <a:cs typeface="+mn-cs"/>
              </a:rPr>
              <a:t>协议实现的，需要认证，但是认证用户名、密码竟然是明文传输的，各个途径都可能被轻松嗅探到，用这个认证信息就可以从他们数据服务器上获得所有酒店上传的客户开房信息。</a:t>
            </a:r>
          </a:p>
          <a:p>
            <a:r>
              <a:rPr lang="zh-CN" altLang="en-US" sz="1200" b="0" i="0" kern="1200" dirty="0" smtClean="0">
                <a:solidFill>
                  <a:schemeClr val="tx1"/>
                </a:solidFill>
                <a:latin typeface="Arial" charset="0"/>
                <a:ea typeface="宋体" pitchFamily="2" charset="-122"/>
                <a:cs typeface="+mn-cs"/>
              </a:rPr>
              <a:t>大部分酒店目前尚未公开回应，不过据称汉庭方面正在努力公关、推卸责任。</a:t>
            </a:r>
          </a:p>
          <a:p>
            <a:r>
              <a:rPr lang="en-US" altLang="zh-CN" sz="1200" b="0" i="0" kern="1200" dirty="0" smtClean="0">
                <a:solidFill>
                  <a:schemeClr val="tx1"/>
                </a:solidFill>
                <a:latin typeface="Arial" charset="0"/>
                <a:ea typeface="宋体" pitchFamily="2" charset="-122"/>
                <a:cs typeface="+mn-cs"/>
              </a:rPr>
              <a:t>10</a:t>
            </a:r>
            <a:r>
              <a:rPr lang="zh-CN" altLang="en-US" sz="1200" b="0" i="0" kern="1200" dirty="0" smtClean="0">
                <a:solidFill>
                  <a:schemeClr val="tx1"/>
                </a:solidFill>
                <a:latin typeface="Arial" charset="0"/>
                <a:ea typeface="宋体" pitchFamily="2" charset="-122"/>
                <a:cs typeface="+mn-cs"/>
              </a:rPr>
              <a:t>月</a:t>
            </a:r>
            <a:r>
              <a:rPr lang="en-US" altLang="zh-CN" sz="1200" b="0" i="0" kern="1200" dirty="0" smtClean="0">
                <a:solidFill>
                  <a:schemeClr val="tx1"/>
                </a:solidFill>
                <a:latin typeface="Arial" charset="0"/>
                <a:ea typeface="宋体" pitchFamily="2" charset="-122"/>
                <a:cs typeface="+mn-cs"/>
              </a:rPr>
              <a:t>15</a:t>
            </a:r>
            <a:r>
              <a:rPr lang="zh-CN" altLang="en-US" sz="1200" b="0" i="0" kern="1200" dirty="0" smtClean="0">
                <a:solidFill>
                  <a:schemeClr val="tx1"/>
                </a:solidFill>
                <a:latin typeface="Arial" charset="0"/>
                <a:ea typeface="宋体" pitchFamily="2" charset="-122"/>
                <a:cs typeface="+mn-cs"/>
              </a:rPr>
              <a:t>日晚，一个可检索酒店住客信息的查询网站就出现了。这个网站在被微博网友围观几小时后，至</a:t>
            </a:r>
            <a:r>
              <a:rPr lang="en-US" altLang="zh-CN" sz="1200" b="0" i="0" kern="1200" dirty="0" smtClean="0">
                <a:solidFill>
                  <a:schemeClr val="tx1"/>
                </a:solidFill>
                <a:latin typeface="Arial" charset="0"/>
                <a:ea typeface="宋体" pitchFamily="2" charset="-122"/>
                <a:cs typeface="+mn-cs"/>
              </a:rPr>
              <a:t>16</a:t>
            </a:r>
            <a:r>
              <a:rPr lang="zh-CN" altLang="en-US" sz="1200" b="0" i="0" kern="1200" dirty="0" smtClean="0">
                <a:solidFill>
                  <a:schemeClr val="tx1"/>
                </a:solidFill>
                <a:latin typeface="Arial" charset="0"/>
                <a:ea typeface="宋体" pitchFamily="2" charset="-122"/>
                <a:cs typeface="+mn-cs"/>
              </a:rPr>
              <a:t>日已无法访问。实际上，在这个查询网站出现之前，一个内含“</a:t>
            </a:r>
            <a:r>
              <a:rPr lang="en-US" altLang="zh-CN" sz="1200" b="0" i="0" kern="1200" dirty="0" smtClean="0">
                <a:solidFill>
                  <a:schemeClr val="tx1"/>
                </a:solidFill>
                <a:latin typeface="Arial" charset="0"/>
                <a:ea typeface="宋体" pitchFamily="2" charset="-122"/>
                <a:cs typeface="+mn-cs"/>
              </a:rPr>
              <a:t>2000</a:t>
            </a:r>
            <a:r>
              <a:rPr lang="zh-CN" altLang="en-US" sz="1200" b="0" i="0" kern="1200" dirty="0" smtClean="0">
                <a:solidFill>
                  <a:schemeClr val="tx1"/>
                </a:solidFill>
                <a:latin typeface="Arial" charset="0"/>
                <a:ea typeface="宋体" pitchFamily="2" charset="-122"/>
                <a:cs typeface="+mn-cs"/>
              </a:rPr>
              <a:t>万条开房记录”、压缩数据高达</a:t>
            </a:r>
            <a:r>
              <a:rPr lang="en-US" altLang="zh-CN" sz="1200" b="0" i="0" kern="1200" dirty="0" smtClean="0">
                <a:solidFill>
                  <a:schemeClr val="tx1"/>
                </a:solidFill>
                <a:latin typeface="Arial" charset="0"/>
                <a:ea typeface="宋体" pitchFamily="2" charset="-122"/>
                <a:cs typeface="+mn-cs"/>
              </a:rPr>
              <a:t>1 .7GB</a:t>
            </a:r>
            <a:r>
              <a:rPr lang="zh-CN" altLang="en-US" sz="1200" b="0" i="0" kern="1200" dirty="0" smtClean="0">
                <a:solidFill>
                  <a:schemeClr val="tx1"/>
                </a:solidFill>
                <a:latin typeface="Arial" charset="0"/>
                <a:ea typeface="宋体" pitchFamily="2" charset="-122"/>
                <a:cs typeface="+mn-cs"/>
              </a:rPr>
              <a:t>的文件（解压后超过</a:t>
            </a:r>
            <a:r>
              <a:rPr lang="en-US" altLang="zh-CN" sz="1200" b="0" i="0" kern="1200" dirty="0" smtClean="0">
                <a:solidFill>
                  <a:schemeClr val="tx1"/>
                </a:solidFill>
                <a:latin typeface="Arial" charset="0"/>
                <a:ea typeface="宋体" pitchFamily="2" charset="-122"/>
                <a:cs typeface="+mn-cs"/>
              </a:rPr>
              <a:t>8GB</a:t>
            </a:r>
            <a:r>
              <a:rPr lang="zh-CN" altLang="en-US" sz="1200" b="0" i="0" kern="1200" dirty="0" smtClean="0">
                <a:solidFill>
                  <a:schemeClr val="tx1"/>
                </a:solidFill>
                <a:latin typeface="Arial" charset="0"/>
                <a:ea typeface="宋体" pitchFamily="2" charset="-122"/>
                <a:cs typeface="+mn-cs"/>
              </a:rPr>
              <a:t>），就在网上流传，供网友自由下载。近期媒体报道此事后，该文件更是迅速被大量网友转发、下载，预计已有数量庞大的网友获得了这份文件。不过，这个文件是一个</a:t>
            </a:r>
            <a:r>
              <a:rPr lang="en-US" altLang="zh-CN" sz="1200" b="0" i="0" kern="1200" dirty="0" smtClean="0">
                <a:solidFill>
                  <a:schemeClr val="tx1"/>
                </a:solidFill>
                <a:latin typeface="Arial" charset="0"/>
                <a:ea typeface="宋体" pitchFamily="2" charset="-122"/>
                <a:cs typeface="+mn-cs"/>
              </a:rPr>
              <a:t>SQL</a:t>
            </a:r>
            <a:r>
              <a:rPr lang="zh-CN" altLang="en-US" sz="1200" b="0" i="0" kern="1200" dirty="0" smtClean="0">
                <a:solidFill>
                  <a:schemeClr val="tx1"/>
                </a:solidFill>
                <a:latin typeface="Arial" charset="0"/>
                <a:ea typeface="宋体" pitchFamily="2" charset="-122"/>
                <a:cs typeface="+mn-cs"/>
              </a:rPr>
              <a:t>数据库备份文件，它需要先还原数据库。普通网友如果不具备相关知识，查询起来还是有点麻烦。</a:t>
            </a:r>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162</a:t>
            </a:fld>
            <a:endParaRPr lang="en-US" altLang="zh-CN"/>
          </a:p>
        </p:txBody>
      </p:sp>
    </p:spTree>
    <p:extLst>
      <p:ext uri="{BB962C8B-B14F-4D97-AF65-F5344CB8AC3E}">
        <p14:creationId xmlns:p14="http://schemas.microsoft.com/office/powerpoint/2010/main" val="843730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781CD-A269-4250-9B33-EBDEFB8103D8}" type="slidenum">
              <a:rPr lang="en-US" altLang="zh-CN"/>
              <a:pPr/>
              <a:t>165</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pPr lvl="2"/>
            <a:r>
              <a:rPr lang="zh-CN" altLang="en-US">
                <a:solidFill>
                  <a:srgbClr val="0000FF"/>
                </a:solidFill>
              </a:rPr>
              <a:t>用户界面便于使用；</a:t>
            </a:r>
          </a:p>
          <a:p>
            <a:pPr lvl="2"/>
            <a:r>
              <a:rPr lang="zh-CN" altLang="en-US"/>
              <a:t>对输入的容错、响应时间和响应方式合理可行；</a:t>
            </a:r>
          </a:p>
          <a:p>
            <a:pPr lvl="2"/>
            <a:r>
              <a:rPr lang="zh-CN" altLang="en-US">
                <a:solidFill>
                  <a:srgbClr val="0000FF"/>
                </a:solidFill>
              </a:rPr>
              <a:t>出错信息能够引导用户去解决问题；</a:t>
            </a:r>
          </a:p>
        </p:txBody>
      </p:sp>
    </p:spTree>
    <p:extLst>
      <p:ext uri="{BB962C8B-B14F-4D97-AF65-F5344CB8AC3E}">
        <p14:creationId xmlns:p14="http://schemas.microsoft.com/office/powerpoint/2010/main" val="1311562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autobench</a:t>
            </a:r>
            <a:r>
              <a:rPr lang="en-US" altLang="zh-CN" dirty="0" smtClean="0"/>
              <a:t> --</a:t>
            </a:r>
            <a:r>
              <a:rPr lang="en-US" altLang="zh-CN" dirty="0" err="1" smtClean="0"/>
              <a:t>single_host</a:t>
            </a:r>
            <a:r>
              <a:rPr lang="en-US" altLang="zh-CN" dirty="0" smtClean="0"/>
              <a:t> --host1 www.test.com --uri1 /10K --quiet \ --</a:t>
            </a:r>
            <a:r>
              <a:rPr lang="en-US" altLang="zh-CN" dirty="0" err="1" smtClean="0"/>
              <a:t>low_rate</a:t>
            </a:r>
            <a:r>
              <a:rPr lang="en-US" altLang="zh-CN" dirty="0" smtClean="0"/>
              <a:t> 20 --</a:t>
            </a:r>
            <a:r>
              <a:rPr lang="en-US" altLang="zh-CN" dirty="0" err="1" smtClean="0"/>
              <a:t>high_rate</a:t>
            </a:r>
            <a:r>
              <a:rPr lang="en-US" altLang="zh-CN" dirty="0" smtClean="0"/>
              <a:t> 200 --</a:t>
            </a:r>
            <a:r>
              <a:rPr lang="en-US" altLang="zh-CN" dirty="0" err="1" smtClean="0"/>
              <a:t>rate_step</a:t>
            </a:r>
            <a:r>
              <a:rPr lang="en-US" altLang="zh-CN" dirty="0" smtClean="0"/>
              <a:t> 20 --</a:t>
            </a:r>
            <a:r>
              <a:rPr lang="en-US" altLang="zh-CN" dirty="0" err="1" smtClean="0"/>
              <a:t>num_call</a:t>
            </a:r>
            <a:r>
              <a:rPr lang="en-US" altLang="zh-CN" dirty="0" smtClean="0"/>
              <a:t> 10 \ --</a:t>
            </a:r>
            <a:r>
              <a:rPr lang="en-US" altLang="zh-CN" dirty="0" err="1" smtClean="0"/>
              <a:t>num_conn</a:t>
            </a:r>
            <a:r>
              <a:rPr lang="en-US" altLang="zh-CN" dirty="0" smtClean="0"/>
              <a:t> 5000 --timeout 5 --file </a:t>
            </a:r>
            <a:r>
              <a:rPr lang="en-US" altLang="zh-CN" dirty="0" err="1" smtClean="0"/>
              <a:t>results.tsv</a:t>
            </a:r>
            <a:r>
              <a:rPr lang="en-US" altLang="zh-CN" dirty="0" smtClean="0"/>
              <a:t> </a:t>
            </a:r>
          </a:p>
          <a:p>
            <a:endParaRPr lang="en-US" altLang="zh-CN" dirty="0" smtClean="0"/>
          </a:p>
          <a:p>
            <a:endParaRPr lang="en-US" altLang="zh-CN" dirty="0" smtClean="0"/>
          </a:p>
          <a:p>
            <a:r>
              <a:rPr lang="en-US" altLang="zh-CN" sz="1200" b="0" i="0" kern="1200" dirty="0" smtClean="0">
                <a:solidFill>
                  <a:schemeClr val="tx1"/>
                </a:solidFill>
                <a:effectLst/>
                <a:latin typeface="Arial" charset="0"/>
                <a:ea typeface="宋体" pitchFamily="2" charset="-122"/>
                <a:cs typeface="+mn-cs"/>
              </a:rPr>
              <a:t>Will benchmark "http://www.test.com/10K", with a series of tests starting at 20 connections per second (with 10 requests per connection), and increasing by 20 connections per second until 200 connections a second are being requested. Each test will comprise a total of 5000 connections, and any responses which take longer than 5 seconds to arrive will be counted as errors. The results will be saved in the file '</a:t>
            </a:r>
            <a:r>
              <a:rPr lang="en-US" altLang="zh-CN" sz="1200" b="0" i="0" kern="1200" dirty="0" err="1" smtClean="0">
                <a:solidFill>
                  <a:schemeClr val="tx1"/>
                </a:solidFill>
                <a:effectLst/>
                <a:latin typeface="Arial" charset="0"/>
                <a:ea typeface="宋体" pitchFamily="2" charset="-122"/>
                <a:cs typeface="+mn-cs"/>
              </a:rPr>
              <a:t>results.tsv</a:t>
            </a:r>
            <a:r>
              <a:rPr lang="en-US" altLang="zh-CN" sz="1200" b="0" i="0" kern="1200" dirty="0" smtClean="0">
                <a:solidFill>
                  <a:schemeClr val="tx1"/>
                </a:solidFill>
                <a:effectLst/>
                <a:latin typeface="Arial" charset="0"/>
                <a:ea typeface="宋体" pitchFamily="2" charset="-122"/>
                <a:cs typeface="+mn-cs"/>
              </a:rPr>
              <a:t>'.</a:t>
            </a:r>
          </a:p>
          <a:p>
            <a:endParaRPr lang="en-US" altLang="zh-CN" sz="1200" b="0" i="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183</a:t>
            </a:fld>
            <a:endParaRPr lang="en-US" altLang="zh-CN"/>
          </a:p>
        </p:txBody>
      </p:sp>
    </p:spTree>
    <p:extLst>
      <p:ext uri="{BB962C8B-B14F-4D97-AF65-F5344CB8AC3E}">
        <p14:creationId xmlns:p14="http://schemas.microsoft.com/office/powerpoint/2010/main" val="353943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autobench</a:t>
            </a:r>
            <a:r>
              <a:rPr lang="en-US" altLang="zh-CN" dirty="0" smtClean="0"/>
              <a:t> --</a:t>
            </a:r>
            <a:r>
              <a:rPr lang="en-US" altLang="zh-CN" dirty="0" err="1" smtClean="0"/>
              <a:t>single_host</a:t>
            </a:r>
            <a:r>
              <a:rPr lang="en-US" altLang="zh-CN" dirty="0" smtClean="0"/>
              <a:t> --host1 www.test.com --uri1 /10K --quiet \ --</a:t>
            </a:r>
            <a:r>
              <a:rPr lang="en-US" altLang="zh-CN" dirty="0" err="1" smtClean="0"/>
              <a:t>low_rate</a:t>
            </a:r>
            <a:r>
              <a:rPr lang="en-US" altLang="zh-CN" dirty="0" smtClean="0"/>
              <a:t> 20 --</a:t>
            </a:r>
            <a:r>
              <a:rPr lang="en-US" altLang="zh-CN" dirty="0" err="1" smtClean="0"/>
              <a:t>high_rate</a:t>
            </a:r>
            <a:r>
              <a:rPr lang="en-US" altLang="zh-CN" dirty="0" smtClean="0"/>
              <a:t> 200 --</a:t>
            </a:r>
            <a:r>
              <a:rPr lang="en-US" altLang="zh-CN" dirty="0" err="1" smtClean="0"/>
              <a:t>rate_step</a:t>
            </a:r>
            <a:r>
              <a:rPr lang="en-US" altLang="zh-CN" dirty="0" smtClean="0"/>
              <a:t> 20 --</a:t>
            </a:r>
            <a:r>
              <a:rPr lang="en-US" altLang="zh-CN" dirty="0" err="1" smtClean="0"/>
              <a:t>num_call</a:t>
            </a:r>
            <a:r>
              <a:rPr lang="en-US" altLang="zh-CN" dirty="0" smtClean="0"/>
              <a:t> 10 \ --</a:t>
            </a:r>
            <a:r>
              <a:rPr lang="en-US" altLang="zh-CN" dirty="0" err="1" smtClean="0"/>
              <a:t>num_conn</a:t>
            </a:r>
            <a:r>
              <a:rPr lang="en-US" altLang="zh-CN" dirty="0" smtClean="0"/>
              <a:t> 5000 --timeout 5 --file </a:t>
            </a:r>
            <a:r>
              <a:rPr lang="en-US" altLang="zh-CN" dirty="0" err="1" smtClean="0"/>
              <a:t>results.tsv</a:t>
            </a:r>
            <a:r>
              <a:rPr lang="en-US" altLang="zh-CN" dirty="0" smtClean="0"/>
              <a:t> </a:t>
            </a:r>
          </a:p>
          <a:p>
            <a:endParaRPr lang="en-US" altLang="zh-CN" dirty="0" smtClean="0"/>
          </a:p>
          <a:p>
            <a:endParaRPr lang="en-US" altLang="zh-CN" dirty="0" smtClean="0"/>
          </a:p>
          <a:p>
            <a:r>
              <a:rPr lang="en-US" altLang="zh-CN" sz="1200" b="0" i="0" kern="1200" dirty="0" smtClean="0">
                <a:solidFill>
                  <a:schemeClr val="tx1"/>
                </a:solidFill>
                <a:effectLst/>
                <a:latin typeface="Arial" charset="0"/>
                <a:ea typeface="宋体" pitchFamily="2" charset="-122"/>
                <a:cs typeface="+mn-cs"/>
              </a:rPr>
              <a:t>Will benchmark "http://www.test.com/10K", with a series of tests starting at 20 connections per second (with 10 requests per connection), and increasing by 20 connections per second until 200 connections a second are being requested. Each test will comprise a total of 5000 connections, and any responses which take longer than 5 seconds to arrive will be counted as errors. The results will be saved in the file '</a:t>
            </a:r>
            <a:r>
              <a:rPr lang="en-US" altLang="zh-CN" sz="1200" b="0" i="0" kern="1200" dirty="0" err="1" smtClean="0">
                <a:solidFill>
                  <a:schemeClr val="tx1"/>
                </a:solidFill>
                <a:effectLst/>
                <a:latin typeface="Arial" charset="0"/>
                <a:ea typeface="宋体" pitchFamily="2" charset="-122"/>
                <a:cs typeface="+mn-cs"/>
              </a:rPr>
              <a:t>results.tsv</a:t>
            </a:r>
            <a:r>
              <a:rPr lang="en-US" altLang="zh-CN" sz="1200" b="0" i="0" kern="1200" dirty="0" smtClean="0">
                <a:solidFill>
                  <a:schemeClr val="tx1"/>
                </a:solidFill>
                <a:effectLst/>
                <a:latin typeface="Arial" charset="0"/>
                <a:ea typeface="宋体" pitchFamily="2" charset="-122"/>
                <a:cs typeface="+mn-cs"/>
              </a:rPr>
              <a:t>'.</a:t>
            </a:r>
          </a:p>
          <a:p>
            <a:endParaRPr lang="en-US" altLang="zh-CN" sz="1200" b="0" i="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184</a:t>
            </a:fld>
            <a:endParaRPr lang="en-US" altLang="zh-CN"/>
          </a:p>
        </p:txBody>
      </p:sp>
    </p:spTree>
    <p:extLst>
      <p:ext uri="{BB962C8B-B14F-4D97-AF65-F5344CB8AC3E}">
        <p14:creationId xmlns:p14="http://schemas.microsoft.com/office/powerpoint/2010/main" val="1743869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autobench</a:t>
            </a:r>
            <a:r>
              <a:rPr lang="en-US" altLang="zh-CN" dirty="0" smtClean="0"/>
              <a:t> --</a:t>
            </a:r>
            <a:r>
              <a:rPr lang="en-US" altLang="zh-CN" dirty="0" err="1" smtClean="0"/>
              <a:t>single_host</a:t>
            </a:r>
            <a:r>
              <a:rPr lang="en-US" altLang="zh-CN" dirty="0" smtClean="0"/>
              <a:t> --host1 www.test.com --uri1 /10K --quiet \ --</a:t>
            </a:r>
            <a:r>
              <a:rPr lang="en-US" altLang="zh-CN" dirty="0" err="1" smtClean="0"/>
              <a:t>low_rate</a:t>
            </a:r>
            <a:r>
              <a:rPr lang="en-US" altLang="zh-CN" dirty="0" smtClean="0"/>
              <a:t> 20 --</a:t>
            </a:r>
            <a:r>
              <a:rPr lang="en-US" altLang="zh-CN" dirty="0" err="1" smtClean="0"/>
              <a:t>high_rate</a:t>
            </a:r>
            <a:r>
              <a:rPr lang="en-US" altLang="zh-CN" dirty="0" smtClean="0"/>
              <a:t> 200 --</a:t>
            </a:r>
            <a:r>
              <a:rPr lang="en-US" altLang="zh-CN" dirty="0" err="1" smtClean="0"/>
              <a:t>rate_step</a:t>
            </a:r>
            <a:r>
              <a:rPr lang="en-US" altLang="zh-CN" dirty="0" smtClean="0"/>
              <a:t> 20 --</a:t>
            </a:r>
            <a:r>
              <a:rPr lang="en-US" altLang="zh-CN" dirty="0" err="1" smtClean="0"/>
              <a:t>num_call</a:t>
            </a:r>
            <a:r>
              <a:rPr lang="en-US" altLang="zh-CN" dirty="0" smtClean="0"/>
              <a:t> 10 \ --</a:t>
            </a:r>
            <a:r>
              <a:rPr lang="en-US" altLang="zh-CN" dirty="0" err="1" smtClean="0"/>
              <a:t>num_conn</a:t>
            </a:r>
            <a:r>
              <a:rPr lang="en-US" altLang="zh-CN" dirty="0" smtClean="0"/>
              <a:t> 5000 --timeout 5 --file </a:t>
            </a:r>
            <a:r>
              <a:rPr lang="en-US" altLang="zh-CN" dirty="0" err="1" smtClean="0"/>
              <a:t>results.tsv</a:t>
            </a:r>
            <a:r>
              <a:rPr lang="en-US" altLang="zh-CN" dirty="0" smtClean="0"/>
              <a:t> </a:t>
            </a:r>
          </a:p>
          <a:p>
            <a:endParaRPr lang="en-US" altLang="zh-CN" dirty="0" smtClean="0"/>
          </a:p>
          <a:p>
            <a:endParaRPr lang="en-US" altLang="zh-CN" dirty="0" smtClean="0"/>
          </a:p>
          <a:p>
            <a:r>
              <a:rPr lang="en-US" altLang="zh-CN" sz="1200" b="0" i="0" kern="1200" dirty="0" smtClean="0">
                <a:solidFill>
                  <a:schemeClr val="tx1"/>
                </a:solidFill>
                <a:effectLst/>
                <a:latin typeface="Arial" charset="0"/>
                <a:ea typeface="宋体" pitchFamily="2" charset="-122"/>
                <a:cs typeface="+mn-cs"/>
              </a:rPr>
              <a:t>Will benchmark "http://www.test.com/10K", with a series of tests starting at 20 connections per second (with 10 requests per connection), and increasing by 20 connections per second until 200 connections a second are being requested. Each test will comprise a total of 5000 connections, and any responses which take longer than 5 seconds to arrive will be counted as errors. The results will be saved in the file '</a:t>
            </a:r>
            <a:r>
              <a:rPr lang="en-US" altLang="zh-CN" sz="1200" b="0" i="0" kern="1200" dirty="0" err="1" smtClean="0">
                <a:solidFill>
                  <a:schemeClr val="tx1"/>
                </a:solidFill>
                <a:effectLst/>
                <a:latin typeface="Arial" charset="0"/>
                <a:ea typeface="宋体" pitchFamily="2" charset="-122"/>
                <a:cs typeface="+mn-cs"/>
              </a:rPr>
              <a:t>results.tsv</a:t>
            </a:r>
            <a:r>
              <a:rPr lang="en-US" altLang="zh-CN" sz="1200" b="0" i="0" kern="1200" dirty="0" smtClean="0">
                <a:solidFill>
                  <a:schemeClr val="tx1"/>
                </a:solidFill>
                <a:effectLst/>
                <a:latin typeface="Arial" charset="0"/>
                <a:ea typeface="宋体" pitchFamily="2" charset="-122"/>
                <a:cs typeface="+mn-cs"/>
              </a:rPr>
              <a:t>'.</a:t>
            </a:r>
          </a:p>
          <a:p>
            <a:endParaRPr lang="en-US" altLang="zh-CN" sz="1200" b="0" i="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185</a:t>
            </a:fld>
            <a:endParaRPr lang="en-US" altLang="zh-CN"/>
          </a:p>
        </p:txBody>
      </p:sp>
    </p:spTree>
    <p:extLst>
      <p:ext uri="{BB962C8B-B14F-4D97-AF65-F5344CB8AC3E}">
        <p14:creationId xmlns:p14="http://schemas.microsoft.com/office/powerpoint/2010/main" val="754502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Here we can see that the web server under test became saturated at around 1600 requests per second (160 connections per second, since 10 requests are sent down each connection).</a:t>
            </a:r>
          </a:p>
          <a:p>
            <a:endParaRPr lang="en-US" altLang="zh-CN" sz="1200" b="0" i="0" kern="1200" dirty="0" smtClean="0">
              <a:solidFill>
                <a:schemeClr val="tx1"/>
              </a:solidFill>
              <a:effectLst/>
              <a:latin typeface="Arial" charset="0"/>
              <a:ea typeface="宋体" pitchFamily="2" charset="-122"/>
              <a:cs typeface="+mn-cs"/>
            </a:endParaRPr>
          </a:p>
          <a:p>
            <a:r>
              <a:rPr lang="zh-CN" altLang="en-US" dirty="0" smtClean="0"/>
              <a:t>绘图数据；</a:t>
            </a:r>
            <a:endParaRPr lang="en-US" altLang="zh-CN" dirty="0" smtClean="0"/>
          </a:p>
          <a:p>
            <a:endParaRPr lang="en-US" altLang="zh-CN" dirty="0" smtClean="0"/>
          </a:p>
          <a:p>
            <a:r>
              <a:rPr lang="en-US" altLang="zh-CN" dirty="0" smtClean="0"/>
              <a:t>http://www.xenoclast.org/autobench/results.tsv.html</a:t>
            </a:r>
            <a:endParaRPr lang="zh-CN" altLang="en-US" dirty="0"/>
          </a:p>
        </p:txBody>
      </p:sp>
      <p:sp>
        <p:nvSpPr>
          <p:cNvPr id="4" name="灯片编号占位符 3"/>
          <p:cNvSpPr>
            <a:spLocks noGrp="1"/>
          </p:cNvSpPr>
          <p:nvPr>
            <p:ph type="sldNum" sz="quarter" idx="10"/>
          </p:nvPr>
        </p:nvSpPr>
        <p:spPr/>
        <p:txBody>
          <a:bodyPr/>
          <a:lstStyle/>
          <a:p>
            <a:fld id="{A908E849-1B7D-432F-A649-C4BA4ED572FC}" type="slidenum">
              <a:rPr lang="en-US" altLang="zh-CN" smtClean="0"/>
              <a:pPr/>
              <a:t>186</a:t>
            </a:fld>
            <a:endParaRPr lang="en-US" altLang="zh-CN"/>
          </a:p>
        </p:txBody>
      </p:sp>
    </p:spTree>
    <p:extLst>
      <p:ext uri="{BB962C8B-B14F-4D97-AF65-F5344CB8AC3E}">
        <p14:creationId xmlns:p14="http://schemas.microsoft.com/office/powerpoint/2010/main" val="72873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91BD0B-D748-4BA5-B7F0-4EDE8F2EAD21}" type="slidenum">
              <a:rPr lang="en-US" altLang="zh-CN"/>
              <a:pPr/>
              <a:t>15</a:t>
            </a:fld>
            <a:endParaRPr lang="en-US" altLang="zh-CN"/>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r>
              <a:rPr lang="zh-CN" altLang="en-US"/>
              <a:t>虽然程序测试是为了发现程序中的错误而执行程序的过程。</a:t>
            </a:r>
          </a:p>
          <a:p>
            <a:r>
              <a:rPr lang="zh-CN" altLang="en-US"/>
              <a:t>但是，不执行程序也可以发现程序的错误。</a:t>
            </a:r>
          </a:p>
          <a:p>
            <a:r>
              <a:rPr lang="zh-CN" altLang="en-US"/>
              <a:t>因此，按照被测程序本身是否在计算机上执行，将程序的测试分为两种。</a:t>
            </a:r>
          </a:p>
          <a:p>
            <a:r>
              <a:rPr lang="en-US" altLang="zh-CN"/>
              <a:t>1</a:t>
            </a:r>
            <a:r>
              <a:rPr lang="zh-CN" altLang="en-US"/>
              <a:t>、静态分析</a:t>
            </a:r>
          </a:p>
          <a:p>
            <a:r>
              <a:rPr lang="zh-CN" altLang="en-US"/>
              <a:t>静态分析一般是采用人工测试的方法，主要方法是代码会审、走查。但也并非只能采用人工的方式，也可以借助静态分析器进行自动化的分析，但仍然是静态分析，因为被测程序并没有在目标计算机上运行。</a:t>
            </a:r>
          </a:p>
          <a:p>
            <a:r>
              <a:rPr lang="en-US" altLang="zh-CN"/>
              <a:t>2</a:t>
            </a:r>
            <a:r>
              <a:rPr lang="zh-CN" altLang="en-US"/>
              <a:t>、动态分析</a:t>
            </a:r>
          </a:p>
          <a:p>
            <a:r>
              <a:rPr lang="en-US" altLang="zh-CN"/>
              <a:t>1</a:t>
            </a:r>
            <a:r>
              <a:rPr lang="zh-CN" altLang="en-US"/>
              <a:t>、黑盒测试是将被测程序看成一个黑盒，根据程序的功能来设计测试用例。</a:t>
            </a:r>
          </a:p>
          <a:p>
            <a:r>
              <a:rPr lang="en-US" altLang="zh-CN"/>
              <a:t>2</a:t>
            </a:r>
            <a:r>
              <a:rPr lang="zh-CN" altLang="en-US"/>
              <a:t>、白盒测试是事先了解到了被测程序的结构，根据被测程序的内部结构设计测试用例。</a:t>
            </a:r>
          </a:p>
          <a:p>
            <a:endParaRPr lang="en-US" altLang="zh-CN"/>
          </a:p>
        </p:txBody>
      </p:sp>
    </p:spTree>
    <p:extLst>
      <p:ext uri="{BB962C8B-B14F-4D97-AF65-F5344CB8AC3E}">
        <p14:creationId xmlns:p14="http://schemas.microsoft.com/office/powerpoint/2010/main" val="2322149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9EA9B-3C85-41BB-97EF-462F7EB6C59F}" type="slidenum">
              <a:rPr lang="en-US" altLang="zh-CN"/>
              <a:pPr/>
              <a:t>19</a:t>
            </a:fld>
            <a:endParaRPr lang="en-US" altLang="zh-CN"/>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384146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F86975-4EEF-4F35-8AF4-61D04AEB5A9A}" type="slidenum">
              <a:rPr lang="en-US" altLang="zh-CN"/>
              <a:pPr/>
              <a:t>21</a:t>
            </a:fld>
            <a:endParaRPr lang="en-US" altLang="zh-CN"/>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zh-CN" altLang="en-US"/>
              <a:t>根据覆盖源程序语句的详细程度不同</a:t>
            </a:r>
          </a:p>
        </p:txBody>
      </p:sp>
    </p:spTree>
    <p:extLst>
      <p:ext uri="{BB962C8B-B14F-4D97-AF65-F5344CB8AC3E}">
        <p14:creationId xmlns:p14="http://schemas.microsoft.com/office/powerpoint/2010/main" val="4278764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92D234-4362-44E9-9E6E-21ACC5272D4D}" type="slidenum">
              <a:rPr lang="en-US" altLang="zh-CN"/>
              <a:pPr/>
              <a:t>22</a:t>
            </a:fld>
            <a:endParaRPr lang="en-US" altLang="zh-CN"/>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zh-CN" altLang="en-US"/>
              <a:t>语句覆盖对程序的逻辑覆盖很少。</a:t>
            </a:r>
          </a:p>
          <a:p>
            <a:r>
              <a:rPr lang="zh-CN" altLang="en-US"/>
              <a:t>如果，程序中的第一个逻辑运算符</a:t>
            </a:r>
            <a:r>
              <a:rPr lang="en-US" altLang="zh-CN"/>
              <a:t>AND</a:t>
            </a:r>
            <a:r>
              <a:rPr lang="zh-CN" altLang="en-US"/>
              <a:t>改为</a:t>
            </a:r>
            <a:r>
              <a:rPr lang="en-US" altLang="zh-CN"/>
              <a:t>OR</a:t>
            </a:r>
            <a:r>
              <a:rPr lang="zh-CN" altLang="en-US"/>
              <a:t>，或者第</a:t>
            </a:r>
            <a:r>
              <a:rPr lang="en-US" altLang="zh-CN"/>
              <a:t>2</a:t>
            </a:r>
            <a:r>
              <a:rPr lang="zh-CN" altLang="en-US"/>
              <a:t>个逻辑表达式的</a:t>
            </a:r>
            <a:r>
              <a:rPr lang="en-US" altLang="zh-CN"/>
              <a:t>X&gt;1</a:t>
            </a:r>
            <a:r>
              <a:rPr lang="zh-CN" altLang="en-US"/>
              <a:t>写成</a:t>
            </a:r>
            <a:r>
              <a:rPr lang="en-US" altLang="zh-CN"/>
              <a:t>x&lt;1,</a:t>
            </a:r>
            <a:r>
              <a:rPr lang="zh-CN" altLang="en-US"/>
              <a:t>上面的测试数据并不能查出。</a:t>
            </a:r>
          </a:p>
          <a:p>
            <a:endParaRPr lang="en-US" altLang="zh-CN"/>
          </a:p>
        </p:txBody>
      </p:sp>
    </p:spTree>
    <p:extLst>
      <p:ext uri="{BB962C8B-B14F-4D97-AF65-F5344CB8AC3E}">
        <p14:creationId xmlns:p14="http://schemas.microsoft.com/office/powerpoint/2010/main" val="162346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B42FD-8DAE-4848-B9BB-9D50B500F014}" type="slidenum">
              <a:rPr lang="en-US" altLang="zh-CN"/>
              <a:pPr/>
              <a:t>23</a:t>
            </a:fld>
            <a:endParaRPr lang="en-US" altLang="zh-CN"/>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lang="zh-CN" altLang="en-US"/>
              <a:t>判断覆盖比语句覆盖强，但对程序逻辑的覆盖程度仍然不高。</a:t>
            </a:r>
          </a:p>
          <a:p>
            <a:r>
              <a:rPr lang="zh-CN" altLang="en-US"/>
              <a:t>比如只覆盖了程序全部路径的一半。</a:t>
            </a:r>
          </a:p>
        </p:txBody>
      </p:sp>
    </p:spTree>
    <p:extLst>
      <p:ext uri="{BB962C8B-B14F-4D97-AF65-F5344CB8AC3E}">
        <p14:creationId xmlns:p14="http://schemas.microsoft.com/office/powerpoint/2010/main" val="166939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F9DADF-E04D-4DCD-B4A0-432357D2B6CB}" type="slidenum">
              <a:rPr lang="en-US" altLang="zh-CN"/>
              <a:pPr/>
              <a:t>24</a:t>
            </a:fld>
            <a:endParaRPr lang="en-US" altLang="zh-CN"/>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r>
              <a:rPr lang="zh-CN" altLang="en-US"/>
              <a:t>判断覆盖比语句覆盖强，但对程序逻辑的覆盖程度仍然不高。</a:t>
            </a:r>
          </a:p>
          <a:p>
            <a:r>
              <a:rPr lang="zh-CN" altLang="en-US"/>
              <a:t>比如只覆盖了程序全部路径的一半。</a:t>
            </a:r>
          </a:p>
        </p:txBody>
      </p:sp>
    </p:spTree>
    <p:extLst>
      <p:ext uri="{BB962C8B-B14F-4D97-AF65-F5344CB8AC3E}">
        <p14:creationId xmlns:p14="http://schemas.microsoft.com/office/powerpoint/2010/main" val="3342592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2060575"/>
            <a:ext cx="7772400" cy="1470025"/>
          </a:xfrm>
        </p:spPr>
        <p:txBody>
          <a:bodyPr/>
          <a:lstStyle>
            <a:lvl1pPr>
              <a:defRPr/>
            </a:lvl1pPr>
          </a:lstStyle>
          <a:p>
            <a:r>
              <a:rPr lang="zh-CN" altLang="en-US"/>
              <a:t>单击此处编辑母版标题样式</a:t>
            </a:r>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pic>
        <p:nvPicPr>
          <p:cNvPr id="5124" name="Picture 4"/>
          <p:cNvPicPr>
            <a:picLocks noChangeAspect="1" noChangeArrowheads="1"/>
          </p:cNvPicPr>
          <p:nvPr/>
        </p:nvPicPr>
        <p:blipFill>
          <a:blip r:embed="rId2" cstate="print"/>
          <a:srcRect l="8949" t="1657" r="4535" b="3894"/>
          <a:stretch>
            <a:fillRect/>
          </a:stretch>
        </p:blipFill>
        <p:spPr bwMode="auto">
          <a:xfrm>
            <a:off x="1042988" y="2997200"/>
            <a:ext cx="6902450" cy="2713038"/>
          </a:xfrm>
          <a:prstGeom prst="rect">
            <a:avLst/>
          </a:prstGeom>
          <a:noFill/>
          <a:ln w="9525">
            <a:noFill/>
            <a:miter lim="800000"/>
            <a:headEnd/>
            <a:tailEnd/>
          </a:ln>
          <a:effectLst/>
        </p:spPr>
      </p:pic>
      <p:sp>
        <p:nvSpPr>
          <p:cNvPr id="5125" name="Line 5"/>
          <p:cNvSpPr>
            <a:spLocks noChangeShapeType="1"/>
          </p:cNvSpPr>
          <p:nvPr/>
        </p:nvSpPr>
        <p:spPr bwMode="auto">
          <a:xfrm>
            <a:off x="457200" y="6172200"/>
            <a:ext cx="8229600" cy="0"/>
          </a:xfrm>
          <a:prstGeom prst="line">
            <a:avLst/>
          </a:prstGeom>
          <a:noFill/>
          <a:ln w="19050">
            <a:solidFill>
              <a:schemeClr val="accent2"/>
            </a:solidFill>
            <a:round/>
            <a:headEnd/>
            <a:tailEnd/>
          </a:ln>
          <a:effectLst/>
        </p:spPr>
        <p:txBody>
          <a:bodyPr/>
          <a:lstStyle/>
          <a:p>
            <a:endParaRPr lang="zh-CN" altLang="en-US"/>
          </a:p>
        </p:txBody>
      </p:sp>
      <p:sp>
        <p:nvSpPr>
          <p:cNvPr id="5126" name="Line 6"/>
          <p:cNvSpPr>
            <a:spLocks noChangeShapeType="1"/>
          </p:cNvSpPr>
          <p:nvPr/>
        </p:nvSpPr>
        <p:spPr bwMode="auto">
          <a:xfrm>
            <a:off x="107950" y="908050"/>
            <a:ext cx="8567738" cy="0"/>
          </a:xfrm>
          <a:prstGeom prst="line">
            <a:avLst/>
          </a:prstGeom>
          <a:noFill/>
          <a:ln w="19050">
            <a:solidFill>
              <a:schemeClr val="accent2"/>
            </a:solidFill>
            <a:round/>
            <a:headEnd/>
            <a:tailEnd/>
          </a:ln>
          <a:effectLst/>
        </p:spPr>
        <p:txBody>
          <a:bodyPr/>
          <a:lstStyle/>
          <a:p>
            <a:endParaRPr lang="zh-CN" altLang="en-US"/>
          </a:p>
        </p:txBody>
      </p:sp>
      <p:pic>
        <p:nvPicPr>
          <p:cNvPr id="5127"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blip>
          <a:srcRect/>
          <a:stretch>
            <a:fillRect/>
          </a:stretch>
        </p:blipFill>
        <p:spPr bwMode="auto">
          <a:xfrm>
            <a:off x="903288" y="127000"/>
            <a:ext cx="7129462" cy="711200"/>
          </a:xfrm>
          <a:prstGeom prst="rect">
            <a:avLst/>
          </a:prstGeom>
          <a:noFill/>
        </p:spPr>
      </p:pic>
      <p:pic>
        <p:nvPicPr>
          <p:cNvPr id="5128" name="Picture 8" descr="ppt页脚图片"/>
          <p:cNvPicPr>
            <a:picLocks noChangeAspect="1" noChangeArrowheads="1"/>
          </p:cNvPicPr>
          <p:nvPr userDrawn="1"/>
        </p:nvPicPr>
        <p:blipFill>
          <a:blip r:embed="rId4" cstate="print"/>
          <a:srcRect/>
          <a:stretch>
            <a:fillRect/>
          </a:stretch>
        </p:blipFill>
        <p:spPr bwMode="auto">
          <a:xfrm>
            <a:off x="0" y="6599238"/>
            <a:ext cx="9144000" cy="274637"/>
          </a:xfrm>
          <a:prstGeom prst="rect">
            <a:avLst/>
          </a:prstGeom>
          <a:noFill/>
        </p:spPr>
      </p:pic>
      <p:sp>
        <p:nvSpPr>
          <p:cNvPr id="5129" name="Rectangle 9"/>
          <p:cNvSpPr>
            <a:spLocks noGrp="1" noChangeArrowheads="1"/>
          </p:cNvSpPr>
          <p:nvPr>
            <p:ph type="dt" sz="half" idx="2"/>
          </p:nvPr>
        </p:nvSpPr>
        <p:spPr/>
        <p:txBody>
          <a:bodyPr/>
          <a:lstStyle>
            <a:lvl1pPr>
              <a:defRPr>
                <a:ea typeface="宋体" pitchFamily="2" charset="-122"/>
              </a:defRPr>
            </a:lvl1pPr>
          </a:lstStyle>
          <a:p>
            <a:fld id="{D427B5D5-B112-47CD-99CD-F72006D90816}" type="datetime1">
              <a:rPr lang="zh-CN" altLang="en-US"/>
              <a:pPr/>
              <a:t>2020/1/5</a:t>
            </a:fld>
            <a:endParaRPr lang="en-US" altLang="zh-CN"/>
          </a:p>
        </p:txBody>
      </p:sp>
      <p:sp>
        <p:nvSpPr>
          <p:cNvPr id="5130" name="Rectangle 10"/>
          <p:cNvSpPr>
            <a:spLocks noGrp="1" noChangeArrowheads="1"/>
          </p:cNvSpPr>
          <p:nvPr>
            <p:ph type="sldNum" sz="quarter" idx="4"/>
          </p:nvPr>
        </p:nvSpPr>
        <p:spPr/>
        <p:txBody>
          <a:bodyPr/>
          <a:lstStyle>
            <a:lvl1pPr>
              <a:defRPr>
                <a:ea typeface="宋体" pitchFamily="2" charset="-122"/>
              </a:defRPr>
            </a:lvl1pPr>
          </a:lstStyle>
          <a:p>
            <a:fld id="{6207B979-CBF6-4B6C-8F02-62489BC33DB6}"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831E803-ABE8-468B-A34A-33634FD103EA}" type="datetime1">
              <a:rPr lang="zh-CN" altLang="en-US"/>
              <a:pPr/>
              <a:t>2020/1/5</a:t>
            </a:fld>
            <a:endParaRPr lang="en-US" altLang="zh-CN"/>
          </a:p>
        </p:txBody>
      </p:sp>
      <p:sp>
        <p:nvSpPr>
          <p:cNvPr id="5" name="灯片编号占位符 4"/>
          <p:cNvSpPr>
            <a:spLocks noGrp="1"/>
          </p:cNvSpPr>
          <p:nvPr>
            <p:ph type="sldNum" sz="quarter" idx="11"/>
          </p:nvPr>
        </p:nvSpPr>
        <p:spPr/>
        <p:txBody>
          <a:bodyPr/>
          <a:lstStyle>
            <a:lvl1pPr>
              <a:defRPr/>
            </a:lvl1pPr>
          </a:lstStyle>
          <a:p>
            <a:fld id="{C4353736-27CE-4744-8C93-E509B61415E7}"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88900"/>
            <a:ext cx="6019800" cy="60372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1E51793-2A0A-4E51-8632-2F9D3E27576B}" type="datetime1">
              <a:rPr lang="zh-CN" altLang="en-US"/>
              <a:pPr/>
              <a:t>2020/1/5</a:t>
            </a:fld>
            <a:endParaRPr lang="en-US" altLang="zh-CN"/>
          </a:p>
        </p:txBody>
      </p:sp>
      <p:sp>
        <p:nvSpPr>
          <p:cNvPr id="5" name="灯片编号占位符 4"/>
          <p:cNvSpPr>
            <a:spLocks noGrp="1"/>
          </p:cNvSpPr>
          <p:nvPr>
            <p:ph type="sldNum" sz="quarter" idx="11"/>
          </p:nvPr>
        </p:nvSpPr>
        <p:spPr/>
        <p:txBody>
          <a:bodyPr/>
          <a:lstStyle>
            <a:lvl1pPr>
              <a:defRPr/>
            </a:lvl1pPr>
          </a:lstStyle>
          <a:p>
            <a:fld id="{214BEC4C-F9AC-4EB7-BEE3-BFCB77DB1E41}"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8A7048C-72CF-47DB-B878-69D5DE2F6F6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lvl1pPr>
              <a:defRPr/>
            </a:lvl1pPr>
          </a:lstStyle>
          <a:p>
            <a:fld id="{7885FB2E-E214-469D-A5A2-C481E3767098}"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7C1105B9-B38D-4611-8AD2-19203D69DA9E}" type="datetime1">
              <a:rPr lang="zh-CN" altLang="en-US"/>
              <a:pPr/>
              <a:t>2020/1/5</a:t>
            </a:fld>
            <a:endParaRPr lang="en-US" altLang="zh-CN"/>
          </a:p>
        </p:txBody>
      </p:sp>
      <p:sp>
        <p:nvSpPr>
          <p:cNvPr id="5" name="灯片编号占位符 4"/>
          <p:cNvSpPr>
            <a:spLocks noGrp="1"/>
          </p:cNvSpPr>
          <p:nvPr>
            <p:ph type="sldNum" sz="quarter" idx="11"/>
          </p:nvPr>
        </p:nvSpPr>
        <p:spPr/>
        <p:txBody>
          <a:bodyPr/>
          <a:lstStyle>
            <a:lvl1pPr>
              <a:defRPr/>
            </a:lvl1pPr>
          </a:lstStyle>
          <a:p>
            <a:fld id="{B078FF81-2103-4BA7-AC66-C8648694CEDB}"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53775A43-8F67-4446-B7F8-6E358DD7A98B}" type="datetime1">
              <a:rPr lang="zh-CN" altLang="en-US"/>
              <a:pPr/>
              <a:t>2020/1/5</a:t>
            </a:fld>
            <a:endParaRPr lang="en-US" altLang="zh-CN"/>
          </a:p>
        </p:txBody>
      </p:sp>
      <p:sp>
        <p:nvSpPr>
          <p:cNvPr id="6" name="灯片编号占位符 5"/>
          <p:cNvSpPr>
            <a:spLocks noGrp="1"/>
          </p:cNvSpPr>
          <p:nvPr>
            <p:ph type="sldNum" sz="quarter" idx="11"/>
          </p:nvPr>
        </p:nvSpPr>
        <p:spPr/>
        <p:txBody>
          <a:bodyPr/>
          <a:lstStyle>
            <a:lvl1pPr>
              <a:defRPr/>
            </a:lvl1pPr>
          </a:lstStyle>
          <a:p>
            <a:fld id="{15E8BBAD-DED8-456A-90DE-E264660DE964}"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F3D7C20-69D4-44BC-B8CE-4D77F72B5168}" type="datetime1">
              <a:rPr lang="zh-CN" altLang="en-US"/>
              <a:pPr/>
              <a:t>2020/1/5</a:t>
            </a:fld>
            <a:endParaRPr lang="en-US" altLang="zh-CN"/>
          </a:p>
        </p:txBody>
      </p:sp>
      <p:sp>
        <p:nvSpPr>
          <p:cNvPr id="8" name="灯片编号占位符 7"/>
          <p:cNvSpPr>
            <a:spLocks noGrp="1"/>
          </p:cNvSpPr>
          <p:nvPr>
            <p:ph type="sldNum" sz="quarter" idx="11"/>
          </p:nvPr>
        </p:nvSpPr>
        <p:spPr/>
        <p:txBody>
          <a:bodyPr/>
          <a:lstStyle>
            <a:lvl1pPr>
              <a:defRPr/>
            </a:lvl1pPr>
          </a:lstStyle>
          <a:p>
            <a:fld id="{597EC78A-E7FE-4C32-B37D-D829803D04FD}"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599E99CA-F9B4-4E12-87D3-287F45995105}" type="datetime1">
              <a:rPr lang="zh-CN" altLang="en-US"/>
              <a:pPr/>
              <a:t>2020/1/5</a:t>
            </a:fld>
            <a:endParaRPr lang="en-US" altLang="zh-CN"/>
          </a:p>
        </p:txBody>
      </p:sp>
      <p:sp>
        <p:nvSpPr>
          <p:cNvPr id="4" name="灯片编号占位符 3"/>
          <p:cNvSpPr>
            <a:spLocks noGrp="1"/>
          </p:cNvSpPr>
          <p:nvPr>
            <p:ph type="sldNum" sz="quarter" idx="11"/>
          </p:nvPr>
        </p:nvSpPr>
        <p:spPr/>
        <p:txBody>
          <a:bodyPr/>
          <a:lstStyle>
            <a:lvl1pPr>
              <a:defRPr/>
            </a:lvl1pPr>
          </a:lstStyle>
          <a:p>
            <a:fld id="{E2A9443F-052B-4215-8FAD-609D79C0E024}"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C59B25C-3F79-4876-99C9-6F50F9855937}" type="datetime1">
              <a:rPr lang="zh-CN" altLang="en-US"/>
              <a:pPr/>
              <a:t>2020/1/5</a:t>
            </a:fld>
            <a:endParaRPr lang="en-US" altLang="zh-CN"/>
          </a:p>
        </p:txBody>
      </p:sp>
      <p:sp>
        <p:nvSpPr>
          <p:cNvPr id="3" name="灯片编号占位符 2"/>
          <p:cNvSpPr>
            <a:spLocks noGrp="1"/>
          </p:cNvSpPr>
          <p:nvPr>
            <p:ph type="sldNum" sz="quarter" idx="11"/>
          </p:nvPr>
        </p:nvSpPr>
        <p:spPr/>
        <p:txBody>
          <a:bodyPr/>
          <a:lstStyle>
            <a:lvl1pPr>
              <a:defRPr/>
            </a:lvl1pPr>
          </a:lstStyle>
          <a:p>
            <a:fld id="{1B7B107D-4068-4EC2-8282-CCB9A2A8A5D8}"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06D171C-064E-4298-8360-F65F2CA8DCBA}" type="datetime1">
              <a:rPr lang="zh-CN" altLang="en-US"/>
              <a:pPr/>
              <a:t>2020/1/5</a:t>
            </a:fld>
            <a:endParaRPr lang="en-US" altLang="zh-CN"/>
          </a:p>
        </p:txBody>
      </p:sp>
      <p:sp>
        <p:nvSpPr>
          <p:cNvPr id="6" name="灯片编号占位符 5"/>
          <p:cNvSpPr>
            <a:spLocks noGrp="1"/>
          </p:cNvSpPr>
          <p:nvPr>
            <p:ph type="sldNum" sz="quarter" idx="11"/>
          </p:nvPr>
        </p:nvSpPr>
        <p:spPr/>
        <p:txBody>
          <a:bodyPr/>
          <a:lstStyle>
            <a:lvl1pPr>
              <a:defRPr/>
            </a:lvl1pPr>
          </a:lstStyle>
          <a:p>
            <a:fld id="{1C5FDCE0-56B4-42E3-BA35-E89ACA61121C}"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E7839A3-BAE9-4C64-A625-F587778FC4A1}" type="datetime1">
              <a:rPr lang="zh-CN" altLang="en-US"/>
              <a:pPr/>
              <a:t>2020/1/5</a:t>
            </a:fld>
            <a:endParaRPr lang="en-US" altLang="zh-CN"/>
          </a:p>
        </p:txBody>
      </p:sp>
      <p:sp>
        <p:nvSpPr>
          <p:cNvPr id="6" name="灯片编号占位符 5"/>
          <p:cNvSpPr>
            <a:spLocks noGrp="1"/>
          </p:cNvSpPr>
          <p:nvPr>
            <p:ph type="sldNum" sz="quarter" idx="11"/>
          </p:nvPr>
        </p:nvSpPr>
        <p:spPr/>
        <p:txBody>
          <a:bodyPr/>
          <a:lstStyle>
            <a:lvl1pPr>
              <a:defRPr/>
            </a:lvl1pPr>
          </a:lstStyle>
          <a:p>
            <a:fld id="{9E8DAC5A-376C-4D4A-915F-AC7D4CF21AD0}"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ppt页脚图片"/>
          <p:cNvPicPr>
            <a:picLocks noChangeAspect="1" noChangeArrowheads="1"/>
          </p:cNvPicPr>
          <p:nvPr/>
        </p:nvPicPr>
        <p:blipFill>
          <a:blip r:embed="rId13" cstate="print"/>
          <a:srcRect/>
          <a:stretch>
            <a:fillRect/>
          </a:stretch>
        </p:blipFill>
        <p:spPr bwMode="auto">
          <a:xfrm>
            <a:off x="0" y="6599238"/>
            <a:ext cx="9144000" cy="274637"/>
          </a:xfrm>
          <a:prstGeom prst="rect">
            <a:avLst/>
          </a:prstGeom>
          <a:noFill/>
        </p:spPr>
      </p:pic>
      <p:pic>
        <p:nvPicPr>
          <p:cNvPr id="4099" name="Picture 3" descr="n01"/>
          <p:cNvPicPr>
            <a:picLocks noChangeAspect="1" noChangeArrowheads="1"/>
          </p:cNvPicPr>
          <p:nvPr/>
        </p:nvPicPr>
        <p:blipFill>
          <a:blip r:embed="rId14" cstate="print"/>
          <a:srcRect/>
          <a:stretch>
            <a:fillRect/>
          </a:stretch>
        </p:blipFill>
        <p:spPr bwMode="auto">
          <a:xfrm>
            <a:off x="395288" y="0"/>
            <a:ext cx="5419725" cy="1066800"/>
          </a:xfrm>
          <a:prstGeom prst="rect">
            <a:avLst/>
          </a:prstGeom>
          <a:noFill/>
        </p:spPr>
      </p:pic>
      <p:sp>
        <p:nvSpPr>
          <p:cNvPr id="4100" name="Rectangle 4"/>
          <p:cNvSpPr>
            <a:spLocks noGrp="1" noChangeArrowheads="1"/>
          </p:cNvSpPr>
          <p:nvPr>
            <p:ph type="title"/>
          </p:nvPr>
        </p:nvSpPr>
        <p:spPr bwMode="auto">
          <a:xfrm>
            <a:off x="2916238" y="88900"/>
            <a:ext cx="5627687"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1" name="Rectangle 5"/>
          <p:cNvSpPr>
            <a:spLocks noGrp="1" noChangeArrowheads="1"/>
          </p:cNvSpPr>
          <p:nvPr>
            <p:ph type="body" idx="1"/>
          </p:nvPr>
        </p:nvSpPr>
        <p:spPr bwMode="auto">
          <a:xfrm>
            <a:off x="468313" y="1052513"/>
            <a:ext cx="82296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4102" name="Picture 6"/>
          <p:cNvPicPr>
            <a:picLocks noChangeAspect="1" noChangeArrowheads="1"/>
          </p:cNvPicPr>
          <p:nvPr/>
        </p:nvPicPr>
        <p:blipFill>
          <a:blip r:embed="rId15" cstate="print">
            <a:lum bright="-34000"/>
          </a:blip>
          <a:srcRect l="8949" t="1657" r="4535" b="3894"/>
          <a:stretch>
            <a:fillRect/>
          </a:stretch>
        </p:blipFill>
        <p:spPr bwMode="auto">
          <a:xfrm>
            <a:off x="1439863" y="3068638"/>
            <a:ext cx="7704137" cy="3521075"/>
          </a:xfrm>
          <a:prstGeom prst="rect">
            <a:avLst/>
          </a:prstGeom>
          <a:noFill/>
          <a:ln w="9525">
            <a:noFill/>
            <a:miter lim="800000"/>
            <a:headEnd/>
            <a:tailEnd/>
          </a:ln>
          <a:effectLst/>
        </p:spPr>
      </p:pic>
      <p:sp>
        <p:nvSpPr>
          <p:cNvPr id="4103" name="WordArt 7"/>
          <p:cNvSpPr>
            <a:spLocks noChangeArrowheads="1" noChangeShapeType="1" noTextEdit="1"/>
          </p:cNvSpPr>
          <p:nvPr/>
        </p:nvSpPr>
        <p:spPr bwMode="auto">
          <a:xfrm>
            <a:off x="395288" y="231775"/>
            <a:ext cx="2324100" cy="244475"/>
          </a:xfrm>
          <a:prstGeom prst="rect">
            <a:avLst/>
          </a:prstGeom>
        </p:spPr>
        <p:txBody>
          <a:bodyPr wrap="none" fromWordArt="1">
            <a:prstTxWarp prst="textPlain">
              <a:avLst>
                <a:gd name="adj" fmla="val 50000"/>
              </a:avLst>
            </a:prstTxWarp>
          </a:bodyPr>
          <a:lstStyle/>
          <a:p>
            <a:pPr algn="ctr"/>
            <a:r>
              <a:rPr lang="zh-CN" altLang="en-US" sz="3600" b="1" kern="10">
                <a:ln w="9525">
                  <a:noFill/>
                  <a:round/>
                  <a:headEnd/>
                  <a:tailE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a:ea typeface="黑体"/>
              </a:rPr>
              <a:t>中国矿业大学计算机科学与技术学院</a:t>
            </a:r>
          </a:p>
        </p:txBody>
      </p:sp>
      <p:sp>
        <p:nvSpPr>
          <p:cNvPr id="4104" name="WordArt 8"/>
          <p:cNvSpPr>
            <a:spLocks noChangeArrowheads="1" noChangeShapeType="1" noTextEdit="1"/>
          </p:cNvSpPr>
          <p:nvPr/>
        </p:nvSpPr>
        <p:spPr bwMode="auto">
          <a:xfrm>
            <a:off x="395288" y="620713"/>
            <a:ext cx="2282825" cy="165100"/>
          </a:xfrm>
          <a:prstGeom prst="rect">
            <a:avLst/>
          </a:prstGeom>
        </p:spPr>
        <p:txBody>
          <a:bodyPr wrap="none" fromWordArt="1">
            <a:prstTxWarp prst="textPlain">
              <a:avLst>
                <a:gd name="adj" fmla="val 50000"/>
              </a:avLst>
            </a:prstTxWarp>
          </a:bodyPr>
          <a:lstStyle/>
          <a:p>
            <a:pPr algn="ctr"/>
            <a:r>
              <a:rPr lang="en-US" altLang="zh-CN" sz="1200" b="1"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rPr>
              <a:t>Computer Science &amp; Technology</a:t>
            </a:r>
            <a:endParaRPr lang="zh-CN" altLang="en-US" sz="1200" b="1"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endParaRPr>
          </a:p>
        </p:txBody>
      </p:sp>
      <p:pic>
        <p:nvPicPr>
          <p:cNvPr id="4105" name="Picture 9" descr="BD10289_"/>
          <p:cNvPicPr preferRelativeResize="0">
            <a:picLocks noChangeArrowheads="1"/>
          </p:cNvPicPr>
          <p:nvPr/>
        </p:nvPicPr>
        <p:blipFill>
          <a:blip r:embed="rId16" cstate="print"/>
          <a:srcRect/>
          <a:stretch>
            <a:fillRect/>
          </a:stretch>
        </p:blipFill>
        <p:spPr bwMode="auto">
          <a:xfrm>
            <a:off x="415925" y="492125"/>
            <a:ext cx="2339975" cy="71438"/>
          </a:xfrm>
          <a:prstGeom prst="rect">
            <a:avLst/>
          </a:prstGeom>
          <a:noFill/>
          <a:ln w="9525">
            <a:noFill/>
            <a:miter lim="800000"/>
            <a:headEnd/>
            <a:tailEnd/>
          </a:ln>
        </p:spPr>
      </p:pic>
      <p:sp>
        <p:nvSpPr>
          <p:cNvPr id="4106" name="Rectangle 10"/>
          <p:cNvSpPr>
            <a:spLocks noGrp="1" noChangeArrowheads="1"/>
          </p:cNvSpPr>
          <p:nvPr>
            <p:ph type="dt" sz="half" idx="2"/>
          </p:nvPr>
        </p:nvSpPr>
        <p:spPr bwMode="auto">
          <a:xfrm>
            <a:off x="0" y="6605588"/>
            <a:ext cx="19050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ea typeface="+mn-ea"/>
              </a:defRPr>
            </a:lvl1pPr>
          </a:lstStyle>
          <a:p>
            <a:fld id="{91606989-56C8-42AF-9319-DC409963BEA8}" type="datetime1">
              <a:rPr lang="zh-CN" altLang="en-US"/>
              <a:pPr/>
              <a:t>2020/1/5</a:t>
            </a:fld>
            <a:endParaRPr lang="en-US" altLang="zh-CN"/>
          </a:p>
        </p:txBody>
      </p:sp>
      <p:sp>
        <p:nvSpPr>
          <p:cNvPr id="4107" name="Rectangle 11"/>
          <p:cNvSpPr>
            <a:spLocks noGrp="1" noChangeArrowheads="1"/>
          </p:cNvSpPr>
          <p:nvPr>
            <p:ph type="sldNum" sz="quarter" idx="4"/>
          </p:nvPr>
        </p:nvSpPr>
        <p:spPr bwMode="auto">
          <a:xfrm>
            <a:off x="8316913" y="6597650"/>
            <a:ext cx="12588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mn-ea"/>
              </a:defRPr>
            </a:lvl1pPr>
          </a:lstStyle>
          <a:p>
            <a:fld id="{DC743DFF-32DC-4FD7-BE79-B29F43C0E9A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ftr="0"/>
  <p:txStyles>
    <p:titleStyle>
      <a:lvl1pPr algn="ctr" rtl="0" fontAlgn="base">
        <a:spcBef>
          <a:spcPct val="0"/>
        </a:spcBef>
        <a:spcAft>
          <a:spcPct val="0"/>
        </a:spcAft>
        <a:defRPr sz="3600" b="1">
          <a:solidFill>
            <a:srgbClr val="CC0000"/>
          </a:solidFill>
          <a:latin typeface="+mj-lt"/>
          <a:ea typeface="+mj-ea"/>
          <a:cs typeface="+mj-cs"/>
        </a:defRPr>
      </a:lvl1pPr>
      <a:lvl2pPr algn="ctr" rtl="0" fontAlgn="base">
        <a:spcBef>
          <a:spcPct val="0"/>
        </a:spcBef>
        <a:spcAft>
          <a:spcPct val="0"/>
        </a:spcAft>
        <a:defRPr sz="3600" b="1">
          <a:solidFill>
            <a:srgbClr val="CC0000"/>
          </a:solidFill>
          <a:latin typeface="Arial" charset="0"/>
          <a:ea typeface="黑体" pitchFamily="2" charset="-122"/>
        </a:defRPr>
      </a:lvl2pPr>
      <a:lvl3pPr algn="ctr" rtl="0" fontAlgn="base">
        <a:spcBef>
          <a:spcPct val="0"/>
        </a:spcBef>
        <a:spcAft>
          <a:spcPct val="0"/>
        </a:spcAft>
        <a:defRPr sz="3600" b="1">
          <a:solidFill>
            <a:srgbClr val="CC0000"/>
          </a:solidFill>
          <a:latin typeface="Arial" charset="0"/>
          <a:ea typeface="黑体" pitchFamily="2" charset="-122"/>
        </a:defRPr>
      </a:lvl3pPr>
      <a:lvl4pPr algn="ctr" rtl="0" fontAlgn="base">
        <a:spcBef>
          <a:spcPct val="0"/>
        </a:spcBef>
        <a:spcAft>
          <a:spcPct val="0"/>
        </a:spcAft>
        <a:defRPr sz="3600" b="1">
          <a:solidFill>
            <a:srgbClr val="CC0000"/>
          </a:solidFill>
          <a:latin typeface="Arial" charset="0"/>
          <a:ea typeface="黑体" pitchFamily="2" charset="-122"/>
        </a:defRPr>
      </a:lvl4pPr>
      <a:lvl5pPr algn="ctr" rtl="0" fontAlgn="base">
        <a:spcBef>
          <a:spcPct val="0"/>
        </a:spcBef>
        <a:spcAft>
          <a:spcPct val="0"/>
        </a:spcAft>
        <a:defRPr sz="3600" b="1">
          <a:solidFill>
            <a:srgbClr val="CC0000"/>
          </a:solidFill>
          <a:latin typeface="Arial" charset="0"/>
          <a:ea typeface="黑体" pitchFamily="2" charset="-122"/>
        </a:defRPr>
      </a:lvl5pPr>
      <a:lvl6pPr marL="457200" algn="ctr" rtl="0" fontAlgn="base">
        <a:spcBef>
          <a:spcPct val="0"/>
        </a:spcBef>
        <a:spcAft>
          <a:spcPct val="0"/>
        </a:spcAft>
        <a:defRPr sz="3600" b="1">
          <a:solidFill>
            <a:srgbClr val="CC0000"/>
          </a:solidFill>
          <a:latin typeface="Arial" charset="0"/>
          <a:ea typeface="黑体" pitchFamily="2" charset="-122"/>
        </a:defRPr>
      </a:lvl6pPr>
      <a:lvl7pPr marL="914400" algn="ctr" rtl="0" fontAlgn="base">
        <a:spcBef>
          <a:spcPct val="0"/>
        </a:spcBef>
        <a:spcAft>
          <a:spcPct val="0"/>
        </a:spcAft>
        <a:defRPr sz="3600" b="1">
          <a:solidFill>
            <a:srgbClr val="CC0000"/>
          </a:solidFill>
          <a:latin typeface="Arial" charset="0"/>
          <a:ea typeface="黑体" pitchFamily="2" charset="-122"/>
        </a:defRPr>
      </a:lvl7pPr>
      <a:lvl8pPr marL="1371600" algn="ctr" rtl="0" fontAlgn="base">
        <a:spcBef>
          <a:spcPct val="0"/>
        </a:spcBef>
        <a:spcAft>
          <a:spcPct val="0"/>
        </a:spcAft>
        <a:defRPr sz="3600" b="1">
          <a:solidFill>
            <a:srgbClr val="CC0000"/>
          </a:solidFill>
          <a:latin typeface="Arial" charset="0"/>
          <a:ea typeface="黑体" pitchFamily="2" charset="-122"/>
        </a:defRPr>
      </a:lvl8pPr>
      <a:lvl9pPr marL="1828800" algn="ctr" rtl="0" fontAlgn="base">
        <a:spcBef>
          <a:spcPct val="0"/>
        </a:spcBef>
        <a:spcAft>
          <a:spcPct val="0"/>
        </a:spcAft>
        <a:defRPr sz="3600" b="1">
          <a:solidFill>
            <a:srgbClr val="CC0000"/>
          </a:solidFill>
          <a:latin typeface="Arial" charset="0"/>
          <a:ea typeface="黑体" pitchFamily="2" charset="-122"/>
        </a:defRPr>
      </a:lvl9pPr>
    </p:titleStyle>
    <p:body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hyperlink" Target="mailto:zbcumt@cumt.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app.tech.ifeng.com/enterprise/index.php?name=%E9%9B%85%E8%99%8E"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www.xenoclast.org/autobenc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dt" sz="half" idx="2"/>
          </p:nvPr>
        </p:nvSpPr>
        <p:spPr/>
        <p:txBody>
          <a:bodyPr/>
          <a:lstStyle/>
          <a:p>
            <a:fld id="{0A49F4CC-4369-42DB-97F9-C2AB6244E673}" type="datetime1">
              <a:rPr lang="zh-CN" altLang="en-US"/>
              <a:pPr/>
              <a:t>2020/1/5</a:t>
            </a:fld>
            <a:endParaRPr lang="en-US" altLang="zh-CN"/>
          </a:p>
        </p:txBody>
      </p:sp>
      <p:sp>
        <p:nvSpPr>
          <p:cNvPr id="6" name="Rectangle 10"/>
          <p:cNvSpPr>
            <a:spLocks noGrp="1" noChangeArrowheads="1"/>
          </p:cNvSpPr>
          <p:nvPr>
            <p:ph type="sldNum" sz="quarter" idx="4"/>
          </p:nvPr>
        </p:nvSpPr>
        <p:spPr/>
        <p:txBody>
          <a:bodyPr/>
          <a:lstStyle/>
          <a:p>
            <a:fld id="{1277EB7C-57C3-4D35-9B70-D871ABBF6C18}" type="slidenum">
              <a:rPr lang="en-US" altLang="zh-CN"/>
              <a:pPr/>
              <a:t>1</a:t>
            </a:fld>
            <a:endParaRPr lang="en-US" altLang="zh-CN"/>
          </a:p>
        </p:txBody>
      </p:sp>
      <p:sp>
        <p:nvSpPr>
          <p:cNvPr id="8194" name="Rectangle 2"/>
          <p:cNvSpPr>
            <a:spLocks noGrp="1" noChangeArrowheads="1"/>
          </p:cNvSpPr>
          <p:nvPr>
            <p:ph type="ctrTitle"/>
          </p:nvPr>
        </p:nvSpPr>
        <p:spPr>
          <a:xfrm>
            <a:off x="684213" y="1341438"/>
            <a:ext cx="7772400" cy="1470025"/>
          </a:xfrm>
        </p:spPr>
        <p:txBody>
          <a:bodyPr/>
          <a:lstStyle/>
          <a:p>
            <a:r>
              <a:rPr lang="zh-CN" altLang="en-US" sz="4800"/>
              <a:t>软件工程</a:t>
            </a:r>
          </a:p>
        </p:txBody>
      </p:sp>
      <p:sp>
        <p:nvSpPr>
          <p:cNvPr id="8195" name="Rectangle 3"/>
          <p:cNvSpPr>
            <a:spLocks noGrp="1" noChangeArrowheads="1"/>
          </p:cNvSpPr>
          <p:nvPr>
            <p:ph type="subTitle" idx="1"/>
          </p:nvPr>
        </p:nvSpPr>
        <p:spPr>
          <a:xfrm>
            <a:off x="3276600" y="3573463"/>
            <a:ext cx="4679950" cy="1752600"/>
          </a:xfrm>
        </p:spPr>
        <p:txBody>
          <a:bodyPr/>
          <a:lstStyle/>
          <a:p>
            <a:pPr algn="l"/>
            <a:r>
              <a:rPr lang="zh-CN" altLang="en-US" sz="2400" dirty="0"/>
              <a:t>主讲人</a:t>
            </a:r>
            <a:r>
              <a:rPr lang="zh-CN" altLang="en-US" sz="2400" dirty="0" smtClean="0"/>
              <a:t>：王荣存</a:t>
            </a:r>
            <a:endParaRPr lang="en-US" altLang="zh-CN" sz="2400" dirty="0" smtClean="0"/>
          </a:p>
          <a:p>
            <a:pPr algn="l"/>
            <a:r>
              <a:rPr lang="en-US" altLang="zh-CN" sz="2400" dirty="0" err="1" smtClean="0"/>
              <a:t>E_Mail</a:t>
            </a:r>
            <a:r>
              <a:rPr lang="zh-CN" altLang="en-US" sz="2400" dirty="0" smtClean="0"/>
              <a:t>：</a:t>
            </a:r>
            <a:r>
              <a:rPr lang="en-US" altLang="zh-CN" sz="2400"/>
              <a:t>rcwang</a:t>
            </a:r>
            <a:r>
              <a:rPr lang="en-US" altLang="zh-CN" sz="2400" smtClean="0">
                <a:hlinkClick r:id="rId2"/>
              </a:rPr>
              <a:t>@cumt.edu.cn</a:t>
            </a:r>
            <a:r>
              <a:rPr lang="en-US" altLang="zh-CN" sz="2400" smtClean="0"/>
              <a:t> </a:t>
            </a:r>
            <a:endParaRPr lang="en-US" altLang="zh-CN" sz="2400" dirty="0"/>
          </a:p>
        </p:txBody>
      </p:sp>
      <p:pic>
        <p:nvPicPr>
          <p:cNvPr id="8196" name="Picture 4" descr="pe01064_"/>
          <p:cNvPicPr>
            <a:picLocks noChangeAspect="1" noChangeArrowheads="1"/>
          </p:cNvPicPr>
          <p:nvPr/>
        </p:nvPicPr>
        <p:blipFill>
          <a:blip r:embed="rId3" cstate="print"/>
          <a:srcRect/>
          <a:stretch>
            <a:fillRect/>
          </a:stretch>
        </p:blipFill>
        <p:spPr bwMode="auto">
          <a:xfrm>
            <a:off x="285750" y="2781300"/>
            <a:ext cx="3054350" cy="338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A984A36-455C-4064-B048-20437B7694C9}"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0575991E-B22C-4F56-8B0E-328937101A82}" type="slidenum">
              <a:rPr lang="en-US" altLang="zh-CN"/>
              <a:pPr/>
              <a:t>10</a:t>
            </a:fld>
            <a:endParaRPr lang="en-US" altLang="zh-CN"/>
          </a:p>
        </p:txBody>
      </p:sp>
      <p:sp>
        <p:nvSpPr>
          <p:cNvPr id="26626" name="Rectangle 2"/>
          <p:cNvSpPr>
            <a:spLocks noGrp="1" noChangeArrowheads="1"/>
          </p:cNvSpPr>
          <p:nvPr>
            <p:ph type="title"/>
          </p:nvPr>
        </p:nvSpPr>
        <p:spPr/>
        <p:txBody>
          <a:bodyPr/>
          <a:lstStyle/>
          <a:p>
            <a:r>
              <a:rPr lang="en-US" altLang="en-US"/>
              <a:t>7.1.3 软件测试的对象</a:t>
            </a:r>
            <a:endParaRPr lang="zh-CN" altLang="en-US"/>
          </a:p>
        </p:txBody>
      </p:sp>
      <p:sp>
        <p:nvSpPr>
          <p:cNvPr id="26627" name="Rectangle 3"/>
          <p:cNvSpPr>
            <a:spLocks noGrp="1" noChangeArrowheads="1"/>
          </p:cNvSpPr>
          <p:nvPr>
            <p:ph type="body" idx="1"/>
          </p:nvPr>
        </p:nvSpPr>
        <p:spPr/>
        <p:txBody>
          <a:bodyPr/>
          <a:lstStyle/>
          <a:p>
            <a:r>
              <a:rPr lang="zh-CN" altLang="en-US">
                <a:solidFill>
                  <a:srgbClr val="0000FF"/>
                </a:solidFill>
              </a:rPr>
              <a:t>程序测试</a:t>
            </a:r>
            <a:r>
              <a:rPr lang="zh-CN" altLang="en-US"/>
              <a:t> </a:t>
            </a:r>
            <a:r>
              <a:rPr lang="en-US" altLang="zh-CN"/>
              <a:t>= </a:t>
            </a:r>
            <a:r>
              <a:rPr lang="zh-CN" altLang="en-US" u="sng">
                <a:solidFill>
                  <a:srgbClr val="CC0000"/>
                </a:solidFill>
              </a:rPr>
              <a:t>狭义的软件测试</a:t>
            </a:r>
            <a:r>
              <a:rPr lang="zh-CN" altLang="en-US"/>
              <a:t>。</a:t>
            </a:r>
          </a:p>
          <a:p>
            <a:r>
              <a:rPr lang="zh-CN" altLang="en-US" u="sng">
                <a:solidFill>
                  <a:srgbClr val="CC0000"/>
                </a:solidFill>
              </a:rPr>
              <a:t>广义的软件测试</a:t>
            </a:r>
            <a:r>
              <a:rPr lang="zh-CN" altLang="en-US"/>
              <a:t>应贯穿于整个软件开发期间。</a:t>
            </a:r>
            <a:endParaRPr lang="zh-CN" altLang="en-US">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strips(downRight)">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strips(downRight)">
                                      <p:cBhvr>
                                        <p:cTn id="12" dur="500"/>
                                        <p:tgtEl>
                                          <p:spTgt spid="266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28600" y="1447800"/>
            <a:ext cx="8763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ct val="20000"/>
              </a:spcBef>
              <a:buClr>
                <a:schemeClr val="folHlink"/>
              </a:buClr>
              <a:buSzPct val="60000"/>
              <a:buFont typeface="Wingdings" pitchFamily="2" charset="2"/>
              <a:buChar char="n"/>
            </a:pPr>
            <a:r>
              <a:rPr lang="zh-CN" sz="2800" dirty="0">
                <a:latin typeface="+mn-ea"/>
                <a:ea typeface="+mn-ea"/>
              </a:rPr>
              <a:t>函数</a:t>
            </a:r>
            <a:r>
              <a:rPr lang="zh-CN" altLang="zh-CN" sz="2800" i="1" dirty="0">
                <a:latin typeface="+mn-ea"/>
                <a:ea typeface="+mn-ea"/>
              </a:rPr>
              <a:t>y = f (x</a:t>
            </a:r>
            <a:r>
              <a:rPr lang="zh-CN" altLang="zh-CN" sz="2800" i="1" baseline="-25000" dirty="0">
                <a:latin typeface="+mn-ea"/>
                <a:ea typeface="+mn-ea"/>
              </a:rPr>
              <a:t>1</a:t>
            </a:r>
            <a:r>
              <a:rPr lang="zh-CN" altLang="zh-CN" sz="2800" i="1" dirty="0">
                <a:latin typeface="+mn-ea"/>
                <a:ea typeface="+mn-ea"/>
              </a:rPr>
              <a:t>,x</a:t>
            </a:r>
            <a:r>
              <a:rPr lang="zh-CN" altLang="zh-CN" sz="2800" i="1" baseline="-25000" dirty="0">
                <a:latin typeface="+mn-ea"/>
                <a:ea typeface="+mn-ea"/>
              </a:rPr>
              <a:t>2</a:t>
            </a:r>
            <a:r>
              <a:rPr lang="zh-CN" altLang="zh-CN" sz="2800" i="1" dirty="0">
                <a:latin typeface="+mn-ea"/>
                <a:ea typeface="+mn-ea"/>
              </a:rPr>
              <a:t>)</a:t>
            </a:r>
            <a:r>
              <a:rPr lang="zh-CN" altLang="zh-CN" sz="2800" dirty="0">
                <a:latin typeface="+mn-ea"/>
                <a:ea typeface="+mn-ea"/>
              </a:rPr>
              <a:t> </a:t>
            </a:r>
            <a:r>
              <a:rPr lang="zh-CN" sz="2800" dirty="0">
                <a:latin typeface="+mn-ea"/>
                <a:ea typeface="+mn-ea"/>
              </a:rPr>
              <a:t>输入变量的取值范围分别为</a:t>
            </a:r>
            <a:r>
              <a:rPr lang="zh-CN" altLang="zh-CN" sz="2800" dirty="0">
                <a:latin typeface="+mn-ea"/>
                <a:ea typeface="+mn-ea"/>
              </a:rPr>
              <a:t>:</a:t>
            </a:r>
            <a:r>
              <a:rPr lang="zh-CN" altLang="zh-CN" sz="2800" i="1" dirty="0">
                <a:latin typeface="+mn-ea"/>
                <a:ea typeface="+mn-ea"/>
              </a:rPr>
              <a:t>x</a:t>
            </a:r>
            <a:r>
              <a:rPr lang="zh-CN" altLang="zh-CN" sz="2800" i="1" baseline="-25000" dirty="0">
                <a:latin typeface="+mn-ea"/>
                <a:ea typeface="+mn-ea"/>
              </a:rPr>
              <a:t>1 </a:t>
            </a:r>
            <a:r>
              <a:rPr lang="zh-CN" altLang="zh-CN" sz="2800" dirty="0">
                <a:latin typeface="+mn-ea"/>
                <a:ea typeface="+mn-ea"/>
              </a:rPr>
              <a:t>∈[a,b], </a:t>
            </a:r>
            <a:r>
              <a:rPr lang="zh-CN" altLang="zh-CN" sz="2800" i="1" dirty="0">
                <a:latin typeface="+mn-ea"/>
                <a:ea typeface="+mn-ea"/>
              </a:rPr>
              <a:t>x</a:t>
            </a:r>
            <a:r>
              <a:rPr lang="zh-CN" altLang="zh-CN" sz="2800" i="1" baseline="-25000" dirty="0">
                <a:latin typeface="+mn-ea"/>
                <a:ea typeface="+mn-ea"/>
              </a:rPr>
              <a:t>2 </a:t>
            </a:r>
            <a:r>
              <a:rPr lang="zh-CN" altLang="zh-CN" sz="2800" dirty="0">
                <a:latin typeface="+mn-ea"/>
                <a:ea typeface="+mn-ea"/>
              </a:rPr>
              <a:t>∈ [c,d] , </a:t>
            </a:r>
          </a:p>
        </p:txBody>
      </p:sp>
      <p:sp>
        <p:nvSpPr>
          <p:cNvPr id="66563" name="Rectangle 3"/>
          <p:cNvSpPr>
            <a:spLocks noGrp="1" noChangeArrowheads="1"/>
          </p:cNvSpPr>
          <p:nvPr>
            <p:ph type="title"/>
          </p:nvPr>
        </p:nvSpPr>
        <p:spPr>
          <a:xfrm>
            <a:off x="457200" y="277813"/>
            <a:ext cx="8229600" cy="11398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smtClean="0"/>
              <a:t>边界值方法</a:t>
            </a:r>
          </a:p>
        </p:txBody>
      </p:sp>
      <p:sp>
        <p:nvSpPr>
          <p:cNvPr id="66564" name="Text Box 4"/>
          <p:cNvSpPr txBox="1">
            <a:spLocks noChangeArrowheads="1"/>
          </p:cNvSpPr>
          <p:nvPr/>
        </p:nvSpPr>
        <p:spPr bwMode="auto">
          <a:xfrm>
            <a:off x="2971800" y="54102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zh-CN" altLang="en-US" sz="1400"/>
              <a:t>健壮边界值</a:t>
            </a:r>
            <a:endParaRPr lang="zh-CN" altLang="en-US" sz="1400" baseline="-25000"/>
          </a:p>
        </p:txBody>
      </p:sp>
      <p:sp>
        <p:nvSpPr>
          <p:cNvPr id="66565" name="Oval 5"/>
          <p:cNvSpPr>
            <a:spLocks noChangeArrowheads="1"/>
          </p:cNvSpPr>
          <p:nvPr/>
        </p:nvSpPr>
        <p:spPr bwMode="auto">
          <a:xfrm>
            <a:off x="4265613" y="3808413"/>
            <a:ext cx="144462"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6" name="Line 6"/>
          <p:cNvSpPr>
            <a:spLocks noChangeShapeType="1"/>
          </p:cNvSpPr>
          <p:nvPr/>
        </p:nvSpPr>
        <p:spPr bwMode="auto">
          <a:xfrm flipH="1" flipV="1">
            <a:off x="2679700" y="2514600"/>
            <a:ext cx="1588" cy="259080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Line 7"/>
          <p:cNvSpPr>
            <a:spLocks noChangeShapeType="1"/>
          </p:cNvSpPr>
          <p:nvPr/>
        </p:nvSpPr>
        <p:spPr bwMode="auto">
          <a:xfrm>
            <a:off x="2465388" y="4962525"/>
            <a:ext cx="4032250"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Oval 8"/>
          <p:cNvSpPr>
            <a:spLocks noChangeArrowheads="1"/>
          </p:cNvSpPr>
          <p:nvPr/>
        </p:nvSpPr>
        <p:spPr bwMode="auto">
          <a:xfrm>
            <a:off x="3040063" y="3808413"/>
            <a:ext cx="144462"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9" name="Line 9"/>
          <p:cNvSpPr>
            <a:spLocks noChangeShapeType="1"/>
          </p:cNvSpPr>
          <p:nvPr/>
        </p:nvSpPr>
        <p:spPr bwMode="auto">
          <a:xfrm>
            <a:off x="2536825" y="3160713"/>
            <a:ext cx="38163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0" name="Line 10"/>
          <p:cNvSpPr>
            <a:spLocks noChangeShapeType="1"/>
          </p:cNvSpPr>
          <p:nvPr/>
        </p:nvSpPr>
        <p:spPr bwMode="auto">
          <a:xfrm>
            <a:off x="2608263" y="4529138"/>
            <a:ext cx="38163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1" name="Line 11"/>
          <p:cNvSpPr>
            <a:spLocks noChangeShapeType="1"/>
          </p:cNvSpPr>
          <p:nvPr/>
        </p:nvSpPr>
        <p:spPr bwMode="auto">
          <a:xfrm>
            <a:off x="3113088" y="2584450"/>
            <a:ext cx="0" cy="25209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2" name="Line 12"/>
          <p:cNvSpPr>
            <a:spLocks noChangeShapeType="1"/>
          </p:cNvSpPr>
          <p:nvPr/>
        </p:nvSpPr>
        <p:spPr bwMode="auto">
          <a:xfrm>
            <a:off x="5776913" y="2657475"/>
            <a:ext cx="0" cy="24479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3" name="Text Box 13"/>
          <p:cNvSpPr txBox="1">
            <a:spLocks noChangeArrowheads="1"/>
          </p:cNvSpPr>
          <p:nvPr/>
        </p:nvSpPr>
        <p:spPr bwMode="auto">
          <a:xfrm>
            <a:off x="2968625" y="50339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a</a:t>
            </a:r>
          </a:p>
        </p:txBody>
      </p:sp>
      <p:sp>
        <p:nvSpPr>
          <p:cNvPr id="66574" name="Text Box 14"/>
          <p:cNvSpPr txBox="1">
            <a:spLocks noChangeArrowheads="1"/>
          </p:cNvSpPr>
          <p:nvPr/>
        </p:nvSpPr>
        <p:spPr bwMode="auto">
          <a:xfrm>
            <a:off x="5632450" y="5056188"/>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b</a:t>
            </a:r>
          </a:p>
        </p:txBody>
      </p:sp>
      <p:sp>
        <p:nvSpPr>
          <p:cNvPr id="66575" name="Text Box 15"/>
          <p:cNvSpPr txBox="1">
            <a:spLocks noChangeArrowheads="1"/>
          </p:cNvSpPr>
          <p:nvPr/>
        </p:nvSpPr>
        <p:spPr bwMode="auto">
          <a:xfrm>
            <a:off x="2176463" y="4337050"/>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c</a:t>
            </a:r>
          </a:p>
        </p:txBody>
      </p:sp>
      <p:sp>
        <p:nvSpPr>
          <p:cNvPr id="66576" name="Text Box 16"/>
          <p:cNvSpPr txBox="1">
            <a:spLocks noChangeArrowheads="1"/>
          </p:cNvSpPr>
          <p:nvPr/>
        </p:nvSpPr>
        <p:spPr bwMode="auto">
          <a:xfrm>
            <a:off x="2176463" y="3016250"/>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d</a:t>
            </a:r>
          </a:p>
        </p:txBody>
      </p:sp>
      <p:sp>
        <p:nvSpPr>
          <p:cNvPr id="66577" name="Text Box 17"/>
          <p:cNvSpPr txBox="1">
            <a:spLocks noChangeArrowheads="1"/>
          </p:cNvSpPr>
          <p:nvPr/>
        </p:nvSpPr>
        <p:spPr bwMode="auto">
          <a:xfrm>
            <a:off x="2176463" y="2514600"/>
            <a:ext cx="50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X</a:t>
            </a:r>
            <a:r>
              <a:rPr lang="en-US" altLang="zh-CN" sz="1600" b="1" i="1" baseline="-25000"/>
              <a:t>2</a:t>
            </a:r>
          </a:p>
        </p:txBody>
      </p:sp>
      <p:sp>
        <p:nvSpPr>
          <p:cNvPr id="66578" name="Text Box 18"/>
          <p:cNvSpPr txBox="1">
            <a:spLocks noChangeArrowheads="1"/>
          </p:cNvSpPr>
          <p:nvPr/>
        </p:nvSpPr>
        <p:spPr bwMode="auto">
          <a:xfrm>
            <a:off x="6354763" y="5056188"/>
            <a:ext cx="50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X</a:t>
            </a:r>
            <a:r>
              <a:rPr lang="en-US" altLang="zh-CN" sz="1600" b="1" i="1" baseline="-25000"/>
              <a:t>1</a:t>
            </a:r>
          </a:p>
        </p:txBody>
      </p:sp>
      <p:sp>
        <p:nvSpPr>
          <p:cNvPr id="66579" name="Oval 19"/>
          <p:cNvSpPr>
            <a:spLocks noChangeArrowheads="1"/>
          </p:cNvSpPr>
          <p:nvPr/>
        </p:nvSpPr>
        <p:spPr bwMode="auto">
          <a:xfrm>
            <a:off x="3255963" y="3808413"/>
            <a:ext cx="144462"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Oval 20"/>
          <p:cNvSpPr>
            <a:spLocks noChangeArrowheads="1"/>
          </p:cNvSpPr>
          <p:nvPr/>
        </p:nvSpPr>
        <p:spPr bwMode="auto">
          <a:xfrm>
            <a:off x="4264025" y="3808413"/>
            <a:ext cx="144463"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Oval 21"/>
          <p:cNvSpPr>
            <a:spLocks noChangeArrowheads="1"/>
          </p:cNvSpPr>
          <p:nvPr/>
        </p:nvSpPr>
        <p:spPr bwMode="auto">
          <a:xfrm>
            <a:off x="5416550" y="3808413"/>
            <a:ext cx="144463"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Oval 22"/>
          <p:cNvSpPr>
            <a:spLocks noChangeArrowheads="1"/>
          </p:cNvSpPr>
          <p:nvPr/>
        </p:nvSpPr>
        <p:spPr bwMode="auto">
          <a:xfrm>
            <a:off x="5705475" y="3808413"/>
            <a:ext cx="144463"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Oval 23"/>
          <p:cNvSpPr>
            <a:spLocks noChangeArrowheads="1"/>
          </p:cNvSpPr>
          <p:nvPr/>
        </p:nvSpPr>
        <p:spPr bwMode="auto">
          <a:xfrm>
            <a:off x="4265613" y="3089275"/>
            <a:ext cx="144462" cy="144463"/>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Oval 24"/>
          <p:cNvSpPr>
            <a:spLocks noChangeArrowheads="1"/>
          </p:cNvSpPr>
          <p:nvPr/>
        </p:nvSpPr>
        <p:spPr bwMode="auto">
          <a:xfrm>
            <a:off x="4265613" y="3305175"/>
            <a:ext cx="144462" cy="144463"/>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Oval 25"/>
          <p:cNvSpPr>
            <a:spLocks noChangeArrowheads="1"/>
          </p:cNvSpPr>
          <p:nvPr/>
        </p:nvSpPr>
        <p:spPr bwMode="auto">
          <a:xfrm>
            <a:off x="4265613" y="4240213"/>
            <a:ext cx="144462"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6" name="Oval 26"/>
          <p:cNvSpPr>
            <a:spLocks noChangeArrowheads="1"/>
          </p:cNvSpPr>
          <p:nvPr/>
        </p:nvSpPr>
        <p:spPr bwMode="auto">
          <a:xfrm>
            <a:off x="4264025" y="4456113"/>
            <a:ext cx="144463" cy="144462"/>
          </a:xfrm>
          <a:prstGeom prst="ellipse">
            <a:avLst/>
          </a:prstGeom>
          <a:solidFill>
            <a:srgbClr val="969696"/>
          </a:solidFill>
          <a:ln w="12700" cap="sq">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1" name="Oval 27"/>
          <p:cNvSpPr>
            <a:spLocks noChangeArrowheads="1"/>
          </p:cNvSpPr>
          <p:nvPr/>
        </p:nvSpPr>
        <p:spPr bwMode="auto">
          <a:xfrm>
            <a:off x="2822575" y="3810000"/>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2" name="Oval 28"/>
          <p:cNvSpPr>
            <a:spLocks noChangeArrowheads="1"/>
          </p:cNvSpPr>
          <p:nvPr/>
        </p:nvSpPr>
        <p:spPr bwMode="auto">
          <a:xfrm>
            <a:off x="4264025" y="2874963"/>
            <a:ext cx="144463" cy="144462"/>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3" name="Oval 29"/>
          <p:cNvSpPr>
            <a:spLocks noChangeArrowheads="1"/>
          </p:cNvSpPr>
          <p:nvPr/>
        </p:nvSpPr>
        <p:spPr bwMode="auto">
          <a:xfrm>
            <a:off x="4264025" y="4675188"/>
            <a:ext cx="144463" cy="144462"/>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4" name="Oval 30"/>
          <p:cNvSpPr>
            <a:spLocks noChangeArrowheads="1"/>
          </p:cNvSpPr>
          <p:nvPr/>
        </p:nvSpPr>
        <p:spPr bwMode="auto">
          <a:xfrm>
            <a:off x="5919788" y="3810000"/>
            <a:ext cx="144462"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2155127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7611"/>
                                        </p:tgtEl>
                                        <p:attrNameLst>
                                          <p:attrName>style.visibility</p:attrName>
                                        </p:attrNameLst>
                                      </p:cBhvr>
                                      <p:to>
                                        <p:strVal val="visible"/>
                                      </p:to>
                                    </p:set>
                                    <p:animEffect transition="in" filter="wipe(down)">
                                      <p:cBhvr>
                                        <p:cTn id="7" dur="500"/>
                                        <p:tgtEl>
                                          <p:spTgt spid="676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7614"/>
                                        </p:tgtEl>
                                        <p:attrNameLst>
                                          <p:attrName>style.visibility</p:attrName>
                                        </p:attrNameLst>
                                      </p:cBhvr>
                                      <p:to>
                                        <p:strVal val="visible"/>
                                      </p:to>
                                    </p:set>
                                    <p:animEffect transition="in" filter="wipe(down)">
                                      <p:cBhvr>
                                        <p:cTn id="12" dur="500"/>
                                        <p:tgtEl>
                                          <p:spTgt spid="676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7613"/>
                                        </p:tgtEl>
                                        <p:attrNameLst>
                                          <p:attrName>style.visibility</p:attrName>
                                        </p:attrNameLst>
                                      </p:cBhvr>
                                      <p:to>
                                        <p:strVal val="visible"/>
                                      </p:to>
                                    </p:set>
                                    <p:animEffect transition="in" filter="wipe(down)">
                                      <p:cBhvr>
                                        <p:cTn id="17" dur="500"/>
                                        <p:tgtEl>
                                          <p:spTgt spid="67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7612"/>
                                        </p:tgtEl>
                                        <p:attrNameLst>
                                          <p:attrName>style.visibility</p:attrName>
                                        </p:attrNameLst>
                                      </p:cBhvr>
                                      <p:to>
                                        <p:strVal val="visible"/>
                                      </p:to>
                                    </p:set>
                                    <p:animEffect transition="in" filter="wipe(down)">
                                      <p:cBhvr>
                                        <p:cTn id="22" dur="500"/>
                                        <p:tgtEl>
                                          <p:spTgt spid="67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1" grpId="0" animBg="1"/>
      <p:bldP spid="67612" grpId="0" animBg="1"/>
      <p:bldP spid="67613" grpId="0" animBg="1"/>
      <p:bldP spid="676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457200" y="1447800"/>
            <a:ext cx="8534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ct val="20000"/>
              </a:spcBef>
              <a:buClr>
                <a:schemeClr val="folHlink"/>
              </a:buClr>
              <a:buSzPct val="60000"/>
              <a:buFont typeface="Wingdings" pitchFamily="2" charset="2"/>
              <a:buChar char="n"/>
            </a:pPr>
            <a:r>
              <a:rPr lang="zh-CN" sz="2800" dirty="0">
                <a:latin typeface="+mn-ea"/>
                <a:ea typeface="+mn-ea"/>
              </a:rPr>
              <a:t>函数</a:t>
            </a:r>
            <a:r>
              <a:rPr lang="zh-CN" altLang="zh-CN" sz="2800" i="1" dirty="0">
                <a:latin typeface="+mn-ea"/>
                <a:ea typeface="+mn-ea"/>
              </a:rPr>
              <a:t>y = f (x</a:t>
            </a:r>
            <a:r>
              <a:rPr lang="zh-CN" altLang="zh-CN" sz="2800" i="1" baseline="-25000" dirty="0">
                <a:latin typeface="+mn-ea"/>
                <a:ea typeface="+mn-ea"/>
              </a:rPr>
              <a:t>1</a:t>
            </a:r>
            <a:r>
              <a:rPr lang="zh-CN" altLang="zh-CN" sz="2800" i="1" dirty="0">
                <a:latin typeface="+mn-ea"/>
                <a:ea typeface="+mn-ea"/>
              </a:rPr>
              <a:t>,x</a:t>
            </a:r>
            <a:r>
              <a:rPr lang="zh-CN" altLang="zh-CN" sz="2800" i="1" baseline="-25000" dirty="0">
                <a:latin typeface="+mn-ea"/>
                <a:ea typeface="+mn-ea"/>
              </a:rPr>
              <a:t>2</a:t>
            </a:r>
            <a:r>
              <a:rPr lang="zh-CN" altLang="zh-CN" sz="2800" i="1" dirty="0">
                <a:latin typeface="+mn-ea"/>
                <a:ea typeface="+mn-ea"/>
              </a:rPr>
              <a:t>)</a:t>
            </a:r>
            <a:r>
              <a:rPr lang="zh-CN" altLang="zh-CN" sz="2800" dirty="0">
                <a:latin typeface="+mn-ea"/>
                <a:ea typeface="+mn-ea"/>
              </a:rPr>
              <a:t> </a:t>
            </a:r>
            <a:r>
              <a:rPr lang="zh-CN" sz="2800" dirty="0">
                <a:latin typeface="+mn-ea"/>
                <a:ea typeface="+mn-ea"/>
              </a:rPr>
              <a:t>输入变量的取值范围分别为</a:t>
            </a:r>
            <a:r>
              <a:rPr lang="zh-CN" altLang="zh-CN" sz="2800" dirty="0">
                <a:latin typeface="+mn-ea"/>
                <a:ea typeface="+mn-ea"/>
              </a:rPr>
              <a:t>:</a:t>
            </a:r>
            <a:r>
              <a:rPr lang="zh-CN" altLang="zh-CN" sz="2800" i="1" dirty="0">
                <a:latin typeface="+mn-ea"/>
                <a:ea typeface="+mn-ea"/>
              </a:rPr>
              <a:t>x</a:t>
            </a:r>
            <a:r>
              <a:rPr lang="zh-CN" altLang="zh-CN" sz="2800" i="1" baseline="-25000" dirty="0">
                <a:latin typeface="+mn-ea"/>
                <a:ea typeface="+mn-ea"/>
              </a:rPr>
              <a:t>1 </a:t>
            </a:r>
            <a:r>
              <a:rPr lang="zh-CN" altLang="zh-CN" sz="2800" dirty="0">
                <a:latin typeface="+mn-ea"/>
                <a:ea typeface="+mn-ea"/>
              </a:rPr>
              <a:t>∈[a,d], </a:t>
            </a:r>
            <a:r>
              <a:rPr lang="zh-CN" altLang="zh-CN" sz="2800" i="1" dirty="0">
                <a:latin typeface="+mn-ea"/>
                <a:ea typeface="+mn-ea"/>
              </a:rPr>
              <a:t>x</a:t>
            </a:r>
            <a:r>
              <a:rPr lang="zh-CN" altLang="zh-CN" sz="2800" i="1" baseline="-25000" dirty="0">
                <a:latin typeface="+mn-ea"/>
                <a:ea typeface="+mn-ea"/>
              </a:rPr>
              <a:t>2 </a:t>
            </a:r>
            <a:r>
              <a:rPr lang="zh-CN" altLang="zh-CN" sz="2800" dirty="0">
                <a:latin typeface="+mn-ea"/>
                <a:ea typeface="+mn-ea"/>
              </a:rPr>
              <a:t>∈ [e,g] , </a:t>
            </a:r>
          </a:p>
        </p:txBody>
      </p:sp>
      <p:sp>
        <p:nvSpPr>
          <p:cNvPr id="67587" name="Rectangle 3"/>
          <p:cNvSpPr>
            <a:spLocks noGrp="1" noChangeArrowheads="1"/>
          </p:cNvSpPr>
          <p:nvPr>
            <p:ph type="title"/>
          </p:nvPr>
        </p:nvSpPr>
        <p:spPr>
          <a:xfrm>
            <a:off x="457200" y="277813"/>
            <a:ext cx="8229600" cy="11398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smtClean="0"/>
              <a:t>边界值方法</a:t>
            </a:r>
          </a:p>
        </p:txBody>
      </p:sp>
      <p:sp>
        <p:nvSpPr>
          <p:cNvPr id="67588" name="Text Box 4"/>
          <p:cNvSpPr txBox="1">
            <a:spLocks noChangeArrowheads="1"/>
          </p:cNvSpPr>
          <p:nvPr/>
        </p:nvSpPr>
        <p:spPr bwMode="auto">
          <a:xfrm>
            <a:off x="2971800" y="54102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zh-CN" altLang="en-US" sz="1400"/>
              <a:t>健壮最坏边界值</a:t>
            </a:r>
            <a:endParaRPr lang="zh-CN" altLang="en-US" sz="1400" baseline="-25000"/>
          </a:p>
        </p:txBody>
      </p:sp>
      <p:sp>
        <p:nvSpPr>
          <p:cNvPr id="67589" name="Line 5"/>
          <p:cNvSpPr>
            <a:spLocks noChangeShapeType="1"/>
          </p:cNvSpPr>
          <p:nvPr/>
        </p:nvSpPr>
        <p:spPr bwMode="auto">
          <a:xfrm flipH="1" flipV="1">
            <a:off x="2782888" y="2430463"/>
            <a:ext cx="1587" cy="252095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Line 6"/>
          <p:cNvSpPr>
            <a:spLocks noChangeShapeType="1"/>
          </p:cNvSpPr>
          <p:nvPr/>
        </p:nvSpPr>
        <p:spPr bwMode="auto">
          <a:xfrm flipV="1">
            <a:off x="2568575" y="4806950"/>
            <a:ext cx="3238500" cy="1588"/>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5" name="Oval 7"/>
          <p:cNvSpPr>
            <a:spLocks noChangeArrowheads="1"/>
          </p:cNvSpPr>
          <p:nvPr/>
        </p:nvSpPr>
        <p:spPr bwMode="auto">
          <a:xfrm>
            <a:off x="3143250" y="3654425"/>
            <a:ext cx="144463" cy="144463"/>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2" name="Line 8"/>
          <p:cNvSpPr>
            <a:spLocks noChangeShapeType="1"/>
          </p:cNvSpPr>
          <p:nvPr/>
        </p:nvSpPr>
        <p:spPr bwMode="auto">
          <a:xfrm>
            <a:off x="2640013" y="3006725"/>
            <a:ext cx="295116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3" name="Line 9"/>
          <p:cNvSpPr>
            <a:spLocks noChangeShapeType="1"/>
          </p:cNvSpPr>
          <p:nvPr/>
        </p:nvSpPr>
        <p:spPr bwMode="auto">
          <a:xfrm flipV="1">
            <a:off x="2711450" y="4373563"/>
            <a:ext cx="2879725" cy="158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4" name="Line 10"/>
          <p:cNvSpPr>
            <a:spLocks noChangeShapeType="1"/>
          </p:cNvSpPr>
          <p:nvPr/>
        </p:nvSpPr>
        <p:spPr bwMode="auto">
          <a:xfrm>
            <a:off x="3216275" y="2717800"/>
            <a:ext cx="1588" cy="223361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5" name="Line 11"/>
          <p:cNvSpPr>
            <a:spLocks noChangeShapeType="1"/>
          </p:cNvSpPr>
          <p:nvPr/>
        </p:nvSpPr>
        <p:spPr bwMode="auto">
          <a:xfrm>
            <a:off x="5375275" y="2646363"/>
            <a:ext cx="1588" cy="23050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6" name="Text Box 12"/>
          <p:cNvSpPr txBox="1">
            <a:spLocks noChangeArrowheads="1"/>
          </p:cNvSpPr>
          <p:nvPr/>
        </p:nvSpPr>
        <p:spPr bwMode="auto">
          <a:xfrm>
            <a:off x="3071813" y="4879975"/>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a</a:t>
            </a:r>
          </a:p>
        </p:txBody>
      </p:sp>
      <p:sp>
        <p:nvSpPr>
          <p:cNvPr id="67597" name="Text Box 13"/>
          <p:cNvSpPr txBox="1">
            <a:spLocks noChangeArrowheads="1"/>
          </p:cNvSpPr>
          <p:nvPr/>
        </p:nvSpPr>
        <p:spPr bwMode="auto">
          <a:xfrm>
            <a:off x="5232400" y="4902200"/>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b</a:t>
            </a:r>
          </a:p>
        </p:txBody>
      </p:sp>
      <p:sp>
        <p:nvSpPr>
          <p:cNvPr id="67598" name="Text Box 14"/>
          <p:cNvSpPr txBox="1">
            <a:spLocks noChangeArrowheads="1"/>
          </p:cNvSpPr>
          <p:nvPr/>
        </p:nvSpPr>
        <p:spPr bwMode="auto">
          <a:xfrm>
            <a:off x="2279650" y="41830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c</a:t>
            </a:r>
          </a:p>
        </p:txBody>
      </p:sp>
      <p:sp>
        <p:nvSpPr>
          <p:cNvPr id="67599" name="Text Box 15"/>
          <p:cNvSpPr txBox="1">
            <a:spLocks noChangeArrowheads="1"/>
          </p:cNvSpPr>
          <p:nvPr/>
        </p:nvSpPr>
        <p:spPr bwMode="auto">
          <a:xfrm>
            <a:off x="2279650" y="28622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d</a:t>
            </a:r>
          </a:p>
        </p:txBody>
      </p:sp>
      <p:sp>
        <p:nvSpPr>
          <p:cNvPr id="67600" name="Text Box 16"/>
          <p:cNvSpPr txBox="1">
            <a:spLocks noChangeArrowheads="1"/>
          </p:cNvSpPr>
          <p:nvPr/>
        </p:nvSpPr>
        <p:spPr bwMode="auto">
          <a:xfrm>
            <a:off x="2279650" y="2286000"/>
            <a:ext cx="503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X</a:t>
            </a:r>
            <a:r>
              <a:rPr lang="en-US" altLang="zh-CN" sz="1600" b="1" i="1" baseline="-25000"/>
              <a:t>2</a:t>
            </a:r>
          </a:p>
        </p:txBody>
      </p:sp>
      <p:sp>
        <p:nvSpPr>
          <p:cNvPr id="67601" name="Text Box 17"/>
          <p:cNvSpPr txBox="1">
            <a:spLocks noChangeArrowheads="1"/>
          </p:cNvSpPr>
          <p:nvPr/>
        </p:nvSpPr>
        <p:spPr bwMode="auto">
          <a:xfrm>
            <a:off x="5664200" y="4878388"/>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X</a:t>
            </a:r>
            <a:r>
              <a:rPr lang="en-US" altLang="zh-CN" sz="1600" b="1" i="1" baseline="-25000"/>
              <a:t>1</a:t>
            </a:r>
          </a:p>
        </p:txBody>
      </p:sp>
      <p:sp>
        <p:nvSpPr>
          <p:cNvPr id="68626" name="Oval 18"/>
          <p:cNvSpPr>
            <a:spLocks noChangeArrowheads="1"/>
          </p:cNvSpPr>
          <p:nvPr/>
        </p:nvSpPr>
        <p:spPr bwMode="auto">
          <a:xfrm>
            <a:off x="3143250" y="4302125"/>
            <a:ext cx="144463" cy="144463"/>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7" name="Oval 19"/>
          <p:cNvSpPr>
            <a:spLocks noChangeArrowheads="1"/>
          </p:cNvSpPr>
          <p:nvPr/>
        </p:nvSpPr>
        <p:spPr bwMode="auto">
          <a:xfrm>
            <a:off x="4005263" y="36544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8" name="Oval 20"/>
          <p:cNvSpPr>
            <a:spLocks noChangeArrowheads="1"/>
          </p:cNvSpPr>
          <p:nvPr/>
        </p:nvSpPr>
        <p:spPr bwMode="auto">
          <a:xfrm>
            <a:off x="4006850" y="2935288"/>
            <a:ext cx="146050" cy="144462"/>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9" name="Oval 21"/>
          <p:cNvSpPr>
            <a:spLocks noChangeArrowheads="1"/>
          </p:cNvSpPr>
          <p:nvPr/>
        </p:nvSpPr>
        <p:spPr bwMode="auto">
          <a:xfrm>
            <a:off x="4006850" y="3151188"/>
            <a:ext cx="146050" cy="144462"/>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0" name="Oval 22"/>
          <p:cNvSpPr>
            <a:spLocks noChangeArrowheads="1"/>
          </p:cNvSpPr>
          <p:nvPr/>
        </p:nvSpPr>
        <p:spPr bwMode="auto">
          <a:xfrm>
            <a:off x="4006850" y="40862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1" name="Oval 23"/>
          <p:cNvSpPr>
            <a:spLocks noChangeArrowheads="1"/>
          </p:cNvSpPr>
          <p:nvPr/>
        </p:nvSpPr>
        <p:spPr bwMode="auto">
          <a:xfrm>
            <a:off x="4005263" y="43021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2" name="Oval 24"/>
          <p:cNvSpPr>
            <a:spLocks noChangeArrowheads="1"/>
          </p:cNvSpPr>
          <p:nvPr/>
        </p:nvSpPr>
        <p:spPr bwMode="auto">
          <a:xfrm>
            <a:off x="3143250" y="4086225"/>
            <a:ext cx="144463" cy="144463"/>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3" name="Oval 25"/>
          <p:cNvSpPr>
            <a:spLocks noChangeArrowheads="1"/>
          </p:cNvSpPr>
          <p:nvPr/>
        </p:nvSpPr>
        <p:spPr bwMode="auto">
          <a:xfrm>
            <a:off x="3143250" y="3222625"/>
            <a:ext cx="144463" cy="144463"/>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4" name="Oval 26"/>
          <p:cNvSpPr>
            <a:spLocks noChangeArrowheads="1"/>
          </p:cNvSpPr>
          <p:nvPr/>
        </p:nvSpPr>
        <p:spPr bwMode="auto">
          <a:xfrm>
            <a:off x="3143250" y="2933700"/>
            <a:ext cx="144463" cy="144463"/>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5" name="Oval 27"/>
          <p:cNvSpPr>
            <a:spLocks noChangeArrowheads="1"/>
          </p:cNvSpPr>
          <p:nvPr/>
        </p:nvSpPr>
        <p:spPr bwMode="auto">
          <a:xfrm>
            <a:off x="3359150" y="36544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6" name="Oval 28"/>
          <p:cNvSpPr>
            <a:spLocks noChangeArrowheads="1"/>
          </p:cNvSpPr>
          <p:nvPr/>
        </p:nvSpPr>
        <p:spPr bwMode="auto">
          <a:xfrm>
            <a:off x="3359150" y="43021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7" name="Oval 29"/>
          <p:cNvSpPr>
            <a:spLocks noChangeArrowheads="1"/>
          </p:cNvSpPr>
          <p:nvPr/>
        </p:nvSpPr>
        <p:spPr bwMode="auto">
          <a:xfrm>
            <a:off x="3359150" y="40862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8" name="Oval 30"/>
          <p:cNvSpPr>
            <a:spLocks noChangeArrowheads="1"/>
          </p:cNvSpPr>
          <p:nvPr/>
        </p:nvSpPr>
        <p:spPr bwMode="auto">
          <a:xfrm>
            <a:off x="3359150" y="32226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9" name="Oval 31"/>
          <p:cNvSpPr>
            <a:spLocks noChangeArrowheads="1"/>
          </p:cNvSpPr>
          <p:nvPr/>
        </p:nvSpPr>
        <p:spPr bwMode="auto">
          <a:xfrm>
            <a:off x="3359150" y="2933700"/>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0" name="Oval 32"/>
          <p:cNvSpPr>
            <a:spLocks noChangeArrowheads="1"/>
          </p:cNvSpPr>
          <p:nvPr/>
        </p:nvSpPr>
        <p:spPr bwMode="auto">
          <a:xfrm>
            <a:off x="5013325" y="36544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1" name="Oval 33"/>
          <p:cNvSpPr>
            <a:spLocks noChangeArrowheads="1"/>
          </p:cNvSpPr>
          <p:nvPr/>
        </p:nvSpPr>
        <p:spPr bwMode="auto">
          <a:xfrm>
            <a:off x="5014913" y="2935288"/>
            <a:ext cx="146050" cy="144462"/>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2" name="Oval 34"/>
          <p:cNvSpPr>
            <a:spLocks noChangeArrowheads="1"/>
          </p:cNvSpPr>
          <p:nvPr/>
        </p:nvSpPr>
        <p:spPr bwMode="auto">
          <a:xfrm>
            <a:off x="5014913" y="3151188"/>
            <a:ext cx="146050" cy="144462"/>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3" name="Oval 35"/>
          <p:cNvSpPr>
            <a:spLocks noChangeArrowheads="1"/>
          </p:cNvSpPr>
          <p:nvPr/>
        </p:nvSpPr>
        <p:spPr bwMode="auto">
          <a:xfrm>
            <a:off x="5014913" y="40862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4" name="Oval 36"/>
          <p:cNvSpPr>
            <a:spLocks noChangeArrowheads="1"/>
          </p:cNvSpPr>
          <p:nvPr/>
        </p:nvSpPr>
        <p:spPr bwMode="auto">
          <a:xfrm>
            <a:off x="5013325" y="43021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5" name="Oval 37"/>
          <p:cNvSpPr>
            <a:spLocks noChangeArrowheads="1"/>
          </p:cNvSpPr>
          <p:nvPr/>
        </p:nvSpPr>
        <p:spPr bwMode="auto">
          <a:xfrm>
            <a:off x="5300663" y="36528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6" name="Oval 38"/>
          <p:cNvSpPr>
            <a:spLocks noChangeArrowheads="1"/>
          </p:cNvSpPr>
          <p:nvPr/>
        </p:nvSpPr>
        <p:spPr bwMode="auto">
          <a:xfrm>
            <a:off x="5302250" y="2933700"/>
            <a:ext cx="146050" cy="144463"/>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7" name="Oval 39"/>
          <p:cNvSpPr>
            <a:spLocks noChangeArrowheads="1"/>
          </p:cNvSpPr>
          <p:nvPr/>
        </p:nvSpPr>
        <p:spPr bwMode="auto">
          <a:xfrm>
            <a:off x="5302250" y="3149600"/>
            <a:ext cx="146050" cy="144463"/>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8" name="Oval 40"/>
          <p:cNvSpPr>
            <a:spLocks noChangeArrowheads="1"/>
          </p:cNvSpPr>
          <p:nvPr/>
        </p:nvSpPr>
        <p:spPr bwMode="auto">
          <a:xfrm>
            <a:off x="5302250" y="40846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49" name="Oval 41"/>
          <p:cNvSpPr>
            <a:spLocks noChangeArrowheads="1"/>
          </p:cNvSpPr>
          <p:nvPr/>
        </p:nvSpPr>
        <p:spPr bwMode="auto">
          <a:xfrm>
            <a:off x="5300663" y="43005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0" name="Oval 42"/>
          <p:cNvSpPr>
            <a:spLocks noChangeArrowheads="1"/>
          </p:cNvSpPr>
          <p:nvPr/>
        </p:nvSpPr>
        <p:spPr bwMode="auto">
          <a:xfrm>
            <a:off x="2927350" y="3656013"/>
            <a:ext cx="144463" cy="144462"/>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1" name="Oval 43"/>
          <p:cNvSpPr>
            <a:spLocks noChangeArrowheads="1"/>
          </p:cNvSpPr>
          <p:nvPr/>
        </p:nvSpPr>
        <p:spPr bwMode="auto">
          <a:xfrm>
            <a:off x="2927350" y="4303713"/>
            <a:ext cx="144463" cy="144462"/>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2" name="Oval 44"/>
          <p:cNvSpPr>
            <a:spLocks noChangeArrowheads="1"/>
          </p:cNvSpPr>
          <p:nvPr/>
        </p:nvSpPr>
        <p:spPr bwMode="auto">
          <a:xfrm>
            <a:off x="2927350" y="4087813"/>
            <a:ext cx="144463" cy="144462"/>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3" name="Oval 45"/>
          <p:cNvSpPr>
            <a:spLocks noChangeArrowheads="1"/>
          </p:cNvSpPr>
          <p:nvPr/>
        </p:nvSpPr>
        <p:spPr bwMode="auto">
          <a:xfrm>
            <a:off x="2927350" y="3224213"/>
            <a:ext cx="144463" cy="144462"/>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4" name="Oval 46"/>
          <p:cNvSpPr>
            <a:spLocks noChangeArrowheads="1"/>
          </p:cNvSpPr>
          <p:nvPr/>
        </p:nvSpPr>
        <p:spPr bwMode="auto">
          <a:xfrm>
            <a:off x="2927350" y="2935288"/>
            <a:ext cx="144463" cy="144462"/>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5" name="Oval 47"/>
          <p:cNvSpPr>
            <a:spLocks noChangeArrowheads="1"/>
          </p:cNvSpPr>
          <p:nvPr/>
        </p:nvSpPr>
        <p:spPr bwMode="auto">
          <a:xfrm>
            <a:off x="5519738" y="3654425"/>
            <a:ext cx="144462" cy="144463"/>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6" name="Oval 48"/>
          <p:cNvSpPr>
            <a:spLocks noChangeArrowheads="1"/>
          </p:cNvSpPr>
          <p:nvPr/>
        </p:nvSpPr>
        <p:spPr bwMode="auto">
          <a:xfrm>
            <a:off x="5519738" y="4302125"/>
            <a:ext cx="144462" cy="144463"/>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7" name="Oval 49"/>
          <p:cNvSpPr>
            <a:spLocks noChangeArrowheads="1"/>
          </p:cNvSpPr>
          <p:nvPr/>
        </p:nvSpPr>
        <p:spPr bwMode="auto">
          <a:xfrm>
            <a:off x="5519738" y="4086225"/>
            <a:ext cx="144462" cy="144463"/>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8" name="Oval 50"/>
          <p:cNvSpPr>
            <a:spLocks noChangeArrowheads="1"/>
          </p:cNvSpPr>
          <p:nvPr/>
        </p:nvSpPr>
        <p:spPr bwMode="auto">
          <a:xfrm>
            <a:off x="5519738" y="3151188"/>
            <a:ext cx="144462" cy="144462"/>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9" name="Oval 51"/>
          <p:cNvSpPr>
            <a:spLocks noChangeArrowheads="1"/>
          </p:cNvSpPr>
          <p:nvPr/>
        </p:nvSpPr>
        <p:spPr bwMode="auto">
          <a:xfrm>
            <a:off x="5519738" y="2933700"/>
            <a:ext cx="144462" cy="144463"/>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0" name="Oval 52"/>
          <p:cNvSpPr>
            <a:spLocks noChangeArrowheads="1"/>
          </p:cNvSpPr>
          <p:nvPr/>
        </p:nvSpPr>
        <p:spPr bwMode="auto">
          <a:xfrm>
            <a:off x="4006850" y="272097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1" name="Oval 53"/>
          <p:cNvSpPr>
            <a:spLocks noChangeArrowheads="1"/>
          </p:cNvSpPr>
          <p:nvPr/>
        </p:nvSpPr>
        <p:spPr bwMode="auto">
          <a:xfrm>
            <a:off x="3143250" y="2719388"/>
            <a:ext cx="144463" cy="144462"/>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2" name="Oval 54"/>
          <p:cNvSpPr>
            <a:spLocks noChangeArrowheads="1"/>
          </p:cNvSpPr>
          <p:nvPr/>
        </p:nvSpPr>
        <p:spPr bwMode="auto">
          <a:xfrm>
            <a:off x="3359150" y="2719388"/>
            <a:ext cx="144463" cy="144462"/>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3" name="Oval 55"/>
          <p:cNvSpPr>
            <a:spLocks noChangeArrowheads="1"/>
          </p:cNvSpPr>
          <p:nvPr/>
        </p:nvSpPr>
        <p:spPr bwMode="auto">
          <a:xfrm>
            <a:off x="5014913" y="272097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4" name="Oval 56"/>
          <p:cNvSpPr>
            <a:spLocks noChangeArrowheads="1"/>
          </p:cNvSpPr>
          <p:nvPr/>
        </p:nvSpPr>
        <p:spPr bwMode="auto">
          <a:xfrm>
            <a:off x="5302250" y="271938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5" name="Oval 57"/>
          <p:cNvSpPr>
            <a:spLocks noChangeArrowheads="1"/>
          </p:cNvSpPr>
          <p:nvPr/>
        </p:nvSpPr>
        <p:spPr bwMode="auto">
          <a:xfrm>
            <a:off x="2927350" y="2720975"/>
            <a:ext cx="144463" cy="144463"/>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6" name="Oval 58"/>
          <p:cNvSpPr>
            <a:spLocks noChangeArrowheads="1"/>
          </p:cNvSpPr>
          <p:nvPr/>
        </p:nvSpPr>
        <p:spPr bwMode="auto">
          <a:xfrm>
            <a:off x="5519738" y="2719388"/>
            <a:ext cx="144462" cy="144462"/>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7" name="Oval 59"/>
          <p:cNvSpPr>
            <a:spLocks noChangeArrowheads="1"/>
          </p:cNvSpPr>
          <p:nvPr/>
        </p:nvSpPr>
        <p:spPr bwMode="auto">
          <a:xfrm>
            <a:off x="4006850" y="45180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8" name="Oval 60"/>
          <p:cNvSpPr>
            <a:spLocks noChangeArrowheads="1"/>
          </p:cNvSpPr>
          <p:nvPr/>
        </p:nvSpPr>
        <p:spPr bwMode="auto">
          <a:xfrm>
            <a:off x="3143250" y="4516438"/>
            <a:ext cx="144463" cy="144462"/>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69" name="Oval 61"/>
          <p:cNvSpPr>
            <a:spLocks noChangeArrowheads="1"/>
          </p:cNvSpPr>
          <p:nvPr/>
        </p:nvSpPr>
        <p:spPr bwMode="auto">
          <a:xfrm>
            <a:off x="3359150" y="4516438"/>
            <a:ext cx="144463" cy="144462"/>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70" name="Oval 62"/>
          <p:cNvSpPr>
            <a:spLocks noChangeArrowheads="1"/>
          </p:cNvSpPr>
          <p:nvPr/>
        </p:nvSpPr>
        <p:spPr bwMode="auto">
          <a:xfrm>
            <a:off x="5014913" y="45180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71" name="Oval 63"/>
          <p:cNvSpPr>
            <a:spLocks noChangeArrowheads="1"/>
          </p:cNvSpPr>
          <p:nvPr/>
        </p:nvSpPr>
        <p:spPr bwMode="auto">
          <a:xfrm>
            <a:off x="5302250" y="45164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72" name="Oval 64"/>
          <p:cNvSpPr>
            <a:spLocks noChangeArrowheads="1"/>
          </p:cNvSpPr>
          <p:nvPr/>
        </p:nvSpPr>
        <p:spPr bwMode="auto">
          <a:xfrm>
            <a:off x="2927350" y="4518025"/>
            <a:ext cx="144463" cy="144463"/>
          </a:xfrm>
          <a:prstGeom prst="ellipse">
            <a:avLst/>
          </a:prstGeom>
          <a:solidFill>
            <a:srgbClr val="8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73" name="Oval 65"/>
          <p:cNvSpPr>
            <a:spLocks noChangeArrowheads="1"/>
          </p:cNvSpPr>
          <p:nvPr/>
        </p:nvSpPr>
        <p:spPr bwMode="auto">
          <a:xfrm>
            <a:off x="5519738" y="4516438"/>
            <a:ext cx="144462" cy="144462"/>
          </a:xfrm>
          <a:prstGeom prst="ellipse">
            <a:avLst/>
          </a:prstGeom>
          <a:solidFill>
            <a:srgbClr val="008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95555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650"/>
                                        </p:tgtEl>
                                        <p:attrNameLst>
                                          <p:attrName>style.visibility</p:attrName>
                                        </p:attrNameLst>
                                      </p:cBhvr>
                                      <p:to>
                                        <p:strVal val="visible"/>
                                      </p:to>
                                    </p:set>
                                    <p:animEffect transition="in" filter="wipe(down)">
                                      <p:cBhvr>
                                        <p:cTn id="7" dur="500"/>
                                        <p:tgtEl>
                                          <p:spTgt spid="686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651"/>
                                        </p:tgtEl>
                                        <p:attrNameLst>
                                          <p:attrName>style.visibility</p:attrName>
                                        </p:attrNameLst>
                                      </p:cBhvr>
                                      <p:to>
                                        <p:strVal val="visible"/>
                                      </p:to>
                                    </p:set>
                                    <p:animEffect transition="in" filter="wipe(down)">
                                      <p:cBhvr>
                                        <p:cTn id="10" dur="500"/>
                                        <p:tgtEl>
                                          <p:spTgt spid="6865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652"/>
                                        </p:tgtEl>
                                        <p:attrNameLst>
                                          <p:attrName>style.visibility</p:attrName>
                                        </p:attrNameLst>
                                      </p:cBhvr>
                                      <p:to>
                                        <p:strVal val="visible"/>
                                      </p:to>
                                    </p:set>
                                    <p:animEffect transition="in" filter="wipe(down)">
                                      <p:cBhvr>
                                        <p:cTn id="13" dur="500"/>
                                        <p:tgtEl>
                                          <p:spTgt spid="6865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8653"/>
                                        </p:tgtEl>
                                        <p:attrNameLst>
                                          <p:attrName>style.visibility</p:attrName>
                                        </p:attrNameLst>
                                      </p:cBhvr>
                                      <p:to>
                                        <p:strVal val="visible"/>
                                      </p:to>
                                    </p:set>
                                    <p:animEffect transition="in" filter="wipe(down)">
                                      <p:cBhvr>
                                        <p:cTn id="16" dur="500"/>
                                        <p:tgtEl>
                                          <p:spTgt spid="6865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8654"/>
                                        </p:tgtEl>
                                        <p:attrNameLst>
                                          <p:attrName>style.visibility</p:attrName>
                                        </p:attrNameLst>
                                      </p:cBhvr>
                                      <p:to>
                                        <p:strVal val="visible"/>
                                      </p:to>
                                    </p:set>
                                    <p:animEffect transition="in" filter="wipe(down)">
                                      <p:cBhvr>
                                        <p:cTn id="19" dur="500"/>
                                        <p:tgtEl>
                                          <p:spTgt spid="6865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8665"/>
                                        </p:tgtEl>
                                        <p:attrNameLst>
                                          <p:attrName>style.visibility</p:attrName>
                                        </p:attrNameLst>
                                      </p:cBhvr>
                                      <p:to>
                                        <p:strVal val="visible"/>
                                      </p:to>
                                    </p:set>
                                    <p:animEffect transition="in" filter="wipe(down)">
                                      <p:cBhvr>
                                        <p:cTn id="22" dur="500"/>
                                        <p:tgtEl>
                                          <p:spTgt spid="6866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8672"/>
                                        </p:tgtEl>
                                        <p:attrNameLst>
                                          <p:attrName>style.visibility</p:attrName>
                                        </p:attrNameLst>
                                      </p:cBhvr>
                                      <p:to>
                                        <p:strVal val="visible"/>
                                      </p:to>
                                    </p:set>
                                    <p:animEffect transition="in" filter="wipe(down)">
                                      <p:cBhvr>
                                        <p:cTn id="25" dur="500"/>
                                        <p:tgtEl>
                                          <p:spTgt spid="686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8615"/>
                                        </p:tgtEl>
                                        <p:attrNameLst>
                                          <p:attrName>style.visibility</p:attrName>
                                        </p:attrNameLst>
                                      </p:cBhvr>
                                      <p:to>
                                        <p:strVal val="visible"/>
                                      </p:to>
                                    </p:set>
                                    <p:animEffect transition="in" filter="wipe(down)">
                                      <p:cBhvr>
                                        <p:cTn id="30" dur="500"/>
                                        <p:tgtEl>
                                          <p:spTgt spid="686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8626"/>
                                        </p:tgtEl>
                                        <p:attrNameLst>
                                          <p:attrName>style.visibility</p:attrName>
                                        </p:attrNameLst>
                                      </p:cBhvr>
                                      <p:to>
                                        <p:strVal val="visible"/>
                                      </p:to>
                                    </p:set>
                                    <p:animEffect transition="in" filter="wipe(down)">
                                      <p:cBhvr>
                                        <p:cTn id="33" dur="500"/>
                                        <p:tgtEl>
                                          <p:spTgt spid="6862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8632"/>
                                        </p:tgtEl>
                                        <p:attrNameLst>
                                          <p:attrName>style.visibility</p:attrName>
                                        </p:attrNameLst>
                                      </p:cBhvr>
                                      <p:to>
                                        <p:strVal val="visible"/>
                                      </p:to>
                                    </p:set>
                                    <p:animEffect transition="in" filter="wipe(down)">
                                      <p:cBhvr>
                                        <p:cTn id="36" dur="500"/>
                                        <p:tgtEl>
                                          <p:spTgt spid="686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633"/>
                                        </p:tgtEl>
                                        <p:attrNameLst>
                                          <p:attrName>style.visibility</p:attrName>
                                        </p:attrNameLst>
                                      </p:cBhvr>
                                      <p:to>
                                        <p:strVal val="visible"/>
                                      </p:to>
                                    </p:set>
                                    <p:animEffect transition="in" filter="wipe(down)">
                                      <p:cBhvr>
                                        <p:cTn id="39" dur="500"/>
                                        <p:tgtEl>
                                          <p:spTgt spid="6863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8634"/>
                                        </p:tgtEl>
                                        <p:attrNameLst>
                                          <p:attrName>style.visibility</p:attrName>
                                        </p:attrNameLst>
                                      </p:cBhvr>
                                      <p:to>
                                        <p:strVal val="visible"/>
                                      </p:to>
                                    </p:set>
                                    <p:animEffect transition="in" filter="wipe(down)">
                                      <p:cBhvr>
                                        <p:cTn id="42" dur="500"/>
                                        <p:tgtEl>
                                          <p:spTgt spid="6863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8661"/>
                                        </p:tgtEl>
                                        <p:attrNameLst>
                                          <p:attrName>style.visibility</p:attrName>
                                        </p:attrNameLst>
                                      </p:cBhvr>
                                      <p:to>
                                        <p:strVal val="visible"/>
                                      </p:to>
                                    </p:set>
                                    <p:animEffect transition="in" filter="wipe(down)">
                                      <p:cBhvr>
                                        <p:cTn id="45" dur="500"/>
                                        <p:tgtEl>
                                          <p:spTgt spid="6866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8668"/>
                                        </p:tgtEl>
                                        <p:attrNameLst>
                                          <p:attrName>style.visibility</p:attrName>
                                        </p:attrNameLst>
                                      </p:cBhvr>
                                      <p:to>
                                        <p:strVal val="visible"/>
                                      </p:to>
                                    </p:set>
                                    <p:animEffect transition="in" filter="wipe(down)">
                                      <p:cBhvr>
                                        <p:cTn id="48" dur="500"/>
                                        <p:tgtEl>
                                          <p:spTgt spid="6866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635"/>
                                        </p:tgtEl>
                                        <p:attrNameLst>
                                          <p:attrName>style.visibility</p:attrName>
                                        </p:attrNameLst>
                                      </p:cBhvr>
                                      <p:to>
                                        <p:strVal val="visible"/>
                                      </p:to>
                                    </p:set>
                                    <p:animEffect transition="in" filter="wipe(down)">
                                      <p:cBhvr>
                                        <p:cTn id="53" dur="500"/>
                                        <p:tgtEl>
                                          <p:spTgt spid="68635"/>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68636"/>
                                        </p:tgtEl>
                                        <p:attrNameLst>
                                          <p:attrName>style.visibility</p:attrName>
                                        </p:attrNameLst>
                                      </p:cBhvr>
                                      <p:to>
                                        <p:strVal val="visible"/>
                                      </p:to>
                                    </p:set>
                                    <p:animEffect transition="in" filter="wipe(down)">
                                      <p:cBhvr>
                                        <p:cTn id="56" dur="500"/>
                                        <p:tgtEl>
                                          <p:spTgt spid="6863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637"/>
                                        </p:tgtEl>
                                        <p:attrNameLst>
                                          <p:attrName>style.visibility</p:attrName>
                                        </p:attrNameLst>
                                      </p:cBhvr>
                                      <p:to>
                                        <p:strVal val="visible"/>
                                      </p:to>
                                    </p:set>
                                    <p:animEffect transition="in" filter="wipe(down)">
                                      <p:cBhvr>
                                        <p:cTn id="59" dur="500"/>
                                        <p:tgtEl>
                                          <p:spTgt spid="6863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68638"/>
                                        </p:tgtEl>
                                        <p:attrNameLst>
                                          <p:attrName>style.visibility</p:attrName>
                                        </p:attrNameLst>
                                      </p:cBhvr>
                                      <p:to>
                                        <p:strVal val="visible"/>
                                      </p:to>
                                    </p:set>
                                    <p:animEffect transition="in" filter="wipe(down)">
                                      <p:cBhvr>
                                        <p:cTn id="62" dur="500"/>
                                        <p:tgtEl>
                                          <p:spTgt spid="6863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8639"/>
                                        </p:tgtEl>
                                        <p:attrNameLst>
                                          <p:attrName>style.visibility</p:attrName>
                                        </p:attrNameLst>
                                      </p:cBhvr>
                                      <p:to>
                                        <p:strVal val="visible"/>
                                      </p:to>
                                    </p:set>
                                    <p:animEffect transition="in" filter="wipe(down)">
                                      <p:cBhvr>
                                        <p:cTn id="65" dur="500"/>
                                        <p:tgtEl>
                                          <p:spTgt spid="68639"/>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8662"/>
                                        </p:tgtEl>
                                        <p:attrNameLst>
                                          <p:attrName>style.visibility</p:attrName>
                                        </p:attrNameLst>
                                      </p:cBhvr>
                                      <p:to>
                                        <p:strVal val="visible"/>
                                      </p:to>
                                    </p:set>
                                    <p:animEffect transition="in" filter="wipe(down)">
                                      <p:cBhvr>
                                        <p:cTn id="68" dur="500"/>
                                        <p:tgtEl>
                                          <p:spTgt spid="6866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8669"/>
                                        </p:tgtEl>
                                        <p:attrNameLst>
                                          <p:attrName>style.visibility</p:attrName>
                                        </p:attrNameLst>
                                      </p:cBhvr>
                                      <p:to>
                                        <p:strVal val="visible"/>
                                      </p:to>
                                    </p:set>
                                    <p:animEffect transition="in" filter="wipe(down)">
                                      <p:cBhvr>
                                        <p:cTn id="71" dur="500"/>
                                        <p:tgtEl>
                                          <p:spTgt spid="6866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68627"/>
                                        </p:tgtEl>
                                        <p:attrNameLst>
                                          <p:attrName>style.visibility</p:attrName>
                                        </p:attrNameLst>
                                      </p:cBhvr>
                                      <p:to>
                                        <p:strVal val="visible"/>
                                      </p:to>
                                    </p:set>
                                    <p:animEffect transition="in" filter="wipe(down)">
                                      <p:cBhvr>
                                        <p:cTn id="76" dur="500"/>
                                        <p:tgtEl>
                                          <p:spTgt spid="6862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68628"/>
                                        </p:tgtEl>
                                        <p:attrNameLst>
                                          <p:attrName>style.visibility</p:attrName>
                                        </p:attrNameLst>
                                      </p:cBhvr>
                                      <p:to>
                                        <p:strVal val="visible"/>
                                      </p:to>
                                    </p:set>
                                    <p:animEffect transition="in" filter="wipe(down)">
                                      <p:cBhvr>
                                        <p:cTn id="79" dur="500"/>
                                        <p:tgtEl>
                                          <p:spTgt spid="6862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68629"/>
                                        </p:tgtEl>
                                        <p:attrNameLst>
                                          <p:attrName>style.visibility</p:attrName>
                                        </p:attrNameLst>
                                      </p:cBhvr>
                                      <p:to>
                                        <p:strVal val="visible"/>
                                      </p:to>
                                    </p:set>
                                    <p:animEffect transition="in" filter="wipe(down)">
                                      <p:cBhvr>
                                        <p:cTn id="82" dur="500"/>
                                        <p:tgtEl>
                                          <p:spTgt spid="68629"/>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68630"/>
                                        </p:tgtEl>
                                        <p:attrNameLst>
                                          <p:attrName>style.visibility</p:attrName>
                                        </p:attrNameLst>
                                      </p:cBhvr>
                                      <p:to>
                                        <p:strVal val="visible"/>
                                      </p:to>
                                    </p:set>
                                    <p:animEffect transition="in" filter="wipe(down)">
                                      <p:cBhvr>
                                        <p:cTn id="85" dur="500"/>
                                        <p:tgtEl>
                                          <p:spTgt spid="68630"/>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68631"/>
                                        </p:tgtEl>
                                        <p:attrNameLst>
                                          <p:attrName>style.visibility</p:attrName>
                                        </p:attrNameLst>
                                      </p:cBhvr>
                                      <p:to>
                                        <p:strVal val="visible"/>
                                      </p:to>
                                    </p:set>
                                    <p:animEffect transition="in" filter="wipe(down)">
                                      <p:cBhvr>
                                        <p:cTn id="88" dur="500"/>
                                        <p:tgtEl>
                                          <p:spTgt spid="68631"/>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68660"/>
                                        </p:tgtEl>
                                        <p:attrNameLst>
                                          <p:attrName>style.visibility</p:attrName>
                                        </p:attrNameLst>
                                      </p:cBhvr>
                                      <p:to>
                                        <p:strVal val="visible"/>
                                      </p:to>
                                    </p:set>
                                    <p:animEffect transition="in" filter="wipe(down)">
                                      <p:cBhvr>
                                        <p:cTn id="91" dur="500"/>
                                        <p:tgtEl>
                                          <p:spTgt spid="6866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8667"/>
                                        </p:tgtEl>
                                        <p:attrNameLst>
                                          <p:attrName>style.visibility</p:attrName>
                                        </p:attrNameLst>
                                      </p:cBhvr>
                                      <p:to>
                                        <p:strVal val="visible"/>
                                      </p:to>
                                    </p:set>
                                    <p:animEffect transition="in" filter="wipe(down)">
                                      <p:cBhvr>
                                        <p:cTn id="94" dur="500"/>
                                        <p:tgtEl>
                                          <p:spTgt spid="68667"/>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68640"/>
                                        </p:tgtEl>
                                        <p:attrNameLst>
                                          <p:attrName>style.visibility</p:attrName>
                                        </p:attrNameLst>
                                      </p:cBhvr>
                                      <p:to>
                                        <p:strVal val="visible"/>
                                      </p:to>
                                    </p:set>
                                    <p:animEffect transition="in" filter="wipe(down)">
                                      <p:cBhvr>
                                        <p:cTn id="99" dur="500"/>
                                        <p:tgtEl>
                                          <p:spTgt spid="6864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8641"/>
                                        </p:tgtEl>
                                        <p:attrNameLst>
                                          <p:attrName>style.visibility</p:attrName>
                                        </p:attrNameLst>
                                      </p:cBhvr>
                                      <p:to>
                                        <p:strVal val="visible"/>
                                      </p:to>
                                    </p:set>
                                    <p:animEffect transition="in" filter="wipe(down)">
                                      <p:cBhvr>
                                        <p:cTn id="102" dur="500"/>
                                        <p:tgtEl>
                                          <p:spTgt spid="6864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8642"/>
                                        </p:tgtEl>
                                        <p:attrNameLst>
                                          <p:attrName>style.visibility</p:attrName>
                                        </p:attrNameLst>
                                      </p:cBhvr>
                                      <p:to>
                                        <p:strVal val="visible"/>
                                      </p:to>
                                    </p:set>
                                    <p:animEffect transition="in" filter="wipe(down)">
                                      <p:cBhvr>
                                        <p:cTn id="105" dur="500"/>
                                        <p:tgtEl>
                                          <p:spTgt spid="68642"/>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68643"/>
                                        </p:tgtEl>
                                        <p:attrNameLst>
                                          <p:attrName>style.visibility</p:attrName>
                                        </p:attrNameLst>
                                      </p:cBhvr>
                                      <p:to>
                                        <p:strVal val="visible"/>
                                      </p:to>
                                    </p:set>
                                    <p:animEffect transition="in" filter="wipe(down)">
                                      <p:cBhvr>
                                        <p:cTn id="108" dur="500"/>
                                        <p:tgtEl>
                                          <p:spTgt spid="68643"/>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8644"/>
                                        </p:tgtEl>
                                        <p:attrNameLst>
                                          <p:attrName>style.visibility</p:attrName>
                                        </p:attrNameLst>
                                      </p:cBhvr>
                                      <p:to>
                                        <p:strVal val="visible"/>
                                      </p:to>
                                    </p:set>
                                    <p:animEffect transition="in" filter="wipe(down)">
                                      <p:cBhvr>
                                        <p:cTn id="111" dur="500"/>
                                        <p:tgtEl>
                                          <p:spTgt spid="68644"/>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68663"/>
                                        </p:tgtEl>
                                        <p:attrNameLst>
                                          <p:attrName>style.visibility</p:attrName>
                                        </p:attrNameLst>
                                      </p:cBhvr>
                                      <p:to>
                                        <p:strVal val="visible"/>
                                      </p:to>
                                    </p:set>
                                    <p:animEffect transition="in" filter="wipe(down)">
                                      <p:cBhvr>
                                        <p:cTn id="114" dur="500"/>
                                        <p:tgtEl>
                                          <p:spTgt spid="6866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68670"/>
                                        </p:tgtEl>
                                        <p:attrNameLst>
                                          <p:attrName>style.visibility</p:attrName>
                                        </p:attrNameLst>
                                      </p:cBhvr>
                                      <p:to>
                                        <p:strVal val="visible"/>
                                      </p:to>
                                    </p:set>
                                    <p:animEffect transition="in" filter="wipe(down)">
                                      <p:cBhvr>
                                        <p:cTn id="117" dur="500"/>
                                        <p:tgtEl>
                                          <p:spTgt spid="6867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68645"/>
                                        </p:tgtEl>
                                        <p:attrNameLst>
                                          <p:attrName>style.visibility</p:attrName>
                                        </p:attrNameLst>
                                      </p:cBhvr>
                                      <p:to>
                                        <p:strVal val="visible"/>
                                      </p:to>
                                    </p:set>
                                    <p:animEffect transition="in" filter="wipe(down)">
                                      <p:cBhvr>
                                        <p:cTn id="122" dur="500"/>
                                        <p:tgtEl>
                                          <p:spTgt spid="686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68646"/>
                                        </p:tgtEl>
                                        <p:attrNameLst>
                                          <p:attrName>style.visibility</p:attrName>
                                        </p:attrNameLst>
                                      </p:cBhvr>
                                      <p:to>
                                        <p:strVal val="visible"/>
                                      </p:to>
                                    </p:set>
                                    <p:animEffect transition="in" filter="wipe(down)">
                                      <p:cBhvr>
                                        <p:cTn id="125" dur="500"/>
                                        <p:tgtEl>
                                          <p:spTgt spid="68646"/>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68647"/>
                                        </p:tgtEl>
                                        <p:attrNameLst>
                                          <p:attrName>style.visibility</p:attrName>
                                        </p:attrNameLst>
                                      </p:cBhvr>
                                      <p:to>
                                        <p:strVal val="visible"/>
                                      </p:to>
                                    </p:set>
                                    <p:animEffect transition="in" filter="wipe(down)">
                                      <p:cBhvr>
                                        <p:cTn id="128" dur="500"/>
                                        <p:tgtEl>
                                          <p:spTgt spid="6864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68648"/>
                                        </p:tgtEl>
                                        <p:attrNameLst>
                                          <p:attrName>style.visibility</p:attrName>
                                        </p:attrNameLst>
                                      </p:cBhvr>
                                      <p:to>
                                        <p:strVal val="visible"/>
                                      </p:to>
                                    </p:set>
                                    <p:animEffect transition="in" filter="wipe(down)">
                                      <p:cBhvr>
                                        <p:cTn id="131" dur="500"/>
                                        <p:tgtEl>
                                          <p:spTgt spid="6864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68649"/>
                                        </p:tgtEl>
                                        <p:attrNameLst>
                                          <p:attrName>style.visibility</p:attrName>
                                        </p:attrNameLst>
                                      </p:cBhvr>
                                      <p:to>
                                        <p:strVal val="visible"/>
                                      </p:to>
                                    </p:set>
                                    <p:animEffect transition="in" filter="wipe(down)">
                                      <p:cBhvr>
                                        <p:cTn id="134" dur="500"/>
                                        <p:tgtEl>
                                          <p:spTgt spid="68649"/>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68664"/>
                                        </p:tgtEl>
                                        <p:attrNameLst>
                                          <p:attrName>style.visibility</p:attrName>
                                        </p:attrNameLst>
                                      </p:cBhvr>
                                      <p:to>
                                        <p:strVal val="visible"/>
                                      </p:to>
                                    </p:set>
                                    <p:animEffect transition="in" filter="wipe(down)">
                                      <p:cBhvr>
                                        <p:cTn id="137" dur="500"/>
                                        <p:tgtEl>
                                          <p:spTgt spid="68664"/>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68671"/>
                                        </p:tgtEl>
                                        <p:attrNameLst>
                                          <p:attrName>style.visibility</p:attrName>
                                        </p:attrNameLst>
                                      </p:cBhvr>
                                      <p:to>
                                        <p:strVal val="visible"/>
                                      </p:to>
                                    </p:set>
                                    <p:animEffect transition="in" filter="wipe(down)">
                                      <p:cBhvr>
                                        <p:cTn id="140" dur="500"/>
                                        <p:tgtEl>
                                          <p:spTgt spid="686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68655"/>
                                        </p:tgtEl>
                                        <p:attrNameLst>
                                          <p:attrName>style.visibility</p:attrName>
                                        </p:attrNameLst>
                                      </p:cBhvr>
                                      <p:to>
                                        <p:strVal val="visible"/>
                                      </p:to>
                                    </p:set>
                                    <p:animEffect transition="in" filter="wipe(down)">
                                      <p:cBhvr>
                                        <p:cTn id="145" dur="500"/>
                                        <p:tgtEl>
                                          <p:spTgt spid="68655"/>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68656"/>
                                        </p:tgtEl>
                                        <p:attrNameLst>
                                          <p:attrName>style.visibility</p:attrName>
                                        </p:attrNameLst>
                                      </p:cBhvr>
                                      <p:to>
                                        <p:strVal val="visible"/>
                                      </p:to>
                                    </p:set>
                                    <p:animEffect transition="in" filter="wipe(down)">
                                      <p:cBhvr>
                                        <p:cTn id="148" dur="500"/>
                                        <p:tgtEl>
                                          <p:spTgt spid="68656"/>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68657"/>
                                        </p:tgtEl>
                                        <p:attrNameLst>
                                          <p:attrName>style.visibility</p:attrName>
                                        </p:attrNameLst>
                                      </p:cBhvr>
                                      <p:to>
                                        <p:strVal val="visible"/>
                                      </p:to>
                                    </p:set>
                                    <p:animEffect transition="in" filter="wipe(down)">
                                      <p:cBhvr>
                                        <p:cTn id="151" dur="500"/>
                                        <p:tgtEl>
                                          <p:spTgt spid="68657"/>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68658"/>
                                        </p:tgtEl>
                                        <p:attrNameLst>
                                          <p:attrName>style.visibility</p:attrName>
                                        </p:attrNameLst>
                                      </p:cBhvr>
                                      <p:to>
                                        <p:strVal val="visible"/>
                                      </p:to>
                                    </p:set>
                                    <p:animEffect transition="in" filter="wipe(down)">
                                      <p:cBhvr>
                                        <p:cTn id="154" dur="500"/>
                                        <p:tgtEl>
                                          <p:spTgt spid="68658"/>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68659"/>
                                        </p:tgtEl>
                                        <p:attrNameLst>
                                          <p:attrName>style.visibility</p:attrName>
                                        </p:attrNameLst>
                                      </p:cBhvr>
                                      <p:to>
                                        <p:strVal val="visible"/>
                                      </p:to>
                                    </p:set>
                                    <p:animEffect transition="in" filter="wipe(down)">
                                      <p:cBhvr>
                                        <p:cTn id="157" dur="500"/>
                                        <p:tgtEl>
                                          <p:spTgt spid="68659"/>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68666"/>
                                        </p:tgtEl>
                                        <p:attrNameLst>
                                          <p:attrName>style.visibility</p:attrName>
                                        </p:attrNameLst>
                                      </p:cBhvr>
                                      <p:to>
                                        <p:strVal val="visible"/>
                                      </p:to>
                                    </p:set>
                                    <p:animEffect transition="in" filter="wipe(down)">
                                      <p:cBhvr>
                                        <p:cTn id="160" dur="500"/>
                                        <p:tgtEl>
                                          <p:spTgt spid="68666"/>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68673"/>
                                        </p:tgtEl>
                                        <p:attrNameLst>
                                          <p:attrName>style.visibility</p:attrName>
                                        </p:attrNameLst>
                                      </p:cBhvr>
                                      <p:to>
                                        <p:strVal val="visible"/>
                                      </p:to>
                                    </p:set>
                                    <p:animEffect transition="in" filter="wipe(down)">
                                      <p:cBhvr>
                                        <p:cTn id="163" dur="500"/>
                                        <p:tgtEl>
                                          <p:spTgt spid="68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5" grpId="0" animBg="1"/>
      <p:bldP spid="68626" grpId="0" animBg="1"/>
      <p:bldP spid="68627" grpId="0" animBg="1"/>
      <p:bldP spid="68628" grpId="0" animBg="1"/>
      <p:bldP spid="68629" grpId="0" animBg="1"/>
      <p:bldP spid="68630" grpId="0" animBg="1"/>
      <p:bldP spid="68631" grpId="0" animBg="1"/>
      <p:bldP spid="68632" grpId="0" animBg="1"/>
      <p:bldP spid="68633" grpId="0" animBg="1"/>
      <p:bldP spid="68634" grpId="0" animBg="1"/>
      <p:bldP spid="68635" grpId="0" animBg="1"/>
      <p:bldP spid="68636" grpId="0" animBg="1"/>
      <p:bldP spid="68637" grpId="0" animBg="1"/>
      <p:bldP spid="68638" grpId="0" animBg="1"/>
      <p:bldP spid="68639" grpId="0" animBg="1"/>
      <p:bldP spid="68640" grpId="0" animBg="1"/>
      <p:bldP spid="68641" grpId="0" animBg="1"/>
      <p:bldP spid="68642" grpId="0" animBg="1"/>
      <p:bldP spid="68643" grpId="0" animBg="1"/>
      <p:bldP spid="68644" grpId="0" animBg="1"/>
      <p:bldP spid="68645" grpId="0" animBg="1"/>
      <p:bldP spid="68646" grpId="0" animBg="1"/>
      <p:bldP spid="68647" grpId="0" animBg="1"/>
      <p:bldP spid="68648" grpId="0" animBg="1"/>
      <p:bldP spid="68649" grpId="0" animBg="1"/>
      <p:bldP spid="68650" grpId="0" animBg="1"/>
      <p:bldP spid="68651" grpId="0" animBg="1"/>
      <p:bldP spid="68652" grpId="0" animBg="1"/>
      <p:bldP spid="68653" grpId="0" animBg="1"/>
      <p:bldP spid="68654" grpId="0" animBg="1"/>
      <p:bldP spid="68655" grpId="0" animBg="1"/>
      <p:bldP spid="68656" grpId="0" animBg="1"/>
      <p:bldP spid="68657" grpId="0" animBg="1"/>
      <p:bldP spid="68658" grpId="0" animBg="1"/>
      <p:bldP spid="68659" grpId="0" animBg="1"/>
      <p:bldP spid="68660" grpId="0" animBg="1"/>
      <p:bldP spid="68661" grpId="0" animBg="1"/>
      <p:bldP spid="68662" grpId="0" animBg="1"/>
      <p:bldP spid="68663" grpId="0" animBg="1"/>
      <p:bldP spid="68664" grpId="0" animBg="1"/>
      <p:bldP spid="68665" grpId="0" animBg="1"/>
      <p:bldP spid="68666" grpId="0" animBg="1"/>
      <p:bldP spid="68667" grpId="0" animBg="1"/>
      <p:bldP spid="68668" grpId="0" animBg="1"/>
      <p:bldP spid="68669" grpId="0" animBg="1"/>
      <p:bldP spid="68670" grpId="0" animBg="1"/>
      <p:bldP spid="68671" grpId="0" animBg="1"/>
      <p:bldP spid="68672" grpId="0" animBg="1"/>
      <p:bldP spid="6867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EAC003E-2BFB-4B9C-84CA-6F8E0AC9CAED}"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61B8F97A-9496-42AC-AC96-5A3B2571EB8C}" type="slidenum">
              <a:rPr lang="en-US" altLang="zh-CN"/>
              <a:pPr/>
              <a:t>102</a:t>
            </a:fld>
            <a:endParaRPr lang="en-US" altLang="zh-CN"/>
          </a:p>
        </p:txBody>
      </p:sp>
      <p:sp>
        <p:nvSpPr>
          <p:cNvPr id="121858" name="Rectangle 2"/>
          <p:cNvSpPr>
            <a:spLocks noGrp="1" noChangeArrowheads="1"/>
          </p:cNvSpPr>
          <p:nvPr>
            <p:ph type="title"/>
          </p:nvPr>
        </p:nvSpPr>
        <p:spPr/>
        <p:txBody>
          <a:bodyPr/>
          <a:lstStyle/>
          <a:p>
            <a:r>
              <a:rPr lang="en-US" altLang="zh-CN" dirty="0"/>
              <a:t>7.4.2 【</a:t>
            </a:r>
            <a:r>
              <a:rPr lang="en-US" altLang="zh-CN" dirty="0">
                <a:latin typeface="黑体" pitchFamily="2" charset="-122"/>
              </a:rPr>
              <a:t>⑵</a:t>
            </a:r>
            <a:r>
              <a:rPr lang="zh-CN" altLang="en-US" dirty="0"/>
              <a:t>边界值分析法</a:t>
            </a:r>
            <a:r>
              <a:rPr lang="en-US" altLang="zh-CN" dirty="0"/>
              <a:t>】</a:t>
            </a:r>
          </a:p>
        </p:txBody>
      </p:sp>
      <p:sp>
        <p:nvSpPr>
          <p:cNvPr id="121859" name="Rectangle 3"/>
          <p:cNvSpPr>
            <a:spLocks noGrp="1" noChangeArrowheads="1"/>
          </p:cNvSpPr>
          <p:nvPr>
            <p:ph type="body" idx="1"/>
          </p:nvPr>
        </p:nvSpPr>
        <p:spPr/>
        <p:txBody>
          <a:bodyPr/>
          <a:lstStyle/>
          <a:p>
            <a:r>
              <a:rPr lang="en-US" altLang="zh-CN" u="sng" dirty="0" smtClean="0">
                <a:solidFill>
                  <a:srgbClr val="CC0000"/>
                </a:solidFill>
              </a:rPr>
              <a:t>【</a:t>
            </a:r>
            <a:r>
              <a:rPr lang="zh-CN" altLang="en-US" u="sng" dirty="0" smtClean="0">
                <a:solidFill>
                  <a:srgbClr val="CC0000"/>
                </a:solidFill>
              </a:rPr>
              <a:t>回顾</a:t>
            </a:r>
            <a:r>
              <a:rPr lang="en-US" altLang="zh-CN" u="sng" dirty="0" smtClean="0">
                <a:solidFill>
                  <a:srgbClr val="CC0000"/>
                </a:solidFill>
              </a:rPr>
              <a:t>】</a:t>
            </a:r>
            <a:r>
              <a:rPr lang="zh-CN" altLang="en-US" u="sng" dirty="0" smtClean="0">
                <a:solidFill>
                  <a:srgbClr val="CC0000"/>
                </a:solidFill>
              </a:rPr>
              <a:t>等</a:t>
            </a:r>
            <a:r>
              <a:rPr lang="zh-CN" altLang="en-US" u="sng" dirty="0">
                <a:solidFill>
                  <a:srgbClr val="CC0000"/>
                </a:solidFill>
              </a:rPr>
              <a:t>价类划分的方法：</a:t>
            </a:r>
          </a:p>
          <a:p>
            <a:pPr lvl="1"/>
            <a:r>
              <a:rPr lang="en-US" altLang="zh-CN" dirty="0"/>
              <a:t>(1)</a:t>
            </a:r>
            <a:r>
              <a:rPr lang="zh-CN" altLang="en-US" dirty="0"/>
              <a:t>规定了</a:t>
            </a:r>
            <a:r>
              <a:rPr lang="zh-CN" altLang="en-US" dirty="0">
                <a:solidFill>
                  <a:srgbClr val="CC0000"/>
                </a:solidFill>
              </a:rPr>
              <a:t>输入条件</a:t>
            </a:r>
            <a:r>
              <a:rPr lang="zh-CN" altLang="en-US" dirty="0">
                <a:solidFill>
                  <a:srgbClr val="0000FF"/>
                </a:solidFill>
              </a:rPr>
              <a:t>取值范围、取值的个数</a:t>
            </a:r>
            <a:r>
              <a:rPr lang="zh-CN" altLang="en-US" dirty="0"/>
              <a:t>，则可以确立</a:t>
            </a:r>
            <a:r>
              <a:rPr lang="zh-CN" altLang="en-US" dirty="0">
                <a:solidFill>
                  <a:srgbClr val="CC0000"/>
                </a:solidFill>
              </a:rPr>
              <a:t>一个有效等价类</a:t>
            </a:r>
            <a:r>
              <a:rPr lang="zh-CN" altLang="en-US" dirty="0"/>
              <a:t>和</a:t>
            </a:r>
            <a:r>
              <a:rPr lang="zh-CN" altLang="en-US" dirty="0">
                <a:solidFill>
                  <a:srgbClr val="CC0000"/>
                </a:solidFill>
              </a:rPr>
              <a:t>两个无效等价类</a:t>
            </a:r>
            <a:r>
              <a:rPr lang="zh-CN" altLang="en-US" dirty="0"/>
              <a:t>。</a:t>
            </a:r>
          </a:p>
          <a:p>
            <a:pPr lvl="2"/>
            <a:r>
              <a:rPr lang="zh-CN" altLang="en-US" dirty="0"/>
              <a:t>例如，在程序的功能说明中，对输入条件有一句话：</a:t>
            </a:r>
          </a:p>
          <a:p>
            <a:pPr lvl="2"/>
            <a:r>
              <a:rPr lang="zh-CN" altLang="en-US" dirty="0"/>
              <a:t>“</a:t>
            </a:r>
            <a:r>
              <a:rPr lang="en-US" altLang="zh-CN" dirty="0"/>
              <a:t>…… </a:t>
            </a:r>
            <a:r>
              <a:rPr lang="zh-CN" altLang="en-US" dirty="0">
                <a:solidFill>
                  <a:srgbClr val="0000FF"/>
                </a:solidFill>
              </a:rPr>
              <a:t>项数可以从</a:t>
            </a:r>
            <a:r>
              <a:rPr lang="en-US" altLang="zh-CN" dirty="0">
                <a:solidFill>
                  <a:srgbClr val="0000FF"/>
                </a:solidFill>
              </a:rPr>
              <a:t>1</a:t>
            </a:r>
            <a:r>
              <a:rPr lang="zh-CN" altLang="en-US" dirty="0">
                <a:solidFill>
                  <a:srgbClr val="0000FF"/>
                </a:solidFill>
              </a:rPr>
              <a:t>到</a:t>
            </a:r>
            <a:r>
              <a:rPr lang="en-US" altLang="zh-CN" dirty="0">
                <a:solidFill>
                  <a:srgbClr val="0000FF"/>
                </a:solidFill>
              </a:rPr>
              <a:t>999</a:t>
            </a:r>
            <a:r>
              <a:rPr lang="en-US" altLang="zh-CN" dirty="0"/>
              <a:t> ……” </a:t>
            </a:r>
          </a:p>
          <a:p>
            <a:pPr lvl="2"/>
            <a:r>
              <a:rPr lang="zh-CN" altLang="en-US" dirty="0">
                <a:solidFill>
                  <a:srgbClr val="0000FF"/>
                </a:solidFill>
              </a:rPr>
              <a:t>一个有效等价类</a:t>
            </a:r>
          </a:p>
          <a:p>
            <a:pPr lvl="3"/>
            <a:r>
              <a:rPr lang="zh-CN" altLang="en-US" dirty="0"/>
              <a:t>“</a:t>
            </a:r>
            <a:r>
              <a:rPr lang="en-US" altLang="zh-CN" dirty="0"/>
              <a:t>1≤</a:t>
            </a:r>
            <a:r>
              <a:rPr lang="zh-CN" altLang="en-US" dirty="0"/>
              <a:t>项数≤</a:t>
            </a:r>
            <a:r>
              <a:rPr lang="en-US" altLang="zh-CN" dirty="0"/>
              <a:t>999”</a:t>
            </a:r>
          </a:p>
          <a:p>
            <a:pPr lvl="2"/>
            <a:r>
              <a:rPr lang="zh-CN" altLang="en-US" dirty="0">
                <a:solidFill>
                  <a:srgbClr val="0000FF"/>
                </a:solidFill>
              </a:rPr>
              <a:t>两个无效等价类</a:t>
            </a:r>
          </a:p>
          <a:p>
            <a:pPr lvl="3"/>
            <a:r>
              <a:rPr lang="zh-CN" altLang="en-US" dirty="0"/>
              <a:t>“项数＜</a:t>
            </a:r>
            <a:r>
              <a:rPr lang="en-US" altLang="zh-CN" dirty="0"/>
              <a:t>1”</a:t>
            </a:r>
          </a:p>
          <a:p>
            <a:pPr lvl="3"/>
            <a:r>
              <a:rPr lang="en-US" altLang="zh-CN" dirty="0"/>
              <a:t>“</a:t>
            </a:r>
            <a:r>
              <a:rPr lang="zh-CN" altLang="en-US" dirty="0"/>
              <a:t>项数＞</a:t>
            </a:r>
            <a:r>
              <a:rPr lang="en-US" altLang="zh-CN" dirty="0"/>
              <a:t>999” </a:t>
            </a:r>
          </a:p>
          <a:p>
            <a:pPr lvl="1"/>
            <a:endParaRPr lang="en-US" altLang="zh-CN" dirty="0"/>
          </a:p>
        </p:txBody>
      </p:sp>
      <p:pic>
        <p:nvPicPr>
          <p:cNvPr id="12186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87488" y="5086351"/>
            <a:ext cx="7656512" cy="1544637"/>
          </a:xfrm>
          <a:prstGeom prst="rect">
            <a:avLst/>
          </a:prstGeom>
          <a:noFill/>
          <a:ln w="9525">
            <a:noFill/>
            <a:miter lim="800000"/>
            <a:headEnd/>
            <a:tailEnd/>
          </a:ln>
        </p:spPr>
      </p:pic>
      <p:sp>
        <p:nvSpPr>
          <p:cNvPr id="4" name="椭圆 3"/>
          <p:cNvSpPr/>
          <p:nvPr/>
        </p:nvSpPr>
        <p:spPr>
          <a:xfrm>
            <a:off x="3530600" y="5245605"/>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6241039" y="5210969"/>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167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8A85FC-4870-4199-BF70-F4688DC0418A}"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7A6D1702-115A-4C3F-ACD2-3EA81BACDF30}" type="slidenum">
              <a:rPr lang="en-US" altLang="zh-CN"/>
              <a:pPr/>
              <a:t>103</a:t>
            </a:fld>
            <a:endParaRPr lang="en-US" altLang="zh-CN"/>
          </a:p>
        </p:txBody>
      </p:sp>
      <p:sp>
        <p:nvSpPr>
          <p:cNvPr id="105474" name="Rectangle 2"/>
          <p:cNvSpPr>
            <a:spLocks noGrp="1" noChangeArrowheads="1"/>
          </p:cNvSpPr>
          <p:nvPr>
            <p:ph type="title"/>
          </p:nvPr>
        </p:nvSpPr>
        <p:spPr/>
        <p:txBody>
          <a:bodyPr/>
          <a:lstStyle/>
          <a:p>
            <a:r>
              <a:rPr lang="en-US" altLang="zh-CN"/>
              <a:t>7.4.2 </a:t>
            </a:r>
            <a:r>
              <a:rPr lang="zh-CN" altLang="en-US"/>
              <a:t>黑盒测试用例设计</a:t>
            </a:r>
          </a:p>
        </p:txBody>
      </p:sp>
      <p:sp>
        <p:nvSpPr>
          <p:cNvPr id="105475" name="Rectangle 3"/>
          <p:cNvSpPr>
            <a:spLocks noGrp="1" noChangeArrowheads="1"/>
          </p:cNvSpPr>
          <p:nvPr>
            <p:ph type="body" idx="1"/>
          </p:nvPr>
        </p:nvSpPr>
        <p:spPr>
          <a:xfrm>
            <a:off x="468313" y="1052513"/>
            <a:ext cx="8229600" cy="5424487"/>
          </a:xfrm>
        </p:spPr>
        <p:txBody>
          <a:bodyPr/>
          <a:lstStyle/>
          <a:p>
            <a:pPr>
              <a:lnSpc>
                <a:spcPct val="90000"/>
              </a:lnSpc>
            </a:pPr>
            <a:r>
              <a:rPr lang="en-US" altLang="zh-CN">
                <a:solidFill>
                  <a:srgbClr val="CC0000"/>
                </a:solidFill>
              </a:rPr>
              <a:t>【</a:t>
            </a:r>
            <a:r>
              <a:rPr lang="en-US" altLang="zh-CN">
                <a:solidFill>
                  <a:srgbClr val="CC0000"/>
                </a:solidFill>
                <a:latin typeface="黑体" pitchFamily="2" charset="-122"/>
              </a:rPr>
              <a:t>⑶</a:t>
            </a:r>
            <a:r>
              <a:rPr lang="zh-CN" altLang="en-US">
                <a:solidFill>
                  <a:srgbClr val="CC0000"/>
                </a:solidFill>
              </a:rPr>
              <a:t>错误推测法</a:t>
            </a:r>
            <a:r>
              <a:rPr lang="en-US" altLang="zh-CN">
                <a:solidFill>
                  <a:srgbClr val="CC0000"/>
                </a:solidFill>
              </a:rPr>
              <a:t>】</a:t>
            </a:r>
          </a:p>
          <a:p>
            <a:pPr lvl="1">
              <a:lnSpc>
                <a:spcPct val="90000"/>
              </a:lnSpc>
            </a:pPr>
            <a:r>
              <a:rPr lang="zh-CN" altLang="en-US"/>
              <a:t>人们也可以</a:t>
            </a:r>
            <a:r>
              <a:rPr lang="zh-CN" altLang="en-US">
                <a:solidFill>
                  <a:srgbClr val="0000FF"/>
                </a:solidFill>
              </a:rPr>
              <a:t>靠经验和直觉</a:t>
            </a:r>
            <a:r>
              <a:rPr lang="zh-CN" altLang="en-US"/>
              <a:t>推测程序中可能存在的各种错误，从而有针对性地编写检查这些错误的测试用例</a:t>
            </a:r>
            <a:r>
              <a:rPr lang="en-US" altLang="zh-CN"/>
              <a:t>——</a:t>
            </a:r>
            <a:r>
              <a:rPr lang="zh-CN" altLang="en-US">
                <a:solidFill>
                  <a:srgbClr val="0000FF"/>
                </a:solidFill>
              </a:rPr>
              <a:t>错误推测法</a:t>
            </a:r>
            <a:r>
              <a:rPr lang="zh-CN" altLang="en-US"/>
              <a:t>。</a:t>
            </a:r>
          </a:p>
          <a:p>
            <a:pPr>
              <a:lnSpc>
                <a:spcPct val="90000"/>
              </a:lnSpc>
            </a:pPr>
            <a:r>
              <a:rPr lang="en-US" altLang="zh-CN">
                <a:solidFill>
                  <a:srgbClr val="0000FF"/>
                </a:solidFill>
              </a:rPr>
              <a:t>【</a:t>
            </a:r>
            <a:r>
              <a:rPr lang="zh-CN" altLang="en-US">
                <a:solidFill>
                  <a:srgbClr val="0000FF"/>
                </a:solidFill>
              </a:rPr>
              <a:t>例</a:t>
            </a:r>
            <a:r>
              <a:rPr lang="en-US" altLang="zh-CN">
                <a:solidFill>
                  <a:srgbClr val="0000FF"/>
                </a:solidFill>
              </a:rPr>
              <a:t>4】</a:t>
            </a:r>
            <a:r>
              <a:rPr lang="zh-CN" altLang="en-US"/>
              <a:t>对一个排序程序进行测试。</a:t>
            </a:r>
          </a:p>
          <a:p>
            <a:pPr lvl="1">
              <a:lnSpc>
                <a:spcPct val="90000"/>
              </a:lnSpc>
            </a:pPr>
            <a:r>
              <a:rPr lang="zh-CN" altLang="en-US" u="sng">
                <a:solidFill>
                  <a:srgbClr val="CC0000"/>
                </a:solidFill>
              </a:rPr>
              <a:t>边界值分析法</a:t>
            </a:r>
          </a:p>
          <a:p>
            <a:pPr lvl="2">
              <a:lnSpc>
                <a:spcPct val="90000"/>
              </a:lnSpc>
            </a:pPr>
            <a:r>
              <a:rPr lang="zh-CN" altLang="en-US">
                <a:latin typeface="黑体" pitchFamily="2" charset="-122"/>
              </a:rPr>
              <a:t>⑴</a:t>
            </a:r>
            <a:r>
              <a:rPr lang="zh-CN" altLang="en-US">
                <a:solidFill>
                  <a:srgbClr val="0000FF"/>
                </a:solidFill>
              </a:rPr>
              <a:t>输入表</a:t>
            </a:r>
            <a:r>
              <a:rPr lang="zh-CN" altLang="en-US"/>
              <a:t>为</a:t>
            </a:r>
            <a:r>
              <a:rPr lang="zh-CN" altLang="en-US">
                <a:solidFill>
                  <a:srgbClr val="0000FF"/>
                </a:solidFill>
              </a:rPr>
              <a:t>空</a:t>
            </a:r>
            <a:r>
              <a:rPr lang="zh-CN" altLang="en-US"/>
              <a:t>；</a:t>
            </a:r>
          </a:p>
          <a:p>
            <a:pPr lvl="2">
              <a:lnSpc>
                <a:spcPct val="90000"/>
              </a:lnSpc>
            </a:pPr>
            <a:r>
              <a:rPr lang="zh-CN" altLang="en-US">
                <a:latin typeface="黑体" pitchFamily="2" charset="-122"/>
              </a:rPr>
              <a:t>⑵</a:t>
            </a:r>
            <a:r>
              <a:rPr lang="zh-CN" altLang="en-US">
                <a:solidFill>
                  <a:srgbClr val="0000FF"/>
                </a:solidFill>
              </a:rPr>
              <a:t>输入表</a:t>
            </a:r>
            <a:r>
              <a:rPr lang="zh-CN" altLang="en-US"/>
              <a:t>中仅有</a:t>
            </a:r>
            <a:r>
              <a:rPr lang="zh-CN" altLang="en-US">
                <a:solidFill>
                  <a:srgbClr val="0000FF"/>
                </a:solidFill>
              </a:rPr>
              <a:t>一个数据</a:t>
            </a:r>
            <a:r>
              <a:rPr lang="zh-CN" altLang="en-US"/>
              <a:t>；</a:t>
            </a:r>
          </a:p>
          <a:p>
            <a:pPr lvl="2">
              <a:lnSpc>
                <a:spcPct val="90000"/>
              </a:lnSpc>
            </a:pPr>
            <a:r>
              <a:rPr lang="zh-CN" altLang="en-US">
                <a:latin typeface="黑体" pitchFamily="2" charset="-122"/>
              </a:rPr>
              <a:t>⑶</a:t>
            </a:r>
            <a:r>
              <a:rPr lang="zh-CN" altLang="en-US">
                <a:solidFill>
                  <a:srgbClr val="0000FF"/>
                </a:solidFill>
              </a:rPr>
              <a:t>输入表</a:t>
            </a:r>
            <a:r>
              <a:rPr lang="zh-CN" altLang="en-US"/>
              <a:t>为</a:t>
            </a:r>
            <a:r>
              <a:rPr lang="zh-CN" altLang="en-US">
                <a:solidFill>
                  <a:srgbClr val="0000FF"/>
                </a:solidFill>
              </a:rPr>
              <a:t>满</a:t>
            </a:r>
            <a:r>
              <a:rPr lang="zh-CN" altLang="en-US"/>
              <a:t>表；</a:t>
            </a:r>
          </a:p>
          <a:p>
            <a:pPr lvl="1">
              <a:lnSpc>
                <a:spcPct val="90000"/>
              </a:lnSpc>
            </a:pPr>
            <a:r>
              <a:rPr lang="zh-CN" altLang="en-US" u="sng">
                <a:solidFill>
                  <a:srgbClr val="CC0000"/>
                </a:solidFill>
              </a:rPr>
              <a:t>错误推测法</a:t>
            </a:r>
            <a:endParaRPr lang="zh-CN" altLang="en-US"/>
          </a:p>
          <a:p>
            <a:pPr lvl="2">
              <a:lnSpc>
                <a:spcPct val="90000"/>
              </a:lnSpc>
            </a:pPr>
            <a:r>
              <a:rPr lang="zh-CN" altLang="en-US">
                <a:latin typeface="黑体" pitchFamily="2" charset="-122"/>
              </a:rPr>
              <a:t>⑷</a:t>
            </a:r>
            <a:r>
              <a:rPr lang="zh-CN" altLang="en-US"/>
              <a:t>输入表</a:t>
            </a:r>
            <a:r>
              <a:rPr lang="zh-CN" altLang="en-US">
                <a:solidFill>
                  <a:srgbClr val="0000FF"/>
                </a:solidFill>
              </a:rPr>
              <a:t>已经排好了序</a:t>
            </a:r>
            <a:r>
              <a:rPr lang="zh-CN" altLang="en-US"/>
              <a:t>；</a:t>
            </a:r>
          </a:p>
          <a:p>
            <a:pPr lvl="2">
              <a:lnSpc>
                <a:spcPct val="90000"/>
              </a:lnSpc>
            </a:pPr>
            <a:r>
              <a:rPr lang="zh-CN" altLang="en-US">
                <a:latin typeface="黑体" pitchFamily="2" charset="-122"/>
              </a:rPr>
              <a:t>⑸</a:t>
            </a:r>
            <a:r>
              <a:rPr lang="zh-CN" altLang="en-US"/>
              <a:t>输入表的排序与要求的</a:t>
            </a:r>
            <a:r>
              <a:rPr lang="zh-CN" altLang="en-US">
                <a:solidFill>
                  <a:srgbClr val="0000FF"/>
                </a:solidFill>
              </a:rPr>
              <a:t>顺序相反</a:t>
            </a:r>
            <a:r>
              <a:rPr lang="zh-CN" altLang="en-US"/>
              <a:t>；</a:t>
            </a:r>
          </a:p>
          <a:p>
            <a:pPr lvl="2">
              <a:lnSpc>
                <a:spcPct val="90000"/>
              </a:lnSpc>
            </a:pPr>
            <a:r>
              <a:rPr lang="zh-CN" altLang="en-US">
                <a:latin typeface="黑体" pitchFamily="2" charset="-122"/>
              </a:rPr>
              <a:t>⑹</a:t>
            </a:r>
            <a:r>
              <a:rPr lang="zh-CN" altLang="en-US"/>
              <a:t>输入表中所有</a:t>
            </a:r>
            <a:r>
              <a:rPr lang="zh-CN" altLang="en-US">
                <a:solidFill>
                  <a:srgbClr val="0000FF"/>
                </a:solidFill>
              </a:rPr>
              <a:t>数据全部相同</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strips(downRight)">
                                      <p:cBhvr>
                                        <p:cTn id="7" dur="500"/>
                                        <p:tgtEl>
                                          <p:spTgt spid="1054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5475">
                                            <p:txEl>
                                              <p:pRg st="1" end="1"/>
                                            </p:txEl>
                                          </p:spTgt>
                                        </p:tgtEl>
                                        <p:attrNameLst>
                                          <p:attrName>style.visibility</p:attrName>
                                        </p:attrNameLst>
                                      </p:cBhvr>
                                      <p:to>
                                        <p:strVal val="visible"/>
                                      </p:to>
                                    </p:set>
                                    <p:animEffect transition="in" filter="strips(downRight)">
                                      <p:cBhvr>
                                        <p:cTn id="12" dur="500"/>
                                        <p:tgtEl>
                                          <p:spTgt spid="1054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5475">
                                            <p:txEl>
                                              <p:pRg st="2" end="2"/>
                                            </p:txEl>
                                          </p:spTgt>
                                        </p:tgtEl>
                                        <p:attrNameLst>
                                          <p:attrName>style.visibility</p:attrName>
                                        </p:attrNameLst>
                                      </p:cBhvr>
                                      <p:to>
                                        <p:strVal val="visible"/>
                                      </p:to>
                                    </p:set>
                                    <p:animEffect transition="in" filter="strips(downRight)">
                                      <p:cBhvr>
                                        <p:cTn id="17" dur="500"/>
                                        <p:tgtEl>
                                          <p:spTgt spid="1054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5475">
                                            <p:txEl>
                                              <p:pRg st="3" end="3"/>
                                            </p:txEl>
                                          </p:spTgt>
                                        </p:tgtEl>
                                        <p:attrNameLst>
                                          <p:attrName>style.visibility</p:attrName>
                                        </p:attrNameLst>
                                      </p:cBhvr>
                                      <p:to>
                                        <p:strVal val="visible"/>
                                      </p:to>
                                    </p:set>
                                    <p:animEffect transition="in" filter="strips(downRight)">
                                      <p:cBhvr>
                                        <p:cTn id="22" dur="500"/>
                                        <p:tgtEl>
                                          <p:spTgt spid="105475">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105475">
                                            <p:txEl>
                                              <p:pRg st="7" end="7"/>
                                            </p:txEl>
                                          </p:spTgt>
                                        </p:tgtEl>
                                        <p:attrNameLst>
                                          <p:attrName>style.visibility</p:attrName>
                                        </p:attrNameLst>
                                      </p:cBhvr>
                                      <p:to>
                                        <p:strVal val="visible"/>
                                      </p:to>
                                    </p:set>
                                    <p:animEffect transition="in" filter="strips(downRight)">
                                      <p:cBhvr>
                                        <p:cTn id="25" dur="500"/>
                                        <p:tgtEl>
                                          <p:spTgt spid="10547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05475">
                                            <p:txEl>
                                              <p:pRg st="4" end="4"/>
                                            </p:txEl>
                                          </p:spTgt>
                                        </p:tgtEl>
                                        <p:attrNameLst>
                                          <p:attrName>style.visibility</p:attrName>
                                        </p:attrNameLst>
                                      </p:cBhvr>
                                      <p:to>
                                        <p:strVal val="visible"/>
                                      </p:to>
                                    </p:set>
                                    <p:animEffect transition="in" filter="strips(downRight)">
                                      <p:cBhvr>
                                        <p:cTn id="30" dur="500"/>
                                        <p:tgtEl>
                                          <p:spTgt spid="10547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05475">
                                            <p:txEl>
                                              <p:pRg st="5" end="5"/>
                                            </p:txEl>
                                          </p:spTgt>
                                        </p:tgtEl>
                                        <p:attrNameLst>
                                          <p:attrName>style.visibility</p:attrName>
                                        </p:attrNameLst>
                                      </p:cBhvr>
                                      <p:to>
                                        <p:strVal val="visible"/>
                                      </p:to>
                                    </p:set>
                                    <p:animEffect transition="in" filter="strips(downRight)">
                                      <p:cBhvr>
                                        <p:cTn id="35" dur="500"/>
                                        <p:tgtEl>
                                          <p:spTgt spid="10547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5475">
                                            <p:txEl>
                                              <p:pRg st="6" end="6"/>
                                            </p:txEl>
                                          </p:spTgt>
                                        </p:tgtEl>
                                        <p:attrNameLst>
                                          <p:attrName>style.visibility</p:attrName>
                                        </p:attrNameLst>
                                      </p:cBhvr>
                                      <p:to>
                                        <p:strVal val="visible"/>
                                      </p:to>
                                    </p:set>
                                    <p:animEffect transition="in" filter="strips(downRight)">
                                      <p:cBhvr>
                                        <p:cTn id="40" dur="500"/>
                                        <p:tgtEl>
                                          <p:spTgt spid="10547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105475">
                                            <p:txEl>
                                              <p:pRg st="8" end="8"/>
                                            </p:txEl>
                                          </p:spTgt>
                                        </p:tgtEl>
                                        <p:attrNameLst>
                                          <p:attrName>style.visibility</p:attrName>
                                        </p:attrNameLst>
                                      </p:cBhvr>
                                      <p:to>
                                        <p:strVal val="visible"/>
                                      </p:to>
                                    </p:set>
                                    <p:animEffect transition="in" filter="strips(downRight)">
                                      <p:cBhvr>
                                        <p:cTn id="45" dur="500"/>
                                        <p:tgtEl>
                                          <p:spTgt spid="10547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105475">
                                            <p:txEl>
                                              <p:pRg st="9" end="9"/>
                                            </p:txEl>
                                          </p:spTgt>
                                        </p:tgtEl>
                                        <p:attrNameLst>
                                          <p:attrName>style.visibility</p:attrName>
                                        </p:attrNameLst>
                                      </p:cBhvr>
                                      <p:to>
                                        <p:strVal val="visible"/>
                                      </p:to>
                                    </p:set>
                                    <p:animEffect transition="in" filter="strips(downRight)">
                                      <p:cBhvr>
                                        <p:cTn id="50" dur="500"/>
                                        <p:tgtEl>
                                          <p:spTgt spid="10547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105475">
                                            <p:txEl>
                                              <p:pRg st="10" end="10"/>
                                            </p:txEl>
                                          </p:spTgt>
                                        </p:tgtEl>
                                        <p:attrNameLst>
                                          <p:attrName>style.visibility</p:attrName>
                                        </p:attrNameLst>
                                      </p:cBhvr>
                                      <p:to>
                                        <p:strVal val="visible"/>
                                      </p:to>
                                    </p:set>
                                    <p:animEffect transition="in" filter="strips(downRight)">
                                      <p:cBhvr>
                                        <p:cTn id="55" dur="500"/>
                                        <p:tgtEl>
                                          <p:spTgt spid="10547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0BB257F-4E73-45E7-BD6F-C21068F5E57B}"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751F86E-EB7C-46AE-84A6-5C324B12585C}" type="slidenum">
              <a:rPr lang="en-US" altLang="zh-CN"/>
              <a:pPr/>
              <a:t>104</a:t>
            </a:fld>
            <a:endParaRPr lang="en-US" altLang="zh-CN"/>
          </a:p>
        </p:txBody>
      </p:sp>
      <p:sp>
        <p:nvSpPr>
          <p:cNvPr id="258050" name="Rectangle 2"/>
          <p:cNvSpPr>
            <a:spLocks noGrp="1" noChangeArrowheads="1"/>
          </p:cNvSpPr>
          <p:nvPr>
            <p:ph type="title"/>
          </p:nvPr>
        </p:nvSpPr>
        <p:spPr/>
        <p:txBody>
          <a:bodyPr/>
          <a:lstStyle/>
          <a:p>
            <a:r>
              <a:rPr lang="en-US" altLang="zh-CN"/>
              <a:t>7.4.3 </a:t>
            </a:r>
            <a:r>
              <a:rPr lang="zh-CN" altLang="en-US"/>
              <a:t>实用测试策略</a:t>
            </a:r>
          </a:p>
        </p:txBody>
      </p:sp>
      <p:sp>
        <p:nvSpPr>
          <p:cNvPr id="258051" name="Rectangle 3"/>
          <p:cNvSpPr>
            <a:spLocks noGrp="1" noChangeArrowheads="1"/>
          </p:cNvSpPr>
          <p:nvPr>
            <p:ph type="body" idx="1"/>
          </p:nvPr>
        </p:nvSpPr>
        <p:spPr/>
        <p:txBody>
          <a:bodyPr/>
          <a:lstStyle/>
          <a:p>
            <a:r>
              <a:rPr lang="zh-CN" altLang="en-US">
                <a:solidFill>
                  <a:srgbClr val="CC0000"/>
                </a:solidFill>
              </a:rPr>
              <a:t>以黑盒测试为主，白盒测试补充</a:t>
            </a:r>
          </a:p>
          <a:p>
            <a:pPr lvl="1"/>
            <a:r>
              <a:rPr lang="en-US" altLang="zh-CN">
                <a:solidFill>
                  <a:srgbClr val="0000FF"/>
                </a:solidFill>
              </a:rPr>
              <a:t>1</a:t>
            </a:r>
            <a:r>
              <a:rPr lang="zh-CN" altLang="en-US">
                <a:solidFill>
                  <a:srgbClr val="0000FF"/>
                </a:solidFill>
              </a:rPr>
              <a:t>、等价分类法</a:t>
            </a:r>
          </a:p>
          <a:p>
            <a:pPr lvl="1"/>
            <a:r>
              <a:rPr lang="en-US" altLang="zh-CN"/>
              <a:t>2</a:t>
            </a:r>
            <a:r>
              <a:rPr lang="zh-CN" altLang="en-US"/>
              <a:t>、边界值分析法</a:t>
            </a:r>
          </a:p>
          <a:p>
            <a:pPr lvl="1"/>
            <a:r>
              <a:rPr lang="en-US" altLang="zh-CN"/>
              <a:t>3</a:t>
            </a:r>
            <a:r>
              <a:rPr lang="zh-CN" altLang="en-US"/>
              <a:t>、错误推测法</a:t>
            </a:r>
          </a:p>
          <a:p>
            <a:pPr lvl="1"/>
            <a:r>
              <a:rPr lang="en-US" altLang="zh-CN">
                <a:solidFill>
                  <a:srgbClr val="0000FF"/>
                </a:solidFill>
              </a:rPr>
              <a:t>4</a:t>
            </a:r>
            <a:r>
              <a:rPr lang="zh-CN" altLang="en-US">
                <a:solidFill>
                  <a:srgbClr val="0000FF"/>
                </a:solidFill>
              </a:rPr>
              <a:t>、路径覆盖</a:t>
            </a:r>
            <a:r>
              <a:rPr lang="en-US" altLang="zh-CN">
                <a:solidFill>
                  <a:srgbClr val="0000FF"/>
                </a:solidFill>
              </a:rPr>
              <a:t>+</a:t>
            </a:r>
            <a:r>
              <a:rPr lang="zh-CN" altLang="en-US">
                <a:solidFill>
                  <a:srgbClr val="0000FF"/>
                </a:solidFill>
              </a:rPr>
              <a:t>条件组合覆盖</a:t>
            </a:r>
          </a:p>
          <a:p>
            <a:r>
              <a:rPr lang="en-US" altLang="zh-CN">
                <a:solidFill>
                  <a:srgbClr val="0000FF"/>
                </a:solidFill>
              </a:rPr>
              <a:t>【</a:t>
            </a:r>
            <a:r>
              <a:rPr lang="zh-CN" altLang="en-US">
                <a:solidFill>
                  <a:srgbClr val="0000FF"/>
                </a:solidFill>
              </a:rPr>
              <a:t>例</a:t>
            </a:r>
            <a:r>
              <a:rPr lang="en-US" altLang="zh-CN">
                <a:solidFill>
                  <a:srgbClr val="0000FF"/>
                </a:solidFill>
              </a:rPr>
              <a:t>5】</a:t>
            </a:r>
            <a:r>
              <a:rPr lang="zh-CN" altLang="en-US"/>
              <a:t>输入三角形的三个边</a:t>
            </a:r>
            <a:r>
              <a:rPr lang="en-US" altLang="zh-CN"/>
              <a:t>A,B,C(</a:t>
            </a:r>
            <a:r>
              <a:rPr lang="zh-CN" altLang="en-US">
                <a:solidFill>
                  <a:srgbClr val="0000FF"/>
                </a:solidFill>
              </a:rPr>
              <a:t>正整数</a:t>
            </a:r>
            <a:r>
              <a:rPr lang="en-US" altLang="zh-CN"/>
              <a:t>)</a:t>
            </a:r>
            <a:r>
              <a:rPr lang="zh-CN" altLang="en-US"/>
              <a:t>，输出为”</a:t>
            </a:r>
            <a:r>
              <a:rPr lang="zh-CN" altLang="en-US">
                <a:solidFill>
                  <a:srgbClr val="0000FF"/>
                </a:solidFill>
              </a:rPr>
              <a:t>不是三角形</a:t>
            </a:r>
            <a:r>
              <a:rPr lang="zh-CN" altLang="en-US"/>
              <a:t>”，”</a:t>
            </a:r>
            <a:r>
              <a:rPr lang="zh-CN" altLang="en-US">
                <a:solidFill>
                  <a:srgbClr val="0000FF"/>
                </a:solidFill>
              </a:rPr>
              <a:t>等边三角形</a:t>
            </a:r>
            <a:r>
              <a:rPr lang="zh-CN" altLang="en-US"/>
              <a:t>”，”</a:t>
            </a:r>
            <a:r>
              <a:rPr lang="zh-CN" altLang="en-US">
                <a:solidFill>
                  <a:srgbClr val="0000FF"/>
                </a:solidFill>
              </a:rPr>
              <a:t>等腰三角形</a:t>
            </a:r>
            <a:r>
              <a:rPr lang="zh-CN" altLang="en-US"/>
              <a:t>”</a:t>
            </a:r>
            <a:r>
              <a:rPr lang="zh-CN" altLang="en-US">
                <a:solidFill>
                  <a:srgbClr val="0000FF"/>
                </a:solidFill>
              </a:rPr>
              <a:t>任意三角形</a:t>
            </a:r>
            <a:r>
              <a:rPr lang="zh-CN" altLang="en-US"/>
              <a:t>”。设计一组测试用例。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Effect transition="in" filter="strips(downRight)">
                                      <p:cBhvr>
                                        <p:cTn id="7" dur="500"/>
                                        <p:tgtEl>
                                          <p:spTgt spid="258051">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58051">
                                            <p:txEl>
                                              <p:pRg st="1" end="1"/>
                                            </p:txEl>
                                          </p:spTgt>
                                        </p:tgtEl>
                                        <p:attrNameLst>
                                          <p:attrName>style.visibility</p:attrName>
                                        </p:attrNameLst>
                                      </p:cBhvr>
                                      <p:to>
                                        <p:strVal val="visible"/>
                                      </p:to>
                                    </p:set>
                                    <p:animEffect transition="in" filter="strips(downRight)">
                                      <p:cBhvr>
                                        <p:cTn id="10" dur="500"/>
                                        <p:tgtEl>
                                          <p:spTgt spid="2580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258051">
                                            <p:txEl>
                                              <p:pRg st="2" end="2"/>
                                            </p:txEl>
                                          </p:spTgt>
                                        </p:tgtEl>
                                        <p:attrNameLst>
                                          <p:attrName>style.visibility</p:attrName>
                                        </p:attrNameLst>
                                      </p:cBhvr>
                                      <p:to>
                                        <p:strVal val="visible"/>
                                      </p:to>
                                    </p:set>
                                    <p:animEffect transition="in" filter="strips(downRight)">
                                      <p:cBhvr>
                                        <p:cTn id="15" dur="500"/>
                                        <p:tgtEl>
                                          <p:spTgt spid="258051">
                                            <p:txEl>
                                              <p:pRg st="2" end="2"/>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258051">
                                            <p:txEl>
                                              <p:pRg st="3" end="3"/>
                                            </p:txEl>
                                          </p:spTgt>
                                        </p:tgtEl>
                                        <p:attrNameLst>
                                          <p:attrName>style.visibility</p:attrName>
                                        </p:attrNameLst>
                                      </p:cBhvr>
                                      <p:to>
                                        <p:strVal val="visible"/>
                                      </p:to>
                                    </p:set>
                                    <p:animEffect transition="in" filter="strips(downRight)">
                                      <p:cBhvr>
                                        <p:cTn id="18" dur="500"/>
                                        <p:tgtEl>
                                          <p:spTgt spid="258051">
                                            <p:txEl>
                                              <p:pRg st="3" end="3"/>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258051">
                                            <p:txEl>
                                              <p:pRg st="4" end="4"/>
                                            </p:txEl>
                                          </p:spTgt>
                                        </p:tgtEl>
                                        <p:attrNameLst>
                                          <p:attrName>style.visibility</p:attrName>
                                        </p:attrNameLst>
                                      </p:cBhvr>
                                      <p:to>
                                        <p:strVal val="visible"/>
                                      </p:to>
                                    </p:set>
                                    <p:animEffect transition="in" filter="strips(downRight)">
                                      <p:cBhvr>
                                        <p:cTn id="21" dur="500"/>
                                        <p:tgtEl>
                                          <p:spTgt spid="25805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258051">
                                            <p:txEl>
                                              <p:pRg st="5" end="5"/>
                                            </p:txEl>
                                          </p:spTgt>
                                        </p:tgtEl>
                                        <p:attrNameLst>
                                          <p:attrName>style.visibility</p:attrName>
                                        </p:attrNameLst>
                                      </p:cBhvr>
                                      <p:to>
                                        <p:strVal val="visible"/>
                                      </p:to>
                                    </p:set>
                                    <p:animEffect transition="in" filter="strips(downRight)">
                                      <p:cBhvr>
                                        <p:cTn id="26" dur="500"/>
                                        <p:tgtEl>
                                          <p:spTgt spid="2580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2BB30A6A-5BDD-4498-B127-3CCACDCF8708}" type="datetime1">
              <a:rPr lang="zh-CN" altLang="en-US"/>
              <a:pPr/>
              <a:t>2020/1/5</a:t>
            </a:fld>
            <a:endParaRPr lang="en-US" altLang="zh-CN"/>
          </a:p>
        </p:txBody>
      </p:sp>
      <p:sp>
        <p:nvSpPr>
          <p:cNvPr id="16" name="灯片编号占位符 4"/>
          <p:cNvSpPr>
            <a:spLocks noGrp="1"/>
          </p:cNvSpPr>
          <p:nvPr>
            <p:ph type="sldNum" sz="quarter" idx="11"/>
          </p:nvPr>
        </p:nvSpPr>
        <p:spPr/>
        <p:txBody>
          <a:bodyPr/>
          <a:lstStyle/>
          <a:p>
            <a:fld id="{244F46EC-A94F-4209-9DD6-8285C0BF0C3B}" type="slidenum">
              <a:rPr lang="en-US" altLang="zh-CN"/>
              <a:pPr/>
              <a:t>105</a:t>
            </a:fld>
            <a:endParaRPr lang="en-US" altLang="zh-CN"/>
          </a:p>
        </p:txBody>
      </p:sp>
      <p:sp>
        <p:nvSpPr>
          <p:cNvPr id="260098" name="Rectangle 2"/>
          <p:cNvSpPr>
            <a:spLocks noGrp="1" noChangeArrowheads="1"/>
          </p:cNvSpPr>
          <p:nvPr>
            <p:ph type="title"/>
          </p:nvPr>
        </p:nvSpPr>
        <p:spPr/>
        <p:txBody>
          <a:bodyPr/>
          <a:lstStyle/>
          <a:p>
            <a:r>
              <a:rPr lang="en-US" altLang="zh-CN"/>
              <a:t>7.4.3 </a:t>
            </a:r>
            <a:r>
              <a:rPr lang="zh-CN" altLang="en-US"/>
              <a:t>实用测试策略</a:t>
            </a:r>
          </a:p>
        </p:txBody>
      </p:sp>
      <p:sp>
        <p:nvSpPr>
          <p:cNvPr id="260099" name="Rectangle 3"/>
          <p:cNvSpPr>
            <a:spLocks noChangeArrowheads="1"/>
          </p:cNvSpPr>
          <p:nvPr/>
        </p:nvSpPr>
        <p:spPr bwMode="auto">
          <a:xfrm>
            <a:off x="381000" y="14478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输入条件</a:t>
            </a:r>
          </a:p>
        </p:txBody>
      </p:sp>
      <p:sp>
        <p:nvSpPr>
          <p:cNvPr id="260100" name="Rectangle 4"/>
          <p:cNvSpPr>
            <a:spLocks noChangeArrowheads="1"/>
          </p:cNvSpPr>
          <p:nvPr/>
        </p:nvSpPr>
        <p:spPr bwMode="auto">
          <a:xfrm>
            <a:off x="2667000" y="1447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有效等价类</a:t>
            </a:r>
          </a:p>
        </p:txBody>
      </p:sp>
      <p:sp>
        <p:nvSpPr>
          <p:cNvPr id="260101" name="Rectangle 5"/>
          <p:cNvSpPr>
            <a:spLocks noChangeArrowheads="1"/>
          </p:cNvSpPr>
          <p:nvPr/>
        </p:nvSpPr>
        <p:spPr bwMode="auto">
          <a:xfrm>
            <a:off x="5715000" y="1447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无效等价类</a:t>
            </a:r>
          </a:p>
        </p:txBody>
      </p:sp>
      <p:sp>
        <p:nvSpPr>
          <p:cNvPr id="260102" name="Rectangle 6"/>
          <p:cNvSpPr>
            <a:spLocks noGrp="1" noChangeArrowheads="1"/>
          </p:cNvSpPr>
          <p:nvPr>
            <p:ph type="body" idx="1"/>
          </p:nvPr>
        </p:nvSpPr>
        <p:spPr/>
        <p:txBody>
          <a:bodyPr/>
          <a:lstStyle/>
          <a:p>
            <a:r>
              <a:rPr lang="en-US" altLang="zh-CN">
                <a:solidFill>
                  <a:srgbClr val="0000FF"/>
                </a:solidFill>
              </a:rPr>
              <a:t>1</a:t>
            </a:r>
            <a:r>
              <a:rPr lang="zh-CN" altLang="en-US">
                <a:solidFill>
                  <a:srgbClr val="0000FF"/>
                </a:solidFill>
              </a:rPr>
              <a:t>、等价分类法</a:t>
            </a:r>
          </a:p>
        </p:txBody>
      </p:sp>
      <p:sp>
        <p:nvSpPr>
          <p:cNvPr id="260103" name="Rectangle 7"/>
          <p:cNvSpPr>
            <a:spLocks noChangeArrowheads="1"/>
          </p:cNvSpPr>
          <p:nvPr/>
        </p:nvSpPr>
        <p:spPr bwMode="auto">
          <a:xfrm>
            <a:off x="381000" y="1981200"/>
            <a:ext cx="2286000" cy="33528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输入数据</a:t>
            </a:r>
          </a:p>
        </p:txBody>
      </p:sp>
      <p:sp>
        <p:nvSpPr>
          <p:cNvPr id="260104" name="Rectangle 8"/>
          <p:cNvSpPr>
            <a:spLocks noChangeArrowheads="1"/>
          </p:cNvSpPr>
          <p:nvPr/>
        </p:nvSpPr>
        <p:spPr bwMode="auto">
          <a:xfrm>
            <a:off x="2667000" y="1981200"/>
            <a:ext cx="3048000" cy="14478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ea typeface="黑体" pitchFamily="2" charset="-122"/>
              </a:rPr>
              <a:t>正整数      </a:t>
            </a:r>
            <a:r>
              <a:rPr lang="zh-CN" altLang="en-US" sz="2400" b="1">
                <a:solidFill>
                  <a:srgbClr val="0000FF"/>
                </a:solidFill>
                <a:ea typeface="黑体" pitchFamily="2" charset="-122"/>
              </a:rPr>
              <a:t>⑴</a:t>
            </a:r>
          </a:p>
        </p:txBody>
      </p:sp>
      <p:sp>
        <p:nvSpPr>
          <p:cNvPr id="260105" name="Rectangle 9"/>
          <p:cNvSpPr>
            <a:spLocks noChangeArrowheads="1"/>
          </p:cNvSpPr>
          <p:nvPr/>
        </p:nvSpPr>
        <p:spPr bwMode="auto">
          <a:xfrm>
            <a:off x="5715000" y="1981200"/>
            <a:ext cx="3048000" cy="14478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200" b="1">
                <a:ea typeface="黑体" pitchFamily="2" charset="-122"/>
              </a:rPr>
              <a:t>含有零数据	 </a:t>
            </a:r>
            <a:r>
              <a:rPr lang="zh-CN" altLang="en-US" sz="2200" b="1">
                <a:solidFill>
                  <a:srgbClr val="0000FF"/>
                </a:solidFill>
              </a:rPr>
              <a:t>⑹</a:t>
            </a:r>
            <a:endParaRPr lang="zh-CN" altLang="en-US" sz="2200" b="1">
              <a:ea typeface="黑体" pitchFamily="2" charset="-122"/>
            </a:endParaRPr>
          </a:p>
          <a:p>
            <a:pPr algn="ctr"/>
            <a:r>
              <a:rPr lang="zh-CN" altLang="en-US" sz="2200" b="1">
                <a:ea typeface="黑体" pitchFamily="2" charset="-122"/>
              </a:rPr>
              <a:t>含有负整数	 </a:t>
            </a:r>
            <a:r>
              <a:rPr lang="zh-CN" altLang="en-US" sz="2200" b="1">
                <a:solidFill>
                  <a:srgbClr val="0000FF"/>
                </a:solidFill>
              </a:rPr>
              <a:t>⑺</a:t>
            </a:r>
            <a:endParaRPr lang="zh-CN" altLang="en-US" sz="2200" b="1">
              <a:ea typeface="黑体" pitchFamily="2" charset="-122"/>
            </a:endParaRPr>
          </a:p>
          <a:p>
            <a:pPr algn="ctr"/>
            <a:r>
              <a:rPr lang="zh-CN" altLang="en-US" sz="2200" b="1">
                <a:ea typeface="黑体" pitchFamily="2" charset="-122"/>
              </a:rPr>
              <a:t>含有非整数	 </a:t>
            </a:r>
            <a:r>
              <a:rPr lang="zh-CN" altLang="en-US" sz="2200" b="1">
                <a:solidFill>
                  <a:srgbClr val="0000FF"/>
                </a:solidFill>
              </a:rPr>
              <a:t>⑻</a:t>
            </a:r>
            <a:endParaRPr lang="zh-CN" altLang="en-US" sz="2200" b="1">
              <a:ea typeface="黑体" pitchFamily="2" charset="-122"/>
            </a:endParaRPr>
          </a:p>
          <a:p>
            <a:pPr algn="ctr"/>
            <a:r>
              <a:rPr lang="zh-CN" altLang="en-US" sz="2200" b="1">
                <a:ea typeface="黑体" pitchFamily="2" charset="-122"/>
              </a:rPr>
              <a:t>含有非数字符	 </a:t>
            </a:r>
            <a:r>
              <a:rPr lang="zh-CN" altLang="en-US" sz="2200" b="1">
                <a:solidFill>
                  <a:srgbClr val="0000FF"/>
                </a:solidFill>
              </a:rPr>
              <a:t>⑼</a:t>
            </a:r>
          </a:p>
        </p:txBody>
      </p:sp>
      <p:sp>
        <p:nvSpPr>
          <p:cNvPr id="260106" name="Rectangle 10"/>
          <p:cNvSpPr>
            <a:spLocks noChangeArrowheads="1"/>
          </p:cNvSpPr>
          <p:nvPr/>
        </p:nvSpPr>
        <p:spPr bwMode="auto">
          <a:xfrm>
            <a:off x="381000" y="5334000"/>
            <a:ext cx="2286000" cy="12192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输入数据个数</a:t>
            </a:r>
          </a:p>
        </p:txBody>
      </p:sp>
      <p:sp>
        <p:nvSpPr>
          <p:cNvPr id="260107" name="Rectangle 11"/>
          <p:cNvSpPr>
            <a:spLocks noChangeArrowheads="1"/>
          </p:cNvSpPr>
          <p:nvPr/>
        </p:nvSpPr>
        <p:spPr bwMode="auto">
          <a:xfrm>
            <a:off x="2667000" y="5334000"/>
            <a:ext cx="3048000" cy="12192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sz="2400" b="1">
                <a:ea typeface="黑体" pitchFamily="2" charset="-122"/>
              </a:rPr>
              <a:t>3</a:t>
            </a:r>
            <a:r>
              <a:rPr lang="zh-CN" altLang="en-US" sz="2400" b="1">
                <a:ea typeface="黑体" pitchFamily="2" charset="-122"/>
              </a:rPr>
              <a:t>个	      </a:t>
            </a:r>
            <a:r>
              <a:rPr lang="zh-CN" altLang="en-US" sz="2400" b="1">
                <a:solidFill>
                  <a:srgbClr val="0000FF"/>
                </a:solidFill>
                <a:ea typeface="黑体" pitchFamily="2" charset="-122"/>
              </a:rPr>
              <a:t>⑵</a:t>
            </a:r>
          </a:p>
        </p:txBody>
      </p:sp>
      <p:sp>
        <p:nvSpPr>
          <p:cNvPr id="260108" name="Rectangle 12"/>
          <p:cNvSpPr>
            <a:spLocks noChangeArrowheads="1"/>
          </p:cNvSpPr>
          <p:nvPr/>
        </p:nvSpPr>
        <p:spPr bwMode="auto">
          <a:xfrm>
            <a:off x="5715000" y="5334000"/>
            <a:ext cx="3048000" cy="12192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ea typeface="黑体" pitchFamily="2" charset="-122"/>
              </a:rPr>
              <a:t>少于</a:t>
            </a:r>
            <a:r>
              <a:rPr lang="en-US" altLang="zh-CN" sz="2400" b="1">
                <a:ea typeface="黑体" pitchFamily="2" charset="-122"/>
              </a:rPr>
              <a:t>3</a:t>
            </a:r>
            <a:r>
              <a:rPr lang="zh-CN" altLang="en-US" sz="2400" b="1">
                <a:ea typeface="黑体" pitchFamily="2" charset="-122"/>
              </a:rPr>
              <a:t>个整数	 </a:t>
            </a:r>
            <a:r>
              <a:rPr lang="zh-CN" altLang="en-US" sz="2400" b="1">
                <a:solidFill>
                  <a:srgbClr val="0000FF"/>
                </a:solidFill>
              </a:rPr>
              <a:t>⑽</a:t>
            </a:r>
          </a:p>
          <a:p>
            <a:pPr algn="ctr"/>
            <a:r>
              <a:rPr lang="zh-CN" altLang="en-US" sz="2400" b="1">
                <a:ea typeface="黑体" pitchFamily="2" charset="-122"/>
              </a:rPr>
              <a:t>多于</a:t>
            </a:r>
            <a:r>
              <a:rPr lang="en-US" altLang="zh-CN" sz="2400" b="1">
                <a:ea typeface="黑体" pitchFamily="2" charset="-122"/>
              </a:rPr>
              <a:t>3</a:t>
            </a:r>
            <a:r>
              <a:rPr lang="zh-CN" altLang="en-US" sz="2400" b="1">
                <a:ea typeface="黑体" pitchFamily="2" charset="-122"/>
              </a:rPr>
              <a:t>个整数	 </a:t>
            </a:r>
            <a:r>
              <a:rPr lang="zh-CN" altLang="en-US" sz="2400" b="1">
                <a:solidFill>
                  <a:srgbClr val="0000FF"/>
                </a:solidFill>
              </a:rPr>
              <a:t>⑾</a:t>
            </a:r>
          </a:p>
        </p:txBody>
      </p:sp>
      <p:sp>
        <p:nvSpPr>
          <p:cNvPr id="260109" name="Rectangle 13"/>
          <p:cNvSpPr>
            <a:spLocks noChangeArrowheads="1"/>
          </p:cNvSpPr>
          <p:nvPr/>
        </p:nvSpPr>
        <p:spPr bwMode="auto">
          <a:xfrm>
            <a:off x="2667000" y="3429000"/>
            <a:ext cx="3048000" cy="19050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sz="2400" b="1">
                <a:solidFill>
                  <a:srgbClr val="CC0000"/>
                </a:solidFill>
              </a:rPr>
              <a:t>2</a:t>
            </a:r>
            <a:r>
              <a:rPr lang="zh-CN" altLang="en-US" sz="2400" b="1">
                <a:solidFill>
                  <a:srgbClr val="CC0000"/>
                </a:solidFill>
              </a:rPr>
              <a:t>个数之和</a:t>
            </a:r>
            <a:r>
              <a:rPr lang="en-US" altLang="zh-CN" sz="2400" b="1">
                <a:solidFill>
                  <a:srgbClr val="CC0000"/>
                </a:solidFill>
              </a:rPr>
              <a:t>&gt;</a:t>
            </a:r>
            <a:r>
              <a:rPr lang="zh-CN" altLang="en-US" sz="2400" b="1">
                <a:solidFill>
                  <a:srgbClr val="CC0000"/>
                </a:solidFill>
              </a:rPr>
              <a:t>第</a:t>
            </a:r>
            <a:r>
              <a:rPr lang="en-US" altLang="zh-CN" sz="2400" b="1">
                <a:solidFill>
                  <a:srgbClr val="CC0000"/>
                </a:solidFill>
              </a:rPr>
              <a:t>3</a:t>
            </a:r>
            <a:r>
              <a:rPr lang="zh-CN" altLang="en-US" sz="2400" b="1">
                <a:solidFill>
                  <a:srgbClr val="CC0000"/>
                </a:solidFill>
              </a:rPr>
              <a:t>个数</a:t>
            </a:r>
            <a:endParaRPr lang="zh-CN" altLang="en-US" sz="2400" b="1">
              <a:ea typeface="黑体" pitchFamily="2" charset="-122"/>
            </a:endParaRPr>
          </a:p>
          <a:p>
            <a:pPr algn="ctr"/>
            <a:r>
              <a:rPr lang="en-US" altLang="zh-CN" sz="2400" b="1">
                <a:ea typeface="黑体" pitchFamily="2" charset="-122"/>
              </a:rPr>
              <a:t>3</a:t>
            </a:r>
            <a:r>
              <a:rPr lang="zh-CN" altLang="en-US" sz="2400" b="1">
                <a:ea typeface="黑体" pitchFamily="2" charset="-122"/>
              </a:rPr>
              <a:t>个数相等	  </a:t>
            </a:r>
            <a:r>
              <a:rPr lang="zh-CN" altLang="en-US" sz="2400" b="1">
                <a:solidFill>
                  <a:srgbClr val="0000FF"/>
                </a:solidFill>
                <a:ea typeface="黑体" pitchFamily="2" charset="-122"/>
              </a:rPr>
              <a:t>⑶</a:t>
            </a:r>
          </a:p>
          <a:p>
            <a:pPr algn="ctr"/>
            <a:r>
              <a:rPr lang="en-US" altLang="zh-CN" sz="2400" b="1">
                <a:ea typeface="黑体" pitchFamily="2" charset="-122"/>
              </a:rPr>
              <a:t>2</a:t>
            </a:r>
            <a:r>
              <a:rPr lang="zh-CN" altLang="en-US" sz="2400" b="1">
                <a:ea typeface="黑体" pitchFamily="2" charset="-122"/>
              </a:rPr>
              <a:t>个数相等	  </a:t>
            </a:r>
            <a:r>
              <a:rPr lang="zh-CN" altLang="en-US" sz="2400" b="1">
                <a:solidFill>
                  <a:srgbClr val="0000FF"/>
                </a:solidFill>
                <a:ea typeface="黑体" pitchFamily="2" charset="-122"/>
              </a:rPr>
              <a:t>⑷</a:t>
            </a:r>
          </a:p>
          <a:p>
            <a:pPr algn="ctr"/>
            <a:r>
              <a:rPr lang="en-US" altLang="zh-CN" sz="2400" b="1">
                <a:ea typeface="黑体" pitchFamily="2" charset="-122"/>
              </a:rPr>
              <a:t>3</a:t>
            </a:r>
            <a:r>
              <a:rPr lang="zh-CN" altLang="en-US" sz="2400" b="1">
                <a:ea typeface="黑体" pitchFamily="2" charset="-122"/>
              </a:rPr>
              <a:t>个数都不相等</a:t>
            </a:r>
            <a:r>
              <a:rPr lang="zh-CN" altLang="en-US" sz="2400" b="1">
                <a:solidFill>
                  <a:srgbClr val="0000FF"/>
                </a:solidFill>
                <a:ea typeface="黑体" pitchFamily="2" charset="-122"/>
              </a:rPr>
              <a:t>⑸</a:t>
            </a:r>
          </a:p>
        </p:txBody>
      </p:sp>
      <p:sp>
        <p:nvSpPr>
          <p:cNvPr id="260110" name="Rectangle 14"/>
          <p:cNvSpPr>
            <a:spLocks noChangeArrowheads="1"/>
          </p:cNvSpPr>
          <p:nvPr/>
        </p:nvSpPr>
        <p:spPr bwMode="auto">
          <a:xfrm>
            <a:off x="5715000" y="3429000"/>
            <a:ext cx="3048000" cy="19050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sz="2400" b="1">
                <a:ea typeface="黑体" pitchFamily="2" charset="-122"/>
              </a:rPr>
              <a:t>2</a:t>
            </a:r>
            <a:r>
              <a:rPr lang="zh-CN" altLang="en-US" sz="2400" b="1">
                <a:ea typeface="黑体" pitchFamily="2" charset="-122"/>
              </a:rPr>
              <a:t>个数之和</a:t>
            </a:r>
            <a:r>
              <a:rPr lang="en-US" altLang="zh-CN" sz="2400" b="1">
                <a:ea typeface="黑体" pitchFamily="2" charset="-122"/>
              </a:rPr>
              <a:t>=</a:t>
            </a:r>
            <a:r>
              <a:rPr lang="zh-CN" altLang="en-US" sz="2400" b="1">
                <a:ea typeface="黑体" pitchFamily="2" charset="-122"/>
              </a:rPr>
              <a:t>第</a:t>
            </a:r>
            <a:r>
              <a:rPr lang="en-US" altLang="zh-CN" sz="2400" b="1">
                <a:ea typeface="黑体" pitchFamily="2" charset="-122"/>
              </a:rPr>
              <a:t>3</a:t>
            </a:r>
            <a:r>
              <a:rPr lang="zh-CN" altLang="en-US" sz="2400" b="1">
                <a:ea typeface="黑体" pitchFamily="2" charset="-122"/>
              </a:rPr>
              <a:t>个数</a:t>
            </a:r>
            <a:r>
              <a:rPr lang="zh-CN" altLang="en-US" sz="2400" b="1">
                <a:solidFill>
                  <a:srgbClr val="0000FF"/>
                </a:solidFill>
              </a:rPr>
              <a:t>⑿</a:t>
            </a:r>
            <a:endParaRPr lang="zh-CN" altLang="en-US" sz="2400" b="1">
              <a:ea typeface="黑体" pitchFamily="2" charset="-122"/>
            </a:endParaRPr>
          </a:p>
          <a:p>
            <a:pPr algn="ctr"/>
            <a:r>
              <a:rPr lang="en-US" altLang="zh-CN" sz="2400" b="1">
                <a:ea typeface="黑体" pitchFamily="2" charset="-122"/>
              </a:rPr>
              <a:t>2</a:t>
            </a:r>
            <a:r>
              <a:rPr lang="zh-CN" altLang="en-US" sz="2400" b="1">
                <a:ea typeface="黑体" pitchFamily="2" charset="-122"/>
              </a:rPr>
              <a:t>个数之和</a:t>
            </a:r>
            <a:r>
              <a:rPr lang="en-US" altLang="zh-CN" sz="2400" b="1">
                <a:ea typeface="黑体" pitchFamily="2" charset="-122"/>
              </a:rPr>
              <a:t>&lt;</a:t>
            </a:r>
            <a:r>
              <a:rPr lang="zh-CN" altLang="en-US" sz="2400" b="1">
                <a:ea typeface="黑体" pitchFamily="2" charset="-122"/>
              </a:rPr>
              <a:t>第</a:t>
            </a:r>
            <a:r>
              <a:rPr lang="en-US" altLang="zh-CN" sz="2400" b="1">
                <a:ea typeface="黑体" pitchFamily="2" charset="-122"/>
              </a:rPr>
              <a:t>3</a:t>
            </a:r>
            <a:r>
              <a:rPr lang="zh-CN" altLang="en-US" sz="2400" b="1">
                <a:ea typeface="黑体" pitchFamily="2" charset="-122"/>
              </a:rPr>
              <a:t>个数</a:t>
            </a:r>
            <a:r>
              <a:rPr lang="zh-CN" altLang="en-US" sz="2400" b="1">
                <a:solidFill>
                  <a:srgbClr val="0000FF"/>
                </a:solidFill>
              </a:rPr>
              <a:t>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0103"/>
                                        </p:tgtEl>
                                        <p:attrNameLst>
                                          <p:attrName>style.visibility</p:attrName>
                                        </p:attrNameLst>
                                      </p:cBhvr>
                                      <p:to>
                                        <p:strVal val="visible"/>
                                      </p:to>
                                    </p:set>
                                    <p:animEffect transition="in" filter="strips(downRight)">
                                      <p:cBhvr>
                                        <p:cTn id="7" dur="500"/>
                                        <p:tgtEl>
                                          <p:spTgt spid="26010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60104"/>
                                        </p:tgtEl>
                                        <p:attrNameLst>
                                          <p:attrName>style.visibility</p:attrName>
                                        </p:attrNameLst>
                                      </p:cBhvr>
                                      <p:to>
                                        <p:strVal val="visible"/>
                                      </p:to>
                                    </p:set>
                                    <p:animEffect transition="in" filter="strips(downRight)">
                                      <p:cBhvr>
                                        <p:cTn id="12" dur="500"/>
                                        <p:tgtEl>
                                          <p:spTgt spid="26010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60105">
                                            <p:bg/>
                                          </p:spTgt>
                                        </p:tgtEl>
                                        <p:attrNameLst>
                                          <p:attrName>style.visibility</p:attrName>
                                        </p:attrNameLst>
                                      </p:cBhvr>
                                      <p:to>
                                        <p:strVal val="visible"/>
                                      </p:to>
                                    </p:set>
                                    <p:animEffect transition="in" filter="strips(downRight)">
                                      <p:cBhvr>
                                        <p:cTn id="17" dur="500"/>
                                        <p:tgtEl>
                                          <p:spTgt spid="260105">
                                            <p:bg/>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60105">
                                            <p:txEl>
                                              <p:pRg st="0" end="0"/>
                                            </p:txEl>
                                          </p:spTgt>
                                        </p:tgtEl>
                                        <p:attrNameLst>
                                          <p:attrName>style.visibility</p:attrName>
                                        </p:attrNameLst>
                                      </p:cBhvr>
                                      <p:to>
                                        <p:strVal val="visible"/>
                                      </p:to>
                                    </p:set>
                                    <p:animEffect transition="in" filter="strips(downRight)">
                                      <p:cBhvr>
                                        <p:cTn id="22" dur="500"/>
                                        <p:tgtEl>
                                          <p:spTgt spid="26010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60105">
                                            <p:txEl>
                                              <p:pRg st="1" end="1"/>
                                            </p:txEl>
                                          </p:spTgt>
                                        </p:tgtEl>
                                        <p:attrNameLst>
                                          <p:attrName>style.visibility</p:attrName>
                                        </p:attrNameLst>
                                      </p:cBhvr>
                                      <p:to>
                                        <p:strVal val="visible"/>
                                      </p:to>
                                    </p:set>
                                    <p:animEffect transition="in" filter="strips(downRight)">
                                      <p:cBhvr>
                                        <p:cTn id="27" dur="500"/>
                                        <p:tgtEl>
                                          <p:spTgt spid="26010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60105">
                                            <p:txEl>
                                              <p:pRg st="2" end="2"/>
                                            </p:txEl>
                                          </p:spTgt>
                                        </p:tgtEl>
                                        <p:attrNameLst>
                                          <p:attrName>style.visibility</p:attrName>
                                        </p:attrNameLst>
                                      </p:cBhvr>
                                      <p:to>
                                        <p:strVal val="visible"/>
                                      </p:to>
                                    </p:set>
                                    <p:animEffect transition="in" filter="strips(downRight)">
                                      <p:cBhvr>
                                        <p:cTn id="32" dur="500"/>
                                        <p:tgtEl>
                                          <p:spTgt spid="26010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60105">
                                            <p:txEl>
                                              <p:pRg st="3" end="3"/>
                                            </p:txEl>
                                          </p:spTgt>
                                        </p:tgtEl>
                                        <p:attrNameLst>
                                          <p:attrName>style.visibility</p:attrName>
                                        </p:attrNameLst>
                                      </p:cBhvr>
                                      <p:to>
                                        <p:strVal val="visible"/>
                                      </p:to>
                                    </p:set>
                                    <p:animEffect transition="in" filter="strips(downRight)">
                                      <p:cBhvr>
                                        <p:cTn id="37" dur="500"/>
                                        <p:tgtEl>
                                          <p:spTgt spid="26010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60106"/>
                                        </p:tgtEl>
                                        <p:attrNameLst>
                                          <p:attrName>style.visibility</p:attrName>
                                        </p:attrNameLst>
                                      </p:cBhvr>
                                      <p:to>
                                        <p:strVal val="visible"/>
                                      </p:to>
                                    </p:set>
                                    <p:animEffect transition="in" filter="strips(downRight)">
                                      <p:cBhvr>
                                        <p:cTn id="42" dur="500"/>
                                        <p:tgtEl>
                                          <p:spTgt spid="26010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60107"/>
                                        </p:tgtEl>
                                        <p:attrNameLst>
                                          <p:attrName>style.visibility</p:attrName>
                                        </p:attrNameLst>
                                      </p:cBhvr>
                                      <p:to>
                                        <p:strVal val="visible"/>
                                      </p:to>
                                    </p:set>
                                    <p:animEffect transition="in" filter="strips(downRight)">
                                      <p:cBhvr>
                                        <p:cTn id="47" dur="500"/>
                                        <p:tgtEl>
                                          <p:spTgt spid="26010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60108">
                                            <p:bg/>
                                          </p:spTgt>
                                        </p:tgtEl>
                                        <p:attrNameLst>
                                          <p:attrName>style.visibility</p:attrName>
                                        </p:attrNameLst>
                                      </p:cBhvr>
                                      <p:to>
                                        <p:strVal val="visible"/>
                                      </p:to>
                                    </p:set>
                                    <p:animEffect transition="in" filter="strips(downRight)">
                                      <p:cBhvr>
                                        <p:cTn id="52" dur="500"/>
                                        <p:tgtEl>
                                          <p:spTgt spid="260108">
                                            <p:bg/>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60108">
                                            <p:txEl>
                                              <p:pRg st="0" end="0"/>
                                            </p:txEl>
                                          </p:spTgt>
                                        </p:tgtEl>
                                        <p:attrNameLst>
                                          <p:attrName>style.visibility</p:attrName>
                                        </p:attrNameLst>
                                      </p:cBhvr>
                                      <p:to>
                                        <p:strVal val="visible"/>
                                      </p:to>
                                    </p:set>
                                    <p:animEffect transition="in" filter="strips(downRight)">
                                      <p:cBhvr>
                                        <p:cTn id="57" dur="500"/>
                                        <p:tgtEl>
                                          <p:spTgt spid="26010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60108">
                                            <p:txEl>
                                              <p:pRg st="1" end="1"/>
                                            </p:txEl>
                                          </p:spTgt>
                                        </p:tgtEl>
                                        <p:attrNameLst>
                                          <p:attrName>style.visibility</p:attrName>
                                        </p:attrNameLst>
                                      </p:cBhvr>
                                      <p:to>
                                        <p:strVal val="visible"/>
                                      </p:to>
                                    </p:set>
                                    <p:animEffect transition="in" filter="strips(downRight)">
                                      <p:cBhvr>
                                        <p:cTn id="62" dur="500"/>
                                        <p:tgtEl>
                                          <p:spTgt spid="260108">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60109"/>
                                        </p:tgtEl>
                                        <p:attrNameLst>
                                          <p:attrName>style.visibility</p:attrName>
                                        </p:attrNameLst>
                                      </p:cBhvr>
                                      <p:to>
                                        <p:strVal val="visible"/>
                                      </p:to>
                                    </p:set>
                                    <p:animEffect transition="in" filter="strips(downRight)">
                                      <p:cBhvr>
                                        <p:cTn id="67" dur="500"/>
                                        <p:tgtEl>
                                          <p:spTgt spid="260109"/>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260110">
                                            <p:bg/>
                                          </p:spTgt>
                                        </p:tgtEl>
                                        <p:attrNameLst>
                                          <p:attrName>style.visibility</p:attrName>
                                        </p:attrNameLst>
                                      </p:cBhvr>
                                      <p:to>
                                        <p:strVal val="visible"/>
                                      </p:to>
                                    </p:set>
                                    <p:animEffect transition="in" filter="strips(downRight)">
                                      <p:cBhvr>
                                        <p:cTn id="72" dur="500"/>
                                        <p:tgtEl>
                                          <p:spTgt spid="260110">
                                            <p:bg/>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60110">
                                            <p:txEl>
                                              <p:pRg st="0" end="0"/>
                                            </p:txEl>
                                          </p:spTgt>
                                        </p:tgtEl>
                                        <p:attrNameLst>
                                          <p:attrName>style.visibility</p:attrName>
                                        </p:attrNameLst>
                                      </p:cBhvr>
                                      <p:to>
                                        <p:strVal val="visible"/>
                                      </p:to>
                                    </p:set>
                                    <p:animEffect transition="in" filter="strips(downRight)">
                                      <p:cBhvr>
                                        <p:cTn id="77" dur="500"/>
                                        <p:tgtEl>
                                          <p:spTgt spid="260110">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grpId="0" nodeType="clickEffect">
                                  <p:stCondLst>
                                    <p:cond delay="0"/>
                                  </p:stCondLst>
                                  <p:childTnLst>
                                    <p:set>
                                      <p:cBhvr>
                                        <p:cTn id="81" dur="1" fill="hold">
                                          <p:stCondLst>
                                            <p:cond delay="0"/>
                                          </p:stCondLst>
                                        </p:cTn>
                                        <p:tgtEl>
                                          <p:spTgt spid="260110">
                                            <p:txEl>
                                              <p:pRg st="1" end="1"/>
                                            </p:txEl>
                                          </p:spTgt>
                                        </p:tgtEl>
                                        <p:attrNameLst>
                                          <p:attrName>style.visibility</p:attrName>
                                        </p:attrNameLst>
                                      </p:cBhvr>
                                      <p:to>
                                        <p:strVal val="visible"/>
                                      </p:to>
                                    </p:set>
                                    <p:animEffect transition="in" filter="strips(downRight)">
                                      <p:cBhvr>
                                        <p:cTn id="82" dur="500"/>
                                        <p:tgtEl>
                                          <p:spTgt spid="260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3" grpId="0" animBg="1"/>
      <p:bldP spid="260104" grpId="0" animBg="1"/>
      <p:bldP spid="260105" grpId="0" build="allAtOnce" animBg="1"/>
      <p:bldP spid="260106" grpId="0" animBg="1"/>
      <p:bldP spid="260107" grpId="0" animBg="1"/>
      <p:bldP spid="260108" grpId="0" build="allAtOnce" animBg="1"/>
      <p:bldP spid="260109" grpId="0" animBg="1"/>
      <p:bldP spid="260110" grpId="0" build="allAtOnce"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EDDB863E-D349-4BD1-AB75-3E70856886EC}" type="datetime1">
              <a:rPr lang="zh-CN" altLang="en-US"/>
              <a:pPr/>
              <a:t>2020/1/5</a:t>
            </a:fld>
            <a:endParaRPr lang="en-US" altLang="zh-CN"/>
          </a:p>
        </p:txBody>
      </p:sp>
      <p:sp>
        <p:nvSpPr>
          <p:cNvPr id="25" name="灯片编号占位符 4"/>
          <p:cNvSpPr>
            <a:spLocks noGrp="1"/>
          </p:cNvSpPr>
          <p:nvPr>
            <p:ph type="sldNum" sz="quarter" idx="11"/>
          </p:nvPr>
        </p:nvSpPr>
        <p:spPr/>
        <p:txBody>
          <a:bodyPr/>
          <a:lstStyle/>
          <a:p>
            <a:fld id="{793DCE14-F95F-4C60-BE62-D1EBB98F0C8B}" type="slidenum">
              <a:rPr lang="en-US" altLang="zh-CN"/>
              <a:pPr/>
              <a:t>106</a:t>
            </a:fld>
            <a:endParaRPr lang="en-US" altLang="zh-CN"/>
          </a:p>
        </p:txBody>
      </p:sp>
      <p:sp>
        <p:nvSpPr>
          <p:cNvPr id="261122" name="Rectangle 2"/>
          <p:cNvSpPr>
            <a:spLocks noGrp="1" noChangeArrowheads="1"/>
          </p:cNvSpPr>
          <p:nvPr>
            <p:ph type="title"/>
          </p:nvPr>
        </p:nvSpPr>
        <p:spPr/>
        <p:txBody>
          <a:bodyPr/>
          <a:lstStyle/>
          <a:p>
            <a:r>
              <a:rPr lang="en-US" altLang="zh-CN"/>
              <a:t>7.4.3 </a:t>
            </a:r>
            <a:r>
              <a:rPr lang="zh-CN" altLang="en-US"/>
              <a:t>实用测试策略</a:t>
            </a:r>
          </a:p>
        </p:txBody>
      </p:sp>
      <p:sp>
        <p:nvSpPr>
          <p:cNvPr id="261123" name="Rectangle 3"/>
          <p:cNvSpPr>
            <a:spLocks noGrp="1" noChangeArrowheads="1"/>
          </p:cNvSpPr>
          <p:nvPr>
            <p:ph type="body" idx="1"/>
          </p:nvPr>
        </p:nvSpPr>
        <p:spPr/>
        <p:txBody>
          <a:bodyPr/>
          <a:lstStyle/>
          <a:p>
            <a:r>
              <a:rPr lang="en-US" altLang="zh-CN">
                <a:solidFill>
                  <a:srgbClr val="0000FF"/>
                </a:solidFill>
              </a:rPr>
              <a:t>1</a:t>
            </a:r>
            <a:r>
              <a:rPr lang="zh-CN" altLang="en-US">
                <a:solidFill>
                  <a:srgbClr val="0000FF"/>
                </a:solidFill>
              </a:rPr>
              <a:t>、等价分类法</a:t>
            </a:r>
          </a:p>
        </p:txBody>
      </p:sp>
      <p:sp>
        <p:nvSpPr>
          <p:cNvPr id="261124" name="Rectangle 4"/>
          <p:cNvSpPr>
            <a:spLocks noChangeArrowheads="1"/>
          </p:cNvSpPr>
          <p:nvPr/>
        </p:nvSpPr>
        <p:spPr bwMode="auto">
          <a:xfrm>
            <a:off x="381000" y="16764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261125" name="Rectangle 5"/>
          <p:cNvSpPr>
            <a:spLocks noChangeArrowheads="1"/>
          </p:cNvSpPr>
          <p:nvPr/>
        </p:nvSpPr>
        <p:spPr bwMode="auto">
          <a:xfrm>
            <a:off x="2667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261126" name="Rectangle 6"/>
          <p:cNvSpPr>
            <a:spLocks noChangeArrowheads="1"/>
          </p:cNvSpPr>
          <p:nvPr/>
        </p:nvSpPr>
        <p:spPr bwMode="auto">
          <a:xfrm>
            <a:off x="5715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261127" name="Rectangle 7"/>
          <p:cNvSpPr>
            <a:spLocks noChangeArrowheads="1"/>
          </p:cNvSpPr>
          <p:nvPr/>
        </p:nvSpPr>
        <p:spPr bwMode="auto">
          <a:xfrm>
            <a:off x="381000" y="22098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5,5,5</a:t>
            </a:r>
            <a:r>
              <a:rPr lang="en-US" altLang="zh-CN"/>
              <a:t> </a:t>
            </a:r>
          </a:p>
        </p:txBody>
      </p:sp>
      <p:sp>
        <p:nvSpPr>
          <p:cNvPr id="261128" name="Rectangle 8"/>
          <p:cNvSpPr>
            <a:spLocks noChangeArrowheads="1"/>
          </p:cNvSpPr>
          <p:nvPr/>
        </p:nvSpPr>
        <p:spPr bwMode="auto">
          <a:xfrm>
            <a:off x="2667000" y="22098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solidFill>
                  <a:srgbClr val="0000FF"/>
                </a:solidFill>
              </a:rPr>
              <a:t>⑴ ⑵ ⑶</a:t>
            </a:r>
          </a:p>
        </p:txBody>
      </p:sp>
      <p:sp>
        <p:nvSpPr>
          <p:cNvPr id="261129" name="Rectangle 9"/>
          <p:cNvSpPr>
            <a:spLocks noChangeArrowheads="1"/>
          </p:cNvSpPr>
          <p:nvPr/>
        </p:nvSpPr>
        <p:spPr bwMode="auto">
          <a:xfrm>
            <a:off x="5715000" y="22098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等边三角形</a:t>
            </a:r>
          </a:p>
        </p:txBody>
      </p:sp>
      <p:sp>
        <p:nvSpPr>
          <p:cNvPr id="261130" name="Rectangle 10"/>
          <p:cNvSpPr>
            <a:spLocks noChangeArrowheads="1"/>
          </p:cNvSpPr>
          <p:nvPr/>
        </p:nvSpPr>
        <p:spPr bwMode="auto">
          <a:xfrm>
            <a:off x="381000" y="27432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4,4,5</a:t>
            </a:r>
          </a:p>
        </p:txBody>
      </p:sp>
      <p:sp>
        <p:nvSpPr>
          <p:cNvPr id="261131" name="Rectangle 11"/>
          <p:cNvSpPr>
            <a:spLocks noChangeArrowheads="1"/>
          </p:cNvSpPr>
          <p:nvPr/>
        </p:nvSpPr>
        <p:spPr bwMode="auto">
          <a:xfrm>
            <a:off x="2667000" y="27432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solidFill>
                  <a:srgbClr val="0000FF"/>
                </a:solidFill>
              </a:rPr>
              <a:t>⑴ ⑵ ⑷</a:t>
            </a:r>
          </a:p>
        </p:txBody>
      </p:sp>
      <p:sp>
        <p:nvSpPr>
          <p:cNvPr id="261132" name="Rectangle 12"/>
          <p:cNvSpPr>
            <a:spLocks noChangeArrowheads="1"/>
          </p:cNvSpPr>
          <p:nvPr/>
        </p:nvSpPr>
        <p:spPr bwMode="auto">
          <a:xfrm>
            <a:off x="5715000" y="2743200"/>
            <a:ext cx="3048000" cy="16002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等腰三角形</a:t>
            </a:r>
          </a:p>
        </p:txBody>
      </p:sp>
      <p:sp>
        <p:nvSpPr>
          <p:cNvPr id="261133" name="Rectangle 13"/>
          <p:cNvSpPr>
            <a:spLocks noChangeArrowheads="1"/>
          </p:cNvSpPr>
          <p:nvPr/>
        </p:nvSpPr>
        <p:spPr bwMode="auto">
          <a:xfrm>
            <a:off x="381000" y="32766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5,4,4</a:t>
            </a:r>
          </a:p>
        </p:txBody>
      </p:sp>
      <p:sp>
        <p:nvSpPr>
          <p:cNvPr id="261134" name="Rectangle 14"/>
          <p:cNvSpPr>
            <a:spLocks noChangeArrowheads="1"/>
          </p:cNvSpPr>
          <p:nvPr/>
        </p:nvSpPr>
        <p:spPr bwMode="auto">
          <a:xfrm>
            <a:off x="2667000" y="32766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solidFill>
                  <a:srgbClr val="0000FF"/>
                </a:solidFill>
              </a:rPr>
              <a:t>⑴ ⑵ ⑷</a:t>
            </a:r>
          </a:p>
        </p:txBody>
      </p:sp>
      <p:sp>
        <p:nvSpPr>
          <p:cNvPr id="261135" name="Rectangle 15"/>
          <p:cNvSpPr>
            <a:spLocks noChangeArrowheads="1"/>
          </p:cNvSpPr>
          <p:nvPr/>
        </p:nvSpPr>
        <p:spPr bwMode="auto">
          <a:xfrm>
            <a:off x="381000" y="38100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4,5,4</a:t>
            </a:r>
          </a:p>
        </p:txBody>
      </p:sp>
      <p:sp>
        <p:nvSpPr>
          <p:cNvPr id="261136" name="Rectangle 16"/>
          <p:cNvSpPr>
            <a:spLocks noChangeArrowheads="1"/>
          </p:cNvSpPr>
          <p:nvPr/>
        </p:nvSpPr>
        <p:spPr bwMode="auto">
          <a:xfrm>
            <a:off x="2667000" y="38100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solidFill>
                  <a:srgbClr val="0000FF"/>
                </a:solidFill>
              </a:rPr>
              <a:t>⑴ ⑵ ⑷</a:t>
            </a:r>
          </a:p>
        </p:txBody>
      </p:sp>
      <p:sp>
        <p:nvSpPr>
          <p:cNvPr id="261137" name="Rectangle 17"/>
          <p:cNvSpPr>
            <a:spLocks noChangeArrowheads="1"/>
          </p:cNvSpPr>
          <p:nvPr/>
        </p:nvSpPr>
        <p:spPr bwMode="auto">
          <a:xfrm>
            <a:off x="381000" y="43434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5,4,3</a:t>
            </a:r>
          </a:p>
        </p:txBody>
      </p:sp>
      <p:sp>
        <p:nvSpPr>
          <p:cNvPr id="261138" name="Rectangle 18"/>
          <p:cNvSpPr>
            <a:spLocks noChangeArrowheads="1"/>
          </p:cNvSpPr>
          <p:nvPr/>
        </p:nvSpPr>
        <p:spPr bwMode="auto">
          <a:xfrm>
            <a:off x="2667000" y="43434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 </a:t>
            </a:r>
            <a:r>
              <a:rPr lang="en-US" altLang="zh-CN" b="1">
                <a:solidFill>
                  <a:srgbClr val="0000FF"/>
                </a:solidFill>
              </a:rPr>
              <a:t>⑴ ⑵</a:t>
            </a:r>
            <a:r>
              <a:rPr lang="en-US" altLang="zh-CN"/>
              <a:t> </a:t>
            </a:r>
            <a:r>
              <a:rPr lang="en-US" altLang="zh-CN" b="1">
                <a:solidFill>
                  <a:srgbClr val="0000FF"/>
                </a:solidFill>
              </a:rPr>
              <a:t>⑸</a:t>
            </a:r>
          </a:p>
        </p:txBody>
      </p:sp>
      <p:sp>
        <p:nvSpPr>
          <p:cNvPr id="261139" name="Rectangle 19"/>
          <p:cNvSpPr>
            <a:spLocks noChangeArrowheads="1"/>
          </p:cNvSpPr>
          <p:nvPr/>
        </p:nvSpPr>
        <p:spPr bwMode="auto">
          <a:xfrm>
            <a:off x="5715000" y="4343400"/>
            <a:ext cx="3048000" cy="16002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任意三角形</a:t>
            </a:r>
          </a:p>
        </p:txBody>
      </p:sp>
      <p:sp>
        <p:nvSpPr>
          <p:cNvPr id="261140" name="Rectangle 20"/>
          <p:cNvSpPr>
            <a:spLocks noChangeArrowheads="1"/>
          </p:cNvSpPr>
          <p:nvPr/>
        </p:nvSpPr>
        <p:spPr bwMode="auto">
          <a:xfrm>
            <a:off x="381000" y="48768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3,5,4</a:t>
            </a:r>
          </a:p>
        </p:txBody>
      </p:sp>
      <p:sp>
        <p:nvSpPr>
          <p:cNvPr id="261141" name="Rectangle 21"/>
          <p:cNvSpPr>
            <a:spLocks noChangeArrowheads="1"/>
          </p:cNvSpPr>
          <p:nvPr/>
        </p:nvSpPr>
        <p:spPr bwMode="auto">
          <a:xfrm>
            <a:off x="2667000" y="48768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a:t> </a:t>
            </a:r>
            <a:r>
              <a:rPr lang="en-US" altLang="zh-CN" b="1">
                <a:solidFill>
                  <a:srgbClr val="0000FF"/>
                </a:solidFill>
              </a:rPr>
              <a:t>⑴ ⑵</a:t>
            </a:r>
            <a:r>
              <a:rPr lang="en-US" altLang="zh-CN"/>
              <a:t> </a:t>
            </a:r>
            <a:r>
              <a:rPr lang="en-US" altLang="zh-CN" b="1">
                <a:solidFill>
                  <a:srgbClr val="0000FF"/>
                </a:solidFill>
              </a:rPr>
              <a:t>⑸</a:t>
            </a:r>
          </a:p>
        </p:txBody>
      </p:sp>
      <p:sp>
        <p:nvSpPr>
          <p:cNvPr id="261142" name="Rectangle 22"/>
          <p:cNvSpPr>
            <a:spLocks noChangeArrowheads="1"/>
          </p:cNvSpPr>
          <p:nvPr/>
        </p:nvSpPr>
        <p:spPr bwMode="auto">
          <a:xfrm>
            <a:off x="381000" y="54102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3,4,5</a:t>
            </a:r>
          </a:p>
        </p:txBody>
      </p:sp>
      <p:sp>
        <p:nvSpPr>
          <p:cNvPr id="261143" name="Rectangle 23"/>
          <p:cNvSpPr>
            <a:spLocks noChangeArrowheads="1"/>
          </p:cNvSpPr>
          <p:nvPr/>
        </p:nvSpPr>
        <p:spPr bwMode="auto">
          <a:xfrm>
            <a:off x="2667000" y="54102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a:t> </a:t>
            </a:r>
            <a:r>
              <a:rPr lang="en-US" altLang="zh-CN" b="1">
                <a:solidFill>
                  <a:srgbClr val="0000FF"/>
                </a:solidFill>
              </a:rPr>
              <a:t>⑴ ⑵</a:t>
            </a:r>
            <a:r>
              <a:rPr lang="en-US" altLang="zh-CN"/>
              <a:t> </a:t>
            </a:r>
            <a:r>
              <a:rPr lang="en-US" altLang="zh-CN" b="1">
                <a:solidFill>
                  <a:srgbClr val="0000FF"/>
                </a:solidFill>
              </a:rPr>
              <a:t>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1127"/>
                                        </p:tgtEl>
                                        <p:attrNameLst>
                                          <p:attrName>style.visibility</p:attrName>
                                        </p:attrNameLst>
                                      </p:cBhvr>
                                      <p:to>
                                        <p:strVal val="visible"/>
                                      </p:to>
                                    </p:set>
                                    <p:anim calcmode="lin" valueType="num">
                                      <p:cBhvr additive="base">
                                        <p:cTn id="7" dur="500" fill="hold"/>
                                        <p:tgtEl>
                                          <p:spTgt spid="261127"/>
                                        </p:tgtEl>
                                        <p:attrNameLst>
                                          <p:attrName>ppt_x</p:attrName>
                                        </p:attrNameLst>
                                      </p:cBhvr>
                                      <p:tavLst>
                                        <p:tav tm="0">
                                          <p:val>
                                            <p:strVal val="#ppt_x"/>
                                          </p:val>
                                        </p:tav>
                                        <p:tav tm="100000">
                                          <p:val>
                                            <p:strVal val="#ppt_x"/>
                                          </p:val>
                                        </p:tav>
                                      </p:tavLst>
                                    </p:anim>
                                    <p:anim calcmode="lin" valueType="num">
                                      <p:cBhvr additive="base">
                                        <p:cTn id="8" dur="500" fill="hold"/>
                                        <p:tgtEl>
                                          <p:spTgt spid="2611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1128"/>
                                        </p:tgtEl>
                                        <p:attrNameLst>
                                          <p:attrName>style.visibility</p:attrName>
                                        </p:attrNameLst>
                                      </p:cBhvr>
                                      <p:to>
                                        <p:strVal val="visible"/>
                                      </p:to>
                                    </p:set>
                                    <p:anim calcmode="lin" valueType="num">
                                      <p:cBhvr additive="base">
                                        <p:cTn id="11" dur="500" fill="hold"/>
                                        <p:tgtEl>
                                          <p:spTgt spid="261128"/>
                                        </p:tgtEl>
                                        <p:attrNameLst>
                                          <p:attrName>ppt_x</p:attrName>
                                        </p:attrNameLst>
                                      </p:cBhvr>
                                      <p:tavLst>
                                        <p:tav tm="0">
                                          <p:val>
                                            <p:strVal val="#ppt_x"/>
                                          </p:val>
                                        </p:tav>
                                        <p:tav tm="100000">
                                          <p:val>
                                            <p:strVal val="#ppt_x"/>
                                          </p:val>
                                        </p:tav>
                                      </p:tavLst>
                                    </p:anim>
                                    <p:anim calcmode="lin" valueType="num">
                                      <p:cBhvr additive="base">
                                        <p:cTn id="12" dur="500" fill="hold"/>
                                        <p:tgtEl>
                                          <p:spTgt spid="2611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1129"/>
                                        </p:tgtEl>
                                        <p:attrNameLst>
                                          <p:attrName>style.visibility</p:attrName>
                                        </p:attrNameLst>
                                      </p:cBhvr>
                                      <p:to>
                                        <p:strVal val="visible"/>
                                      </p:to>
                                    </p:set>
                                    <p:anim calcmode="lin" valueType="num">
                                      <p:cBhvr additive="base">
                                        <p:cTn id="15" dur="500" fill="hold"/>
                                        <p:tgtEl>
                                          <p:spTgt spid="261129"/>
                                        </p:tgtEl>
                                        <p:attrNameLst>
                                          <p:attrName>ppt_x</p:attrName>
                                        </p:attrNameLst>
                                      </p:cBhvr>
                                      <p:tavLst>
                                        <p:tav tm="0">
                                          <p:val>
                                            <p:strVal val="#ppt_x"/>
                                          </p:val>
                                        </p:tav>
                                        <p:tav tm="100000">
                                          <p:val>
                                            <p:strVal val="#ppt_x"/>
                                          </p:val>
                                        </p:tav>
                                      </p:tavLst>
                                    </p:anim>
                                    <p:anim calcmode="lin" valueType="num">
                                      <p:cBhvr additive="base">
                                        <p:cTn id="16" dur="500" fill="hold"/>
                                        <p:tgtEl>
                                          <p:spTgt spid="2611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1130"/>
                                        </p:tgtEl>
                                        <p:attrNameLst>
                                          <p:attrName>style.visibility</p:attrName>
                                        </p:attrNameLst>
                                      </p:cBhvr>
                                      <p:to>
                                        <p:strVal val="visible"/>
                                      </p:to>
                                    </p:set>
                                    <p:anim calcmode="lin" valueType="num">
                                      <p:cBhvr additive="base">
                                        <p:cTn id="21" dur="500" fill="hold"/>
                                        <p:tgtEl>
                                          <p:spTgt spid="261130"/>
                                        </p:tgtEl>
                                        <p:attrNameLst>
                                          <p:attrName>ppt_x</p:attrName>
                                        </p:attrNameLst>
                                      </p:cBhvr>
                                      <p:tavLst>
                                        <p:tav tm="0">
                                          <p:val>
                                            <p:strVal val="#ppt_x"/>
                                          </p:val>
                                        </p:tav>
                                        <p:tav tm="100000">
                                          <p:val>
                                            <p:strVal val="#ppt_x"/>
                                          </p:val>
                                        </p:tav>
                                      </p:tavLst>
                                    </p:anim>
                                    <p:anim calcmode="lin" valueType="num">
                                      <p:cBhvr additive="base">
                                        <p:cTn id="22" dur="500" fill="hold"/>
                                        <p:tgtEl>
                                          <p:spTgt spid="2611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1131"/>
                                        </p:tgtEl>
                                        <p:attrNameLst>
                                          <p:attrName>style.visibility</p:attrName>
                                        </p:attrNameLst>
                                      </p:cBhvr>
                                      <p:to>
                                        <p:strVal val="visible"/>
                                      </p:to>
                                    </p:set>
                                    <p:anim calcmode="lin" valueType="num">
                                      <p:cBhvr additive="base">
                                        <p:cTn id="25" dur="500" fill="hold"/>
                                        <p:tgtEl>
                                          <p:spTgt spid="261131"/>
                                        </p:tgtEl>
                                        <p:attrNameLst>
                                          <p:attrName>ppt_x</p:attrName>
                                        </p:attrNameLst>
                                      </p:cBhvr>
                                      <p:tavLst>
                                        <p:tav tm="0">
                                          <p:val>
                                            <p:strVal val="#ppt_x"/>
                                          </p:val>
                                        </p:tav>
                                        <p:tav tm="100000">
                                          <p:val>
                                            <p:strVal val="#ppt_x"/>
                                          </p:val>
                                        </p:tav>
                                      </p:tavLst>
                                    </p:anim>
                                    <p:anim calcmode="lin" valueType="num">
                                      <p:cBhvr additive="base">
                                        <p:cTn id="26" dur="500" fill="hold"/>
                                        <p:tgtEl>
                                          <p:spTgt spid="26113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1132"/>
                                        </p:tgtEl>
                                        <p:attrNameLst>
                                          <p:attrName>style.visibility</p:attrName>
                                        </p:attrNameLst>
                                      </p:cBhvr>
                                      <p:to>
                                        <p:strVal val="visible"/>
                                      </p:to>
                                    </p:set>
                                    <p:anim calcmode="lin" valueType="num">
                                      <p:cBhvr additive="base">
                                        <p:cTn id="29" dur="500" fill="hold"/>
                                        <p:tgtEl>
                                          <p:spTgt spid="261132"/>
                                        </p:tgtEl>
                                        <p:attrNameLst>
                                          <p:attrName>ppt_x</p:attrName>
                                        </p:attrNameLst>
                                      </p:cBhvr>
                                      <p:tavLst>
                                        <p:tav tm="0">
                                          <p:val>
                                            <p:strVal val="#ppt_x"/>
                                          </p:val>
                                        </p:tav>
                                        <p:tav tm="100000">
                                          <p:val>
                                            <p:strVal val="#ppt_x"/>
                                          </p:val>
                                        </p:tav>
                                      </p:tavLst>
                                    </p:anim>
                                    <p:anim calcmode="lin" valueType="num">
                                      <p:cBhvr additive="base">
                                        <p:cTn id="30" dur="500" fill="hold"/>
                                        <p:tgtEl>
                                          <p:spTgt spid="26113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1133"/>
                                        </p:tgtEl>
                                        <p:attrNameLst>
                                          <p:attrName>style.visibility</p:attrName>
                                        </p:attrNameLst>
                                      </p:cBhvr>
                                      <p:to>
                                        <p:strVal val="visible"/>
                                      </p:to>
                                    </p:set>
                                    <p:anim calcmode="lin" valueType="num">
                                      <p:cBhvr additive="base">
                                        <p:cTn id="35" dur="500" fill="hold"/>
                                        <p:tgtEl>
                                          <p:spTgt spid="261133"/>
                                        </p:tgtEl>
                                        <p:attrNameLst>
                                          <p:attrName>ppt_x</p:attrName>
                                        </p:attrNameLst>
                                      </p:cBhvr>
                                      <p:tavLst>
                                        <p:tav tm="0">
                                          <p:val>
                                            <p:strVal val="#ppt_x"/>
                                          </p:val>
                                        </p:tav>
                                        <p:tav tm="100000">
                                          <p:val>
                                            <p:strVal val="#ppt_x"/>
                                          </p:val>
                                        </p:tav>
                                      </p:tavLst>
                                    </p:anim>
                                    <p:anim calcmode="lin" valueType="num">
                                      <p:cBhvr additive="base">
                                        <p:cTn id="36" dur="500" fill="hold"/>
                                        <p:tgtEl>
                                          <p:spTgt spid="2611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1134"/>
                                        </p:tgtEl>
                                        <p:attrNameLst>
                                          <p:attrName>style.visibility</p:attrName>
                                        </p:attrNameLst>
                                      </p:cBhvr>
                                      <p:to>
                                        <p:strVal val="visible"/>
                                      </p:to>
                                    </p:set>
                                    <p:anim calcmode="lin" valueType="num">
                                      <p:cBhvr additive="base">
                                        <p:cTn id="39" dur="500" fill="hold"/>
                                        <p:tgtEl>
                                          <p:spTgt spid="261134"/>
                                        </p:tgtEl>
                                        <p:attrNameLst>
                                          <p:attrName>ppt_x</p:attrName>
                                        </p:attrNameLst>
                                      </p:cBhvr>
                                      <p:tavLst>
                                        <p:tav tm="0">
                                          <p:val>
                                            <p:strVal val="#ppt_x"/>
                                          </p:val>
                                        </p:tav>
                                        <p:tav tm="100000">
                                          <p:val>
                                            <p:strVal val="#ppt_x"/>
                                          </p:val>
                                        </p:tav>
                                      </p:tavLst>
                                    </p:anim>
                                    <p:anim calcmode="lin" valueType="num">
                                      <p:cBhvr additive="base">
                                        <p:cTn id="40" dur="500" fill="hold"/>
                                        <p:tgtEl>
                                          <p:spTgt spid="2611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1135"/>
                                        </p:tgtEl>
                                        <p:attrNameLst>
                                          <p:attrName>style.visibility</p:attrName>
                                        </p:attrNameLst>
                                      </p:cBhvr>
                                      <p:to>
                                        <p:strVal val="visible"/>
                                      </p:to>
                                    </p:set>
                                    <p:anim calcmode="lin" valueType="num">
                                      <p:cBhvr additive="base">
                                        <p:cTn id="45" dur="500" fill="hold"/>
                                        <p:tgtEl>
                                          <p:spTgt spid="261135"/>
                                        </p:tgtEl>
                                        <p:attrNameLst>
                                          <p:attrName>ppt_x</p:attrName>
                                        </p:attrNameLst>
                                      </p:cBhvr>
                                      <p:tavLst>
                                        <p:tav tm="0">
                                          <p:val>
                                            <p:strVal val="#ppt_x"/>
                                          </p:val>
                                        </p:tav>
                                        <p:tav tm="100000">
                                          <p:val>
                                            <p:strVal val="#ppt_x"/>
                                          </p:val>
                                        </p:tav>
                                      </p:tavLst>
                                    </p:anim>
                                    <p:anim calcmode="lin" valueType="num">
                                      <p:cBhvr additive="base">
                                        <p:cTn id="46" dur="500" fill="hold"/>
                                        <p:tgtEl>
                                          <p:spTgt spid="2611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1136"/>
                                        </p:tgtEl>
                                        <p:attrNameLst>
                                          <p:attrName>style.visibility</p:attrName>
                                        </p:attrNameLst>
                                      </p:cBhvr>
                                      <p:to>
                                        <p:strVal val="visible"/>
                                      </p:to>
                                    </p:set>
                                    <p:anim calcmode="lin" valueType="num">
                                      <p:cBhvr additive="base">
                                        <p:cTn id="49" dur="500" fill="hold"/>
                                        <p:tgtEl>
                                          <p:spTgt spid="261136"/>
                                        </p:tgtEl>
                                        <p:attrNameLst>
                                          <p:attrName>ppt_x</p:attrName>
                                        </p:attrNameLst>
                                      </p:cBhvr>
                                      <p:tavLst>
                                        <p:tav tm="0">
                                          <p:val>
                                            <p:strVal val="#ppt_x"/>
                                          </p:val>
                                        </p:tav>
                                        <p:tav tm="100000">
                                          <p:val>
                                            <p:strVal val="#ppt_x"/>
                                          </p:val>
                                        </p:tav>
                                      </p:tavLst>
                                    </p:anim>
                                    <p:anim calcmode="lin" valueType="num">
                                      <p:cBhvr additive="base">
                                        <p:cTn id="50" dur="500" fill="hold"/>
                                        <p:tgtEl>
                                          <p:spTgt spid="2611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1137"/>
                                        </p:tgtEl>
                                        <p:attrNameLst>
                                          <p:attrName>style.visibility</p:attrName>
                                        </p:attrNameLst>
                                      </p:cBhvr>
                                      <p:to>
                                        <p:strVal val="visible"/>
                                      </p:to>
                                    </p:set>
                                    <p:anim calcmode="lin" valueType="num">
                                      <p:cBhvr additive="base">
                                        <p:cTn id="55" dur="500" fill="hold"/>
                                        <p:tgtEl>
                                          <p:spTgt spid="261137"/>
                                        </p:tgtEl>
                                        <p:attrNameLst>
                                          <p:attrName>ppt_x</p:attrName>
                                        </p:attrNameLst>
                                      </p:cBhvr>
                                      <p:tavLst>
                                        <p:tav tm="0">
                                          <p:val>
                                            <p:strVal val="#ppt_x"/>
                                          </p:val>
                                        </p:tav>
                                        <p:tav tm="100000">
                                          <p:val>
                                            <p:strVal val="#ppt_x"/>
                                          </p:val>
                                        </p:tav>
                                      </p:tavLst>
                                    </p:anim>
                                    <p:anim calcmode="lin" valueType="num">
                                      <p:cBhvr additive="base">
                                        <p:cTn id="56" dur="500" fill="hold"/>
                                        <p:tgtEl>
                                          <p:spTgt spid="26113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61138"/>
                                        </p:tgtEl>
                                        <p:attrNameLst>
                                          <p:attrName>style.visibility</p:attrName>
                                        </p:attrNameLst>
                                      </p:cBhvr>
                                      <p:to>
                                        <p:strVal val="visible"/>
                                      </p:to>
                                    </p:set>
                                    <p:anim calcmode="lin" valueType="num">
                                      <p:cBhvr additive="base">
                                        <p:cTn id="59" dur="500" fill="hold"/>
                                        <p:tgtEl>
                                          <p:spTgt spid="261138"/>
                                        </p:tgtEl>
                                        <p:attrNameLst>
                                          <p:attrName>ppt_x</p:attrName>
                                        </p:attrNameLst>
                                      </p:cBhvr>
                                      <p:tavLst>
                                        <p:tav tm="0">
                                          <p:val>
                                            <p:strVal val="#ppt_x"/>
                                          </p:val>
                                        </p:tav>
                                        <p:tav tm="100000">
                                          <p:val>
                                            <p:strVal val="#ppt_x"/>
                                          </p:val>
                                        </p:tav>
                                      </p:tavLst>
                                    </p:anim>
                                    <p:anim calcmode="lin" valueType="num">
                                      <p:cBhvr additive="base">
                                        <p:cTn id="60" dur="500" fill="hold"/>
                                        <p:tgtEl>
                                          <p:spTgt spid="26113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1139"/>
                                        </p:tgtEl>
                                        <p:attrNameLst>
                                          <p:attrName>style.visibility</p:attrName>
                                        </p:attrNameLst>
                                      </p:cBhvr>
                                      <p:to>
                                        <p:strVal val="visible"/>
                                      </p:to>
                                    </p:set>
                                    <p:anim calcmode="lin" valueType="num">
                                      <p:cBhvr additive="base">
                                        <p:cTn id="63" dur="500" fill="hold"/>
                                        <p:tgtEl>
                                          <p:spTgt spid="261139"/>
                                        </p:tgtEl>
                                        <p:attrNameLst>
                                          <p:attrName>ppt_x</p:attrName>
                                        </p:attrNameLst>
                                      </p:cBhvr>
                                      <p:tavLst>
                                        <p:tav tm="0">
                                          <p:val>
                                            <p:strVal val="#ppt_x"/>
                                          </p:val>
                                        </p:tav>
                                        <p:tav tm="100000">
                                          <p:val>
                                            <p:strVal val="#ppt_x"/>
                                          </p:val>
                                        </p:tav>
                                      </p:tavLst>
                                    </p:anim>
                                    <p:anim calcmode="lin" valueType="num">
                                      <p:cBhvr additive="base">
                                        <p:cTn id="64" dur="500" fill="hold"/>
                                        <p:tgtEl>
                                          <p:spTgt spid="26113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61140"/>
                                        </p:tgtEl>
                                        <p:attrNameLst>
                                          <p:attrName>style.visibility</p:attrName>
                                        </p:attrNameLst>
                                      </p:cBhvr>
                                      <p:to>
                                        <p:strVal val="visible"/>
                                      </p:to>
                                    </p:set>
                                    <p:anim calcmode="lin" valueType="num">
                                      <p:cBhvr additive="base">
                                        <p:cTn id="69" dur="500" fill="hold"/>
                                        <p:tgtEl>
                                          <p:spTgt spid="261140"/>
                                        </p:tgtEl>
                                        <p:attrNameLst>
                                          <p:attrName>ppt_x</p:attrName>
                                        </p:attrNameLst>
                                      </p:cBhvr>
                                      <p:tavLst>
                                        <p:tav tm="0">
                                          <p:val>
                                            <p:strVal val="#ppt_x"/>
                                          </p:val>
                                        </p:tav>
                                        <p:tav tm="100000">
                                          <p:val>
                                            <p:strVal val="#ppt_x"/>
                                          </p:val>
                                        </p:tav>
                                      </p:tavLst>
                                    </p:anim>
                                    <p:anim calcmode="lin" valueType="num">
                                      <p:cBhvr additive="base">
                                        <p:cTn id="70" dur="500" fill="hold"/>
                                        <p:tgtEl>
                                          <p:spTgt spid="26114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61141"/>
                                        </p:tgtEl>
                                        <p:attrNameLst>
                                          <p:attrName>style.visibility</p:attrName>
                                        </p:attrNameLst>
                                      </p:cBhvr>
                                      <p:to>
                                        <p:strVal val="visible"/>
                                      </p:to>
                                    </p:set>
                                    <p:anim calcmode="lin" valueType="num">
                                      <p:cBhvr additive="base">
                                        <p:cTn id="73" dur="500" fill="hold"/>
                                        <p:tgtEl>
                                          <p:spTgt spid="261141"/>
                                        </p:tgtEl>
                                        <p:attrNameLst>
                                          <p:attrName>ppt_x</p:attrName>
                                        </p:attrNameLst>
                                      </p:cBhvr>
                                      <p:tavLst>
                                        <p:tav tm="0">
                                          <p:val>
                                            <p:strVal val="#ppt_x"/>
                                          </p:val>
                                        </p:tav>
                                        <p:tav tm="100000">
                                          <p:val>
                                            <p:strVal val="#ppt_x"/>
                                          </p:val>
                                        </p:tav>
                                      </p:tavLst>
                                    </p:anim>
                                    <p:anim calcmode="lin" valueType="num">
                                      <p:cBhvr additive="base">
                                        <p:cTn id="74" dur="500" fill="hold"/>
                                        <p:tgtEl>
                                          <p:spTgt spid="26114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61142"/>
                                        </p:tgtEl>
                                        <p:attrNameLst>
                                          <p:attrName>style.visibility</p:attrName>
                                        </p:attrNameLst>
                                      </p:cBhvr>
                                      <p:to>
                                        <p:strVal val="visible"/>
                                      </p:to>
                                    </p:set>
                                    <p:anim calcmode="lin" valueType="num">
                                      <p:cBhvr additive="base">
                                        <p:cTn id="79" dur="500" fill="hold"/>
                                        <p:tgtEl>
                                          <p:spTgt spid="261142"/>
                                        </p:tgtEl>
                                        <p:attrNameLst>
                                          <p:attrName>ppt_x</p:attrName>
                                        </p:attrNameLst>
                                      </p:cBhvr>
                                      <p:tavLst>
                                        <p:tav tm="0">
                                          <p:val>
                                            <p:strVal val="#ppt_x"/>
                                          </p:val>
                                        </p:tav>
                                        <p:tav tm="100000">
                                          <p:val>
                                            <p:strVal val="#ppt_x"/>
                                          </p:val>
                                        </p:tav>
                                      </p:tavLst>
                                    </p:anim>
                                    <p:anim calcmode="lin" valueType="num">
                                      <p:cBhvr additive="base">
                                        <p:cTn id="80" dur="500" fill="hold"/>
                                        <p:tgtEl>
                                          <p:spTgt spid="26114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61143"/>
                                        </p:tgtEl>
                                        <p:attrNameLst>
                                          <p:attrName>style.visibility</p:attrName>
                                        </p:attrNameLst>
                                      </p:cBhvr>
                                      <p:to>
                                        <p:strVal val="visible"/>
                                      </p:to>
                                    </p:set>
                                    <p:anim calcmode="lin" valueType="num">
                                      <p:cBhvr additive="base">
                                        <p:cTn id="83" dur="500" fill="hold"/>
                                        <p:tgtEl>
                                          <p:spTgt spid="261143"/>
                                        </p:tgtEl>
                                        <p:attrNameLst>
                                          <p:attrName>ppt_x</p:attrName>
                                        </p:attrNameLst>
                                      </p:cBhvr>
                                      <p:tavLst>
                                        <p:tav tm="0">
                                          <p:val>
                                            <p:strVal val="#ppt_x"/>
                                          </p:val>
                                        </p:tav>
                                        <p:tav tm="100000">
                                          <p:val>
                                            <p:strVal val="#ppt_x"/>
                                          </p:val>
                                        </p:tav>
                                      </p:tavLst>
                                    </p:anim>
                                    <p:anim calcmode="lin" valueType="num">
                                      <p:cBhvr additive="base">
                                        <p:cTn id="84" dur="500" fill="hold"/>
                                        <p:tgtEl>
                                          <p:spTgt spid="2611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7" grpId="0" animBg="1"/>
      <p:bldP spid="261128" grpId="0" animBg="1"/>
      <p:bldP spid="261129" grpId="0" animBg="1"/>
      <p:bldP spid="261130" grpId="0" animBg="1"/>
      <p:bldP spid="261131" grpId="0" animBg="1"/>
      <p:bldP spid="261132" grpId="0" animBg="1"/>
      <p:bldP spid="261133" grpId="0" animBg="1"/>
      <p:bldP spid="261134" grpId="0" animBg="1"/>
      <p:bldP spid="261135" grpId="0" animBg="1"/>
      <p:bldP spid="261136" grpId="0" animBg="1"/>
      <p:bldP spid="261137" grpId="0" animBg="1"/>
      <p:bldP spid="261138" grpId="0" animBg="1"/>
      <p:bldP spid="261139" grpId="0" animBg="1"/>
      <p:bldP spid="261140" grpId="0" animBg="1"/>
      <p:bldP spid="261141" grpId="0" animBg="1"/>
      <p:bldP spid="261142" grpId="0" animBg="1"/>
      <p:bldP spid="26114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a:spLocks noGrp="1"/>
          </p:cNvSpPr>
          <p:nvPr>
            <p:ph type="dt" sz="half" idx="10"/>
          </p:nvPr>
        </p:nvSpPr>
        <p:spPr/>
        <p:txBody>
          <a:bodyPr/>
          <a:lstStyle/>
          <a:p>
            <a:fld id="{B5E67F69-E1C9-4474-9C3D-6E01F23A2DC6}" type="datetime1">
              <a:rPr lang="zh-CN" altLang="en-US"/>
              <a:pPr/>
              <a:t>2020/1/5</a:t>
            </a:fld>
            <a:endParaRPr lang="en-US" altLang="zh-CN"/>
          </a:p>
        </p:txBody>
      </p:sp>
      <p:sp>
        <p:nvSpPr>
          <p:cNvPr id="18" name="灯片编号占位符 4"/>
          <p:cNvSpPr>
            <a:spLocks noGrp="1"/>
          </p:cNvSpPr>
          <p:nvPr>
            <p:ph type="sldNum" sz="quarter" idx="11"/>
          </p:nvPr>
        </p:nvSpPr>
        <p:spPr/>
        <p:txBody>
          <a:bodyPr/>
          <a:lstStyle/>
          <a:p>
            <a:fld id="{CD1A79C4-A9FC-43B2-9530-638512F5B29A}" type="slidenum">
              <a:rPr lang="en-US" altLang="zh-CN"/>
              <a:pPr/>
              <a:t>107</a:t>
            </a:fld>
            <a:endParaRPr lang="en-US" altLang="zh-CN"/>
          </a:p>
        </p:txBody>
      </p:sp>
      <p:sp>
        <p:nvSpPr>
          <p:cNvPr id="262146" name="Rectangle 2"/>
          <p:cNvSpPr>
            <a:spLocks noGrp="1" noChangeArrowheads="1"/>
          </p:cNvSpPr>
          <p:nvPr>
            <p:ph type="title"/>
          </p:nvPr>
        </p:nvSpPr>
        <p:spPr/>
        <p:txBody>
          <a:bodyPr/>
          <a:lstStyle/>
          <a:p>
            <a:r>
              <a:rPr lang="en-US" altLang="zh-CN"/>
              <a:t>7.4.3 </a:t>
            </a:r>
            <a:r>
              <a:rPr lang="zh-CN" altLang="en-US"/>
              <a:t>实用测试策略</a:t>
            </a:r>
          </a:p>
        </p:txBody>
      </p:sp>
      <p:sp>
        <p:nvSpPr>
          <p:cNvPr id="262147" name="Rectangle 3"/>
          <p:cNvSpPr>
            <a:spLocks noGrp="1" noChangeArrowheads="1"/>
          </p:cNvSpPr>
          <p:nvPr>
            <p:ph type="body" idx="1"/>
          </p:nvPr>
        </p:nvSpPr>
        <p:spPr/>
        <p:txBody>
          <a:bodyPr/>
          <a:lstStyle/>
          <a:p>
            <a:r>
              <a:rPr lang="en-US" altLang="zh-CN">
                <a:solidFill>
                  <a:srgbClr val="0000FF"/>
                </a:solidFill>
              </a:rPr>
              <a:t>1</a:t>
            </a:r>
            <a:r>
              <a:rPr lang="zh-CN" altLang="en-US">
                <a:solidFill>
                  <a:srgbClr val="0000FF"/>
                </a:solidFill>
              </a:rPr>
              <a:t>、等价分类法</a:t>
            </a:r>
          </a:p>
        </p:txBody>
      </p:sp>
      <p:sp>
        <p:nvSpPr>
          <p:cNvPr id="262148" name="Rectangle 4"/>
          <p:cNvSpPr>
            <a:spLocks noChangeArrowheads="1"/>
          </p:cNvSpPr>
          <p:nvPr/>
        </p:nvSpPr>
        <p:spPr bwMode="auto">
          <a:xfrm>
            <a:off x="381000" y="16764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262149" name="Rectangle 5"/>
          <p:cNvSpPr>
            <a:spLocks noChangeArrowheads="1"/>
          </p:cNvSpPr>
          <p:nvPr/>
        </p:nvSpPr>
        <p:spPr bwMode="auto">
          <a:xfrm>
            <a:off x="2667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262150" name="Rectangle 6"/>
          <p:cNvSpPr>
            <a:spLocks noChangeArrowheads="1"/>
          </p:cNvSpPr>
          <p:nvPr/>
        </p:nvSpPr>
        <p:spPr bwMode="auto">
          <a:xfrm>
            <a:off x="5715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262151" name="Rectangle 7"/>
          <p:cNvSpPr>
            <a:spLocks noChangeArrowheads="1"/>
          </p:cNvSpPr>
          <p:nvPr/>
        </p:nvSpPr>
        <p:spPr bwMode="auto">
          <a:xfrm>
            <a:off x="381000" y="2209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0,4,3</a:t>
            </a:r>
            <a:r>
              <a:rPr lang="zh-CN" altLang="en-US" b="1"/>
              <a:t>、</a:t>
            </a:r>
            <a:r>
              <a:rPr lang="en-US" altLang="zh-CN" b="1"/>
              <a:t>5,0,3</a:t>
            </a:r>
            <a:r>
              <a:rPr lang="zh-CN" altLang="en-US" b="1"/>
              <a:t>、</a:t>
            </a:r>
            <a:r>
              <a:rPr lang="en-US" altLang="zh-CN" b="1"/>
              <a:t>5,4,0</a:t>
            </a:r>
          </a:p>
        </p:txBody>
      </p:sp>
      <p:sp>
        <p:nvSpPr>
          <p:cNvPr id="262152" name="Rectangle 8"/>
          <p:cNvSpPr>
            <a:spLocks noChangeArrowheads="1"/>
          </p:cNvSpPr>
          <p:nvPr/>
        </p:nvSpPr>
        <p:spPr bwMode="auto">
          <a:xfrm>
            <a:off x="2667000" y="2209800"/>
            <a:ext cx="3048000" cy="16002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含有零数据	 </a:t>
            </a:r>
            <a:r>
              <a:rPr lang="zh-CN" altLang="en-US" b="1">
                <a:solidFill>
                  <a:srgbClr val="0000FF"/>
                </a:solidFill>
              </a:rPr>
              <a:t>⑹</a:t>
            </a:r>
          </a:p>
        </p:txBody>
      </p:sp>
      <p:sp>
        <p:nvSpPr>
          <p:cNvPr id="262153" name="Rectangle 9"/>
          <p:cNvSpPr>
            <a:spLocks noChangeArrowheads="1"/>
          </p:cNvSpPr>
          <p:nvPr/>
        </p:nvSpPr>
        <p:spPr bwMode="auto">
          <a:xfrm>
            <a:off x="381000" y="2743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5,0,0</a:t>
            </a:r>
            <a:r>
              <a:rPr lang="zh-CN" altLang="en-US" b="1"/>
              <a:t>、</a:t>
            </a:r>
            <a:r>
              <a:rPr lang="en-US" altLang="zh-CN" b="1"/>
              <a:t>0,4,0</a:t>
            </a:r>
            <a:r>
              <a:rPr lang="zh-CN" altLang="en-US" b="1"/>
              <a:t>、</a:t>
            </a:r>
            <a:r>
              <a:rPr lang="en-US" altLang="zh-CN" b="1"/>
              <a:t>0,0,3</a:t>
            </a:r>
          </a:p>
        </p:txBody>
      </p:sp>
      <p:sp>
        <p:nvSpPr>
          <p:cNvPr id="262154" name="Rectangle 10"/>
          <p:cNvSpPr>
            <a:spLocks noChangeArrowheads="1"/>
          </p:cNvSpPr>
          <p:nvPr/>
        </p:nvSpPr>
        <p:spPr bwMode="auto">
          <a:xfrm>
            <a:off x="381000" y="3276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0,0,0</a:t>
            </a:r>
          </a:p>
        </p:txBody>
      </p:sp>
      <p:sp>
        <p:nvSpPr>
          <p:cNvPr id="262155" name="Rectangle 11"/>
          <p:cNvSpPr>
            <a:spLocks noChangeArrowheads="1"/>
          </p:cNvSpPr>
          <p:nvPr/>
        </p:nvSpPr>
        <p:spPr bwMode="auto">
          <a:xfrm>
            <a:off x="5715000" y="2209800"/>
            <a:ext cx="3048000" cy="16002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不是三角形</a:t>
            </a:r>
          </a:p>
        </p:txBody>
      </p:sp>
      <p:sp>
        <p:nvSpPr>
          <p:cNvPr id="262156" name="Rectangle 12"/>
          <p:cNvSpPr>
            <a:spLocks noChangeArrowheads="1"/>
          </p:cNvSpPr>
          <p:nvPr/>
        </p:nvSpPr>
        <p:spPr bwMode="auto">
          <a:xfrm>
            <a:off x="381000" y="3810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-5,4,3</a:t>
            </a:r>
            <a:r>
              <a:rPr lang="zh-CN" altLang="en-US" b="1"/>
              <a:t>、</a:t>
            </a:r>
            <a:r>
              <a:rPr lang="en-US" altLang="zh-CN" b="1"/>
              <a:t>5,-4,3</a:t>
            </a:r>
            <a:r>
              <a:rPr lang="zh-CN" altLang="en-US" b="1"/>
              <a:t>、</a:t>
            </a:r>
            <a:r>
              <a:rPr lang="en-US" altLang="zh-CN" b="1"/>
              <a:t>5,4,-3</a:t>
            </a:r>
          </a:p>
        </p:txBody>
      </p:sp>
      <p:sp>
        <p:nvSpPr>
          <p:cNvPr id="262157" name="Rectangle 13"/>
          <p:cNvSpPr>
            <a:spLocks noChangeArrowheads="1"/>
          </p:cNvSpPr>
          <p:nvPr/>
        </p:nvSpPr>
        <p:spPr bwMode="auto">
          <a:xfrm>
            <a:off x="2667000" y="3810000"/>
            <a:ext cx="3048000" cy="21336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含有负整数	 </a:t>
            </a:r>
            <a:r>
              <a:rPr lang="zh-CN" altLang="en-US" b="1">
                <a:solidFill>
                  <a:srgbClr val="0000FF"/>
                </a:solidFill>
              </a:rPr>
              <a:t>⑺</a:t>
            </a:r>
          </a:p>
        </p:txBody>
      </p:sp>
      <p:sp>
        <p:nvSpPr>
          <p:cNvPr id="262158" name="Rectangle 14"/>
          <p:cNvSpPr>
            <a:spLocks noChangeArrowheads="1"/>
          </p:cNvSpPr>
          <p:nvPr/>
        </p:nvSpPr>
        <p:spPr bwMode="auto">
          <a:xfrm>
            <a:off x="381000" y="4343400"/>
            <a:ext cx="2286000" cy="10668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5,-4,-3</a:t>
            </a:r>
          </a:p>
          <a:p>
            <a:pPr algn="ctr"/>
            <a:r>
              <a:rPr lang="en-US" altLang="zh-CN" b="1"/>
              <a:t>-5,4,-3</a:t>
            </a:r>
          </a:p>
          <a:p>
            <a:pPr algn="ctr"/>
            <a:r>
              <a:rPr lang="en-US" altLang="zh-CN" b="1"/>
              <a:t>-5,-4,3</a:t>
            </a:r>
          </a:p>
        </p:txBody>
      </p:sp>
      <p:sp>
        <p:nvSpPr>
          <p:cNvPr id="262159" name="Rectangle 15"/>
          <p:cNvSpPr>
            <a:spLocks noChangeArrowheads="1"/>
          </p:cNvSpPr>
          <p:nvPr/>
        </p:nvSpPr>
        <p:spPr bwMode="auto">
          <a:xfrm>
            <a:off x="381000" y="5410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-5,-3,-4</a:t>
            </a:r>
          </a:p>
        </p:txBody>
      </p:sp>
      <p:sp>
        <p:nvSpPr>
          <p:cNvPr id="262160" name="Rectangle 16"/>
          <p:cNvSpPr>
            <a:spLocks noChangeArrowheads="1"/>
          </p:cNvSpPr>
          <p:nvPr/>
        </p:nvSpPr>
        <p:spPr bwMode="auto">
          <a:xfrm>
            <a:off x="5715000" y="3810000"/>
            <a:ext cx="3048000" cy="21336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不是三角形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2151"/>
                                        </p:tgtEl>
                                        <p:attrNameLst>
                                          <p:attrName>style.visibility</p:attrName>
                                        </p:attrNameLst>
                                      </p:cBhvr>
                                      <p:to>
                                        <p:strVal val="visible"/>
                                      </p:to>
                                    </p:set>
                                    <p:anim calcmode="lin" valueType="num">
                                      <p:cBhvr additive="base">
                                        <p:cTn id="7" dur="500" fill="hold"/>
                                        <p:tgtEl>
                                          <p:spTgt spid="262151"/>
                                        </p:tgtEl>
                                        <p:attrNameLst>
                                          <p:attrName>ppt_x</p:attrName>
                                        </p:attrNameLst>
                                      </p:cBhvr>
                                      <p:tavLst>
                                        <p:tav tm="0">
                                          <p:val>
                                            <p:strVal val="#ppt_x"/>
                                          </p:val>
                                        </p:tav>
                                        <p:tav tm="100000">
                                          <p:val>
                                            <p:strVal val="#ppt_x"/>
                                          </p:val>
                                        </p:tav>
                                      </p:tavLst>
                                    </p:anim>
                                    <p:anim calcmode="lin" valueType="num">
                                      <p:cBhvr additive="base">
                                        <p:cTn id="8" dur="500" fill="hold"/>
                                        <p:tgtEl>
                                          <p:spTgt spid="2621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2152"/>
                                        </p:tgtEl>
                                        <p:attrNameLst>
                                          <p:attrName>style.visibility</p:attrName>
                                        </p:attrNameLst>
                                      </p:cBhvr>
                                      <p:to>
                                        <p:strVal val="visible"/>
                                      </p:to>
                                    </p:set>
                                    <p:anim calcmode="lin" valueType="num">
                                      <p:cBhvr additive="base">
                                        <p:cTn id="11" dur="500" fill="hold"/>
                                        <p:tgtEl>
                                          <p:spTgt spid="262152"/>
                                        </p:tgtEl>
                                        <p:attrNameLst>
                                          <p:attrName>ppt_x</p:attrName>
                                        </p:attrNameLst>
                                      </p:cBhvr>
                                      <p:tavLst>
                                        <p:tav tm="0">
                                          <p:val>
                                            <p:strVal val="#ppt_x"/>
                                          </p:val>
                                        </p:tav>
                                        <p:tav tm="100000">
                                          <p:val>
                                            <p:strVal val="#ppt_x"/>
                                          </p:val>
                                        </p:tav>
                                      </p:tavLst>
                                    </p:anim>
                                    <p:anim calcmode="lin" valueType="num">
                                      <p:cBhvr additive="base">
                                        <p:cTn id="12" dur="500" fill="hold"/>
                                        <p:tgtEl>
                                          <p:spTgt spid="2621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2153"/>
                                        </p:tgtEl>
                                        <p:attrNameLst>
                                          <p:attrName>style.visibility</p:attrName>
                                        </p:attrNameLst>
                                      </p:cBhvr>
                                      <p:to>
                                        <p:strVal val="visible"/>
                                      </p:to>
                                    </p:set>
                                    <p:anim calcmode="lin" valueType="num">
                                      <p:cBhvr additive="base">
                                        <p:cTn id="17" dur="500" fill="hold"/>
                                        <p:tgtEl>
                                          <p:spTgt spid="262153"/>
                                        </p:tgtEl>
                                        <p:attrNameLst>
                                          <p:attrName>ppt_x</p:attrName>
                                        </p:attrNameLst>
                                      </p:cBhvr>
                                      <p:tavLst>
                                        <p:tav tm="0">
                                          <p:val>
                                            <p:strVal val="#ppt_x"/>
                                          </p:val>
                                        </p:tav>
                                        <p:tav tm="100000">
                                          <p:val>
                                            <p:strVal val="#ppt_x"/>
                                          </p:val>
                                        </p:tav>
                                      </p:tavLst>
                                    </p:anim>
                                    <p:anim calcmode="lin" valueType="num">
                                      <p:cBhvr additive="base">
                                        <p:cTn id="18" dur="500" fill="hold"/>
                                        <p:tgtEl>
                                          <p:spTgt spid="26215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2154"/>
                                        </p:tgtEl>
                                        <p:attrNameLst>
                                          <p:attrName>style.visibility</p:attrName>
                                        </p:attrNameLst>
                                      </p:cBhvr>
                                      <p:to>
                                        <p:strVal val="visible"/>
                                      </p:to>
                                    </p:set>
                                    <p:anim calcmode="lin" valueType="num">
                                      <p:cBhvr additive="base">
                                        <p:cTn id="23" dur="500" fill="hold"/>
                                        <p:tgtEl>
                                          <p:spTgt spid="262154"/>
                                        </p:tgtEl>
                                        <p:attrNameLst>
                                          <p:attrName>ppt_x</p:attrName>
                                        </p:attrNameLst>
                                      </p:cBhvr>
                                      <p:tavLst>
                                        <p:tav tm="0">
                                          <p:val>
                                            <p:strVal val="#ppt_x"/>
                                          </p:val>
                                        </p:tav>
                                        <p:tav tm="100000">
                                          <p:val>
                                            <p:strVal val="#ppt_x"/>
                                          </p:val>
                                        </p:tav>
                                      </p:tavLst>
                                    </p:anim>
                                    <p:anim calcmode="lin" valueType="num">
                                      <p:cBhvr additive="base">
                                        <p:cTn id="24" dur="500" fill="hold"/>
                                        <p:tgtEl>
                                          <p:spTgt spid="2621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2155"/>
                                        </p:tgtEl>
                                        <p:attrNameLst>
                                          <p:attrName>style.visibility</p:attrName>
                                        </p:attrNameLst>
                                      </p:cBhvr>
                                      <p:to>
                                        <p:strVal val="visible"/>
                                      </p:to>
                                    </p:set>
                                    <p:anim calcmode="lin" valueType="num">
                                      <p:cBhvr additive="base">
                                        <p:cTn id="27" dur="500" fill="hold"/>
                                        <p:tgtEl>
                                          <p:spTgt spid="262155"/>
                                        </p:tgtEl>
                                        <p:attrNameLst>
                                          <p:attrName>ppt_x</p:attrName>
                                        </p:attrNameLst>
                                      </p:cBhvr>
                                      <p:tavLst>
                                        <p:tav tm="0">
                                          <p:val>
                                            <p:strVal val="#ppt_x"/>
                                          </p:val>
                                        </p:tav>
                                        <p:tav tm="100000">
                                          <p:val>
                                            <p:strVal val="#ppt_x"/>
                                          </p:val>
                                        </p:tav>
                                      </p:tavLst>
                                    </p:anim>
                                    <p:anim calcmode="lin" valueType="num">
                                      <p:cBhvr additive="base">
                                        <p:cTn id="28" dur="500" fill="hold"/>
                                        <p:tgtEl>
                                          <p:spTgt spid="26215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2156"/>
                                        </p:tgtEl>
                                        <p:attrNameLst>
                                          <p:attrName>style.visibility</p:attrName>
                                        </p:attrNameLst>
                                      </p:cBhvr>
                                      <p:to>
                                        <p:strVal val="visible"/>
                                      </p:to>
                                    </p:set>
                                    <p:anim calcmode="lin" valueType="num">
                                      <p:cBhvr additive="base">
                                        <p:cTn id="33" dur="500" fill="hold"/>
                                        <p:tgtEl>
                                          <p:spTgt spid="262156"/>
                                        </p:tgtEl>
                                        <p:attrNameLst>
                                          <p:attrName>ppt_x</p:attrName>
                                        </p:attrNameLst>
                                      </p:cBhvr>
                                      <p:tavLst>
                                        <p:tav tm="0">
                                          <p:val>
                                            <p:strVal val="#ppt_x"/>
                                          </p:val>
                                        </p:tav>
                                        <p:tav tm="100000">
                                          <p:val>
                                            <p:strVal val="#ppt_x"/>
                                          </p:val>
                                        </p:tav>
                                      </p:tavLst>
                                    </p:anim>
                                    <p:anim calcmode="lin" valueType="num">
                                      <p:cBhvr additive="base">
                                        <p:cTn id="34" dur="500" fill="hold"/>
                                        <p:tgtEl>
                                          <p:spTgt spid="26215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2157"/>
                                        </p:tgtEl>
                                        <p:attrNameLst>
                                          <p:attrName>style.visibility</p:attrName>
                                        </p:attrNameLst>
                                      </p:cBhvr>
                                      <p:to>
                                        <p:strVal val="visible"/>
                                      </p:to>
                                    </p:set>
                                    <p:anim calcmode="lin" valueType="num">
                                      <p:cBhvr additive="base">
                                        <p:cTn id="37" dur="500" fill="hold"/>
                                        <p:tgtEl>
                                          <p:spTgt spid="262157"/>
                                        </p:tgtEl>
                                        <p:attrNameLst>
                                          <p:attrName>ppt_x</p:attrName>
                                        </p:attrNameLst>
                                      </p:cBhvr>
                                      <p:tavLst>
                                        <p:tav tm="0">
                                          <p:val>
                                            <p:strVal val="#ppt_x"/>
                                          </p:val>
                                        </p:tav>
                                        <p:tav tm="100000">
                                          <p:val>
                                            <p:strVal val="#ppt_x"/>
                                          </p:val>
                                        </p:tav>
                                      </p:tavLst>
                                    </p:anim>
                                    <p:anim calcmode="lin" valueType="num">
                                      <p:cBhvr additive="base">
                                        <p:cTn id="38" dur="500" fill="hold"/>
                                        <p:tgtEl>
                                          <p:spTgt spid="26215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2158"/>
                                        </p:tgtEl>
                                        <p:attrNameLst>
                                          <p:attrName>style.visibility</p:attrName>
                                        </p:attrNameLst>
                                      </p:cBhvr>
                                      <p:to>
                                        <p:strVal val="visible"/>
                                      </p:to>
                                    </p:set>
                                    <p:anim calcmode="lin" valueType="num">
                                      <p:cBhvr additive="base">
                                        <p:cTn id="43" dur="500" fill="hold"/>
                                        <p:tgtEl>
                                          <p:spTgt spid="262158"/>
                                        </p:tgtEl>
                                        <p:attrNameLst>
                                          <p:attrName>ppt_x</p:attrName>
                                        </p:attrNameLst>
                                      </p:cBhvr>
                                      <p:tavLst>
                                        <p:tav tm="0">
                                          <p:val>
                                            <p:strVal val="#ppt_x"/>
                                          </p:val>
                                        </p:tav>
                                        <p:tav tm="100000">
                                          <p:val>
                                            <p:strVal val="#ppt_x"/>
                                          </p:val>
                                        </p:tav>
                                      </p:tavLst>
                                    </p:anim>
                                    <p:anim calcmode="lin" valueType="num">
                                      <p:cBhvr additive="base">
                                        <p:cTn id="44" dur="500" fill="hold"/>
                                        <p:tgtEl>
                                          <p:spTgt spid="26215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2159"/>
                                        </p:tgtEl>
                                        <p:attrNameLst>
                                          <p:attrName>style.visibility</p:attrName>
                                        </p:attrNameLst>
                                      </p:cBhvr>
                                      <p:to>
                                        <p:strVal val="visible"/>
                                      </p:to>
                                    </p:set>
                                    <p:anim calcmode="lin" valueType="num">
                                      <p:cBhvr additive="base">
                                        <p:cTn id="49" dur="500" fill="hold"/>
                                        <p:tgtEl>
                                          <p:spTgt spid="262159"/>
                                        </p:tgtEl>
                                        <p:attrNameLst>
                                          <p:attrName>ppt_x</p:attrName>
                                        </p:attrNameLst>
                                      </p:cBhvr>
                                      <p:tavLst>
                                        <p:tav tm="0">
                                          <p:val>
                                            <p:strVal val="#ppt_x"/>
                                          </p:val>
                                        </p:tav>
                                        <p:tav tm="100000">
                                          <p:val>
                                            <p:strVal val="#ppt_x"/>
                                          </p:val>
                                        </p:tav>
                                      </p:tavLst>
                                    </p:anim>
                                    <p:anim calcmode="lin" valueType="num">
                                      <p:cBhvr additive="base">
                                        <p:cTn id="50" dur="500" fill="hold"/>
                                        <p:tgtEl>
                                          <p:spTgt spid="26215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62160"/>
                                        </p:tgtEl>
                                        <p:attrNameLst>
                                          <p:attrName>style.visibility</p:attrName>
                                        </p:attrNameLst>
                                      </p:cBhvr>
                                      <p:to>
                                        <p:strVal val="visible"/>
                                      </p:to>
                                    </p:set>
                                    <p:anim calcmode="lin" valueType="num">
                                      <p:cBhvr additive="base">
                                        <p:cTn id="53" dur="500" fill="hold"/>
                                        <p:tgtEl>
                                          <p:spTgt spid="262160"/>
                                        </p:tgtEl>
                                        <p:attrNameLst>
                                          <p:attrName>ppt_x</p:attrName>
                                        </p:attrNameLst>
                                      </p:cBhvr>
                                      <p:tavLst>
                                        <p:tav tm="0">
                                          <p:val>
                                            <p:strVal val="#ppt_x"/>
                                          </p:val>
                                        </p:tav>
                                        <p:tav tm="100000">
                                          <p:val>
                                            <p:strVal val="#ppt_x"/>
                                          </p:val>
                                        </p:tav>
                                      </p:tavLst>
                                    </p:anim>
                                    <p:anim calcmode="lin" valueType="num">
                                      <p:cBhvr additive="base">
                                        <p:cTn id="54" dur="500" fill="hold"/>
                                        <p:tgtEl>
                                          <p:spTgt spid="2621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animBg="1"/>
      <p:bldP spid="262152" grpId="0" animBg="1"/>
      <p:bldP spid="262153" grpId="0" animBg="1"/>
      <p:bldP spid="262154" grpId="0" animBg="1"/>
      <p:bldP spid="262155" grpId="0" animBg="1"/>
      <p:bldP spid="262156" grpId="0" animBg="1"/>
      <p:bldP spid="262157" grpId="0" animBg="1"/>
      <p:bldP spid="262158" grpId="0" animBg="1"/>
      <p:bldP spid="262159" grpId="0" animBg="1"/>
      <p:bldP spid="26216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6BE140DA-62CC-4465-86BD-CD452B489A7E}" type="datetime1">
              <a:rPr lang="zh-CN" altLang="en-US"/>
              <a:pPr/>
              <a:t>2020/1/5</a:t>
            </a:fld>
            <a:endParaRPr lang="en-US" altLang="zh-CN"/>
          </a:p>
        </p:txBody>
      </p:sp>
      <p:sp>
        <p:nvSpPr>
          <p:cNvPr id="20" name="灯片编号占位符 4"/>
          <p:cNvSpPr>
            <a:spLocks noGrp="1"/>
          </p:cNvSpPr>
          <p:nvPr>
            <p:ph type="sldNum" sz="quarter" idx="11"/>
          </p:nvPr>
        </p:nvSpPr>
        <p:spPr/>
        <p:txBody>
          <a:bodyPr/>
          <a:lstStyle/>
          <a:p>
            <a:fld id="{B03E395B-987A-4B9F-B726-E04B475D1851}" type="slidenum">
              <a:rPr lang="en-US" altLang="zh-CN"/>
              <a:pPr/>
              <a:t>108</a:t>
            </a:fld>
            <a:endParaRPr lang="en-US" altLang="zh-CN"/>
          </a:p>
        </p:txBody>
      </p:sp>
      <p:sp>
        <p:nvSpPr>
          <p:cNvPr id="263170" name="Rectangle 2"/>
          <p:cNvSpPr>
            <a:spLocks noGrp="1" noChangeArrowheads="1"/>
          </p:cNvSpPr>
          <p:nvPr>
            <p:ph type="title"/>
          </p:nvPr>
        </p:nvSpPr>
        <p:spPr/>
        <p:txBody>
          <a:bodyPr/>
          <a:lstStyle/>
          <a:p>
            <a:r>
              <a:rPr lang="en-US" altLang="zh-CN"/>
              <a:t>7.4.3 </a:t>
            </a:r>
            <a:r>
              <a:rPr lang="zh-CN" altLang="en-US"/>
              <a:t>实用测试策略</a:t>
            </a:r>
          </a:p>
        </p:txBody>
      </p:sp>
      <p:sp>
        <p:nvSpPr>
          <p:cNvPr id="263171" name="Rectangle 3"/>
          <p:cNvSpPr>
            <a:spLocks noGrp="1" noChangeArrowheads="1"/>
          </p:cNvSpPr>
          <p:nvPr>
            <p:ph type="body" idx="1"/>
          </p:nvPr>
        </p:nvSpPr>
        <p:spPr/>
        <p:txBody>
          <a:bodyPr/>
          <a:lstStyle/>
          <a:p>
            <a:r>
              <a:rPr lang="en-US" altLang="zh-CN">
                <a:solidFill>
                  <a:srgbClr val="0000FF"/>
                </a:solidFill>
              </a:rPr>
              <a:t>1</a:t>
            </a:r>
            <a:r>
              <a:rPr lang="zh-CN" altLang="en-US">
                <a:solidFill>
                  <a:srgbClr val="0000FF"/>
                </a:solidFill>
              </a:rPr>
              <a:t>、等价分类法</a:t>
            </a:r>
          </a:p>
        </p:txBody>
      </p:sp>
      <p:sp>
        <p:nvSpPr>
          <p:cNvPr id="263172" name="Rectangle 4"/>
          <p:cNvSpPr>
            <a:spLocks noChangeArrowheads="1"/>
          </p:cNvSpPr>
          <p:nvPr/>
        </p:nvSpPr>
        <p:spPr bwMode="auto">
          <a:xfrm>
            <a:off x="381000" y="16764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263173" name="Rectangle 5"/>
          <p:cNvSpPr>
            <a:spLocks noChangeArrowheads="1"/>
          </p:cNvSpPr>
          <p:nvPr/>
        </p:nvSpPr>
        <p:spPr bwMode="auto">
          <a:xfrm>
            <a:off x="2667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263174" name="Rectangle 6"/>
          <p:cNvSpPr>
            <a:spLocks noChangeArrowheads="1"/>
          </p:cNvSpPr>
          <p:nvPr/>
        </p:nvSpPr>
        <p:spPr bwMode="auto">
          <a:xfrm>
            <a:off x="5715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263175" name="Rectangle 7"/>
          <p:cNvSpPr>
            <a:spLocks noChangeArrowheads="1"/>
          </p:cNvSpPr>
          <p:nvPr/>
        </p:nvSpPr>
        <p:spPr bwMode="auto">
          <a:xfrm>
            <a:off x="381000" y="2209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3.3</a:t>
            </a:r>
            <a:r>
              <a:rPr lang="en-US" altLang="zh-CN" b="1"/>
              <a:t>,4,5</a:t>
            </a:r>
          </a:p>
        </p:txBody>
      </p:sp>
      <p:sp>
        <p:nvSpPr>
          <p:cNvPr id="263176" name="Rectangle 8"/>
          <p:cNvSpPr>
            <a:spLocks noChangeArrowheads="1"/>
          </p:cNvSpPr>
          <p:nvPr/>
        </p:nvSpPr>
        <p:spPr bwMode="auto">
          <a:xfrm>
            <a:off x="2667000" y="2209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含有非整数	 </a:t>
            </a:r>
            <a:r>
              <a:rPr lang="zh-CN" altLang="en-US" b="1">
                <a:solidFill>
                  <a:srgbClr val="0000FF"/>
                </a:solidFill>
              </a:rPr>
              <a:t>⑻</a:t>
            </a:r>
          </a:p>
        </p:txBody>
      </p:sp>
      <p:sp>
        <p:nvSpPr>
          <p:cNvPr id="263177" name="Rectangle 9"/>
          <p:cNvSpPr>
            <a:spLocks noChangeArrowheads="1"/>
          </p:cNvSpPr>
          <p:nvPr/>
        </p:nvSpPr>
        <p:spPr bwMode="auto">
          <a:xfrm>
            <a:off x="5715000" y="22098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smtClean="0">
                <a:solidFill>
                  <a:schemeClr val="bg1"/>
                </a:solidFill>
              </a:rPr>
              <a:t>提示输入错误</a:t>
            </a:r>
            <a:endParaRPr lang="zh-CN" altLang="en-US" b="1" dirty="0">
              <a:solidFill>
                <a:schemeClr val="bg1"/>
              </a:solidFill>
            </a:endParaRPr>
          </a:p>
        </p:txBody>
      </p:sp>
      <p:sp>
        <p:nvSpPr>
          <p:cNvPr id="263178" name="Rectangle 10"/>
          <p:cNvSpPr>
            <a:spLocks noChangeArrowheads="1"/>
          </p:cNvSpPr>
          <p:nvPr/>
        </p:nvSpPr>
        <p:spPr bwMode="auto">
          <a:xfrm>
            <a:off x="381000" y="2743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A</a:t>
            </a:r>
            <a:r>
              <a:rPr lang="en-US" altLang="zh-CN" b="1"/>
              <a:t>,4,5</a:t>
            </a:r>
          </a:p>
        </p:txBody>
      </p:sp>
      <p:sp>
        <p:nvSpPr>
          <p:cNvPr id="263179" name="Rectangle 11"/>
          <p:cNvSpPr>
            <a:spLocks noChangeArrowheads="1"/>
          </p:cNvSpPr>
          <p:nvPr/>
        </p:nvSpPr>
        <p:spPr bwMode="auto">
          <a:xfrm>
            <a:off x="2667000" y="2743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含有非数字符	 </a:t>
            </a:r>
            <a:r>
              <a:rPr lang="zh-CN" altLang="en-US" b="1">
                <a:solidFill>
                  <a:srgbClr val="0000FF"/>
                </a:solidFill>
              </a:rPr>
              <a:t>⑼</a:t>
            </a:r>
          </a:p>
        </p:txBody>
      </p:sp>
      <p:sp>
        <p:nvSpPr>
          <p:cNvPr id="263180" name="Rectangle 12"/>
          <p:cNvSpPr>
            <a:spLocks noChangeArrowheads="1"/>
          </p:cNvSpPr>
          <p:nvPr/>
        </p:nvSpPr>
        <p:spPr bwMode="auto">
          <a:xfrm>
            <a:off x="5715000" y="27432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a:solidFill>
                  <a:schemeClr val="bg1"/>
                </a:solidFill>
              </a:rPr>
              <a:t>提示输入错误</a:t>
            </a:r>
          </a:p>
        </p:txBody>
      </p:sp>
      <p:sp>
        <p:nvSpPr>
          <p:cNvPr id="263181" name="Rectangle 13"/>
          <p:cNvSpPr>
            <a:spLocks noChangeArrowheads="1"/>
          </p:cNvSpPr>
          <p:nvPr/>
        </p:nvSpPr>
        <p:spPr bwMode="auto">
          <a:xfrm>
            <a:off x="381000" y="3276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3,4</a:t>
            </a:r>
          </a:p>
        </p:txBody>
      </p:sp>
      <p:sp>
        <p:nvSpPr>
          <p:cNvPr id="263182" name="Rectangle 14"/>
          <p:cNvSpPr>
            <a:spLocks noChangeArrowheads="1"/>
          </p:cNvSpPr>
          <p:nvPr/>
        </p:nvSpPr>
        <p:spPr bwMode="auto">
          <a:xfrm>
            <a:off x="2667000" y="3276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少于</a:t>
            </a:r>
            <a:r>
              <a:rPr lang="en-US" altLang="zh-CN" b="1"/>
              <a:t>3</a:t>
            </a:r>
            <a:r>
              <a:rPr lang="zh-CN" altLang="en-US" b="1"/>
              <a:t>个整数	 </a:t>
            </a:r>
            <a:r>
              <a:rPr lang="zh-CN" altLang="en-US" b="1">
                <a:solidFill>
                  <a:srgbClr val="0000FF"/>
                </a:solidFill>
              </a:rPr>
              <a:t>⑽</a:t>
            </a:r>
          </a:p>
        </p:txBody>
      </p:sp>
      <p:sp>
        <p:nvSpPr>
          <p:cNvPr id="263183" name="Rectangle 15"/>
          <p:cNvSpPr>
            <a:spLocks noChangeArrowheads="1"/>
          </p:cNvSpPr>
          <p:nvPr/>
        </p:nvSpPr>
        <p:spPr bwMode="auto">
          <a:xfrm>
            <a:off x="5715000" y="32766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a:solidFill>
                  <a:schemeClr val="bg1"/>
                </a:solidFill>
              </a:rPr>
              <a:t>提示输入错误</a:t>
            </a:r>
          </a:p>
        </p:txBody>
      </p:sp>
      <p:sp>
        <p:nvSpPr>
          <p:cNvPr id="263184" name="Rectangle 16"/>
          <p:cNvSpPr>
            <a:spLocks noChangeArrowheads="1"/>
          </p:cNvSpPr>
          <p:nvPr/>
        </p:nvSpPr>
        <p:spPr bwMode="auto">
          <a:xfrm>
            <a:off x="381000" y="3810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3,4,5,5</a:t>
            </a:r>
          </a:p>
        </p:txBody>
      </p:sp>
      <p:sp>
        <p:nvSpPr>
          <p:cNvPr id="263185" name="Rectangle 17"/>
          <p:cNvSpPr>
            <a:spLocks noChangeArrowheads="1"/>
          </p:cNvSpPr>
          <p:nvPr/>
        </p:nvSpPr>
        <p:spPr bwMode="auto">
          <a:xfrm>
            <a:off x="2667000" y="3810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多于</a:t>
            </a:r>
            <a:r>
              <a:rPr lang="en-US" altLang="zh-CN" b="1"/>
              <a:t>3</a:t>
            </a:r>
            <a:r>
              <a:rPr lang="zh-CN" altLang="en-US" b="1"/>
              <a:t>个整数	 </a:t>
            </a:r>
            <a:r>
              <a:rPr lang="zh-CN" altLang="en-US" b="1">
                <a:solidFill>
                  <a:srgbClr val="0000FF"/>
                </a:solidFill>
              </a:rPr>
              <a:t>⑾</a:t>
            </a:r>
          </a:p>
        </p:txBody>
      </p:sp>
      <p:sp>
        <p:nvSpPr>
          <p:cNvPr id="263186" name="Rectangle 18"/>
          <p:cNvSpPr>
            <a:spLocks noChangeArrowheads="1"/>
          </p:cNvSpPr>
          <p:nvPr/>
        </p:nvSpPr>
        <p:spPr bwMode="auto">
          <a:xfrm>
            <a:off x="5715000" y="38100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a:solidFill>
                  <a:schemeClr val="bg1"/>
                </a:solidFill>
              </a:rPr>
              <a:t>提示输入错误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3175"/>
                                        </p:tgtEl>
                                        <p:attrNameLst>
                                          <p:attrName>style.visibility</p:attrName>
                                        </p:attrNameLst>
                                      </p:cBhvr>
                                      <p:to>
                                        <p:strVal val="visible"/>
                                      </p:to>
                                    </p:set>
                                    <p:anim calcmode="lin" valueType="num">
                                      <p:cBhvr additive="base">
                                        <p:cTn id="7" dur="500" fill="hold"/>
                                        <p:tgtEl>
                                          <p:spTgt spid="263175"/>
                                        </p:tgtEl>
                                        <p:attrNameLst>
                                          <p:attrName>ppt_x</p:attrName>
                                        </p:attrNameLst>
                                      </p:cBhvr>
                                      <p:tavLst>
                                        <p:tav tm="0">
                                          <p:val>
                                            <p:strVal val="#ppt_x"/>
                                          </p:val>
                                        </p:tav>
                                        <p:tav tm="100000">
                                          <p:val>
                                            <p:strVal val="#ppt_x"/>
                                          </p:val>
                                        </p:tav>
                                      </p:tavLst>
                                    </p:anim>
                                    <p:anim calcmode="lin" valueType="num">
                                      <p:cBhvr additive="base">
                                        <p:cTn id="8" dur="500" fill="hold"/>
                                        <p:tgtEl>
                                          <p:spTgt spid="2631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3176"/>
                                        </p:tgtEl>
                                        <p:attrNameLst>
                                          <p:attrName>style.visibility</p:attrName>
                                        </p:attrNameLst>
                                      </p:cBhvr>
                                      <p:to>
                                        <p:strVal val="visible"/>
                                      </p:to>
                                    </p:set>
                                    <p:anim calcmode="lin" valueType="num">
                                      <p:cBhvr additive="base">
                                        <p:cTn id="11" dur="500" fill="hold"/>
                                        <p:tgtEl>
                                          <p:spTgt spid="263176"/>
                                        </p:tgtEl>
                                        <p:attrNameLst>
                                          <p:attrName>ppt_x</p:attrName>
                                        </p:attrNameLst>
                                      </p:cBhvr>
                                      <p:tavLst>
                                        <p:tav tm="0">
                                          <p:val>
                                            <p:strVal val="#ppt_x"/>
                                          </p:val>
                                        </p:tav>
                                        <p:tav tm="100000">
                                          <p:val>
                                            <p:strVal val="#ppt_x"/>
                                          </p:val>
                                        </p:tav>
                                      </p:tavLst>
                                    </p:anim>
                                    <p:anim calcmode="lin" valueType="num">
                                      <p:cBhvr additive="base">
                                        <p:cTn id="12" dur="500" fill="hold"/>
                                        <p:tgtEl>
                                          <p:spTgt spid="26317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3177"/>
                                        </p:tgtEl>
                                        <p:attrNameLst>
                                          <p:attrName>style.visibility</p:attrName>
                                        </p:attrNameLst>
                                      </p:cBhvr>
                                      <p:to>
                                        <p:strVal val="visible"/>
                                      </p:to>
                                    </p:set>
                                    <p:anim calcmode="lin" valueType="num">
                                      <p:cBhvr additive="base">
                                        <p:cTn id="15" dur="500" fill="hold"/>
                                        <p:tgtEl>
                                          <p:spTgt spid="263177"/>
                                        </p:tgtEl>
                                        <p:attrNameLst>
                                          <p:attrName>ppt_x</p:attrName>
                                        </p:attrNameLst>
                                      </p:cBhvr>
                                      <p:tavLst>
                                        <p:tav tm="0">
                                          <p:val>
                                            <p:strVal val="#ppt_x"/>
                                          </p:val>
                                        </p:tav>
                                        <p:tav tm="100000">
                                          <p:val>
                                            <p:strVal val="#ppt_x"/>
                                          </p:val>
                                        </p:tav>
                                      </p:tavLst>
                                    </p:anim>
                                    <p:anim calcmode="lin" valueType="num">
                                      <p:cBhvr additive="base">
                                        <p:cTn id="16" dur="500" fill="hold"/>
                                        <p:tgtEl>
                                          <p:spTgt spid="26317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3178"/>
                                        </p:tgtEl>
                                        <p:attrNameLst>
                                          <p:attrName>style.visibility</p:attrName>
                                        </p:attrNameLst>
                                      </p:cBhvr>
                                      <p:to>
                                        <p:strVal val="visible"/>
                                      </p:to>
                                    </p:set>
                                    <p:anim calcmode="lin" valueType="num">
                                      <p:cBhvr additive="base">
                                        <p:cTn id="21" dur="500" fill="hold"/>
                                        <p:tgtEl>
                                          <p:spTgt spid="263178"/>
                                        </p:tgtEl>
                                        <p:attrNameLst>
                                          <p:attrName>ppt_x</p:attrName>
                                        </p:attrNameLst>
                                      </p:cBhvr>
                                      <p:tavLst>
                                        <p:tav tm="0">
                                          <p:val>
                                            <p:strVal val="#ppt_x"/>
                                          </p:val>
                                        </p:tav>
                                        <p:tav tm="100000">
                                          <p:val>
                                            <p:strVal val="#ppt_x"/>
                                          </p:val>
                                        </p:tav>
                                      </p:tavLst>
                                    </p:anim>
                                    <p:anim calcmode="lin" valueType="num">
                                      <p:cBhvr additive="base">
                                        <p:cTn id="22" dur="500" fill="hold"/>
                                        <p:tgtEl>
                                          <p:spTgt spid="26317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3179"/>
                                        </p:tgtEl>
                                        <p:attrNameLst>
                                          <p:attrName>style.visibility</p:attrName>
                                        </p:attrNameLst>
                                      </p:cBhvr>
                                      <p:to>
                                        <p:strVal val="visible"/>
                                      </p:to>
                                    </p:set>
                                    <p:anim calcmode="lin" valueType="num">
                                      <p:cBhvr additive="base">
                                        <p:cTn id="25" dur="500" fill="hold"/>
                                        <p:tgtEl>
                                          <p:spTgt spid="263179"/>
                                        </p:tgtEl>
                                        <p:attrNameLst>
                                          <p:attrName>ppt_x</p:attrName>
                                        </p:attrNameLst>
                                      </p:cBhvr>
                                      <p:tavLst>
                                        <p:tav tm="0">
                                          <p:val>
                                            <p:strVal val="#ppt_x"/>
                                          </p:val>
                                        </p:tav>
                                        <p:tav tm="100000">
                                          <p:val>
                                            <p:strVal val="#ppt_x"/>
                                          </p:val>
                                        </p:tav>
                                      </p:tavLst>
                                    </p:anim>
                                    <p:anim calcmode="lin" valueType="num">
                                      <p:cBhvr additive="base">
                                        <p:cTn id="26" dur="500" fill="hold"/>
                                        <p:tgtEl>
                                          <p:spTgt spid="26317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3180"/>
                                        </p:tgtEl>
                                        <p:attrNameLst>
                                          <p:attrName>style.visibility</p:attrName>
                                        </p:attrNameLst>
                                      </p:cBhvr>
                                      <p:to>
                                        <p:strVal val="visible"/>
                                      </p:to>
                                    </p:set>
                                    <p:anim calcmode="lin" valueType="num">
                                      <p:cBhvr additive="base">
                                        <p:cTn id="29" dur="500" fill="hold"/>
                                        <p:tgtEl>
                                          <p:spTgt spid="263180"/>
                                        </p:tgtEl>
                                        <p:attrNameLst>
                                          <p:attrName>ppt_x</p:attrName>
                                        </p:attrNameLst>
                                      </p:cBhvr>
                                      <p:tavLst>
                                        <p:tav tm="0">
                                          <p:val>
                                            <p:strVal val="#ppt_x"/>
                                          </p:val>
                                        </p:tav>
                                        <p:tav tm="100000">
                                          <p:val>
                                            <p:strVal val="#ppt_x"/>
                                          </p:val>
                                        </p:tav>
                                      </p:tavLst>
                                    </p:anim>
                                    <p:anim calcmode="lin" valueType="num">
                                      <p:cBhvr additive="base">
                                        <p:cTn id="30" dur="500" fill="hold"/>
                                        <p:tgtEl>
                                          <p:spTgt spid="26318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3181"/>
                                        </p:tgtEl>
                                        <p:attrNameLst>
                                          <p:attrName>style.visibility</p:attrName>
                                        </p:attrNameLst>
                                      </p:cBhvr>
                                      <p:to>
                                        <p:strVal val="visible"/>
                                      </p:to>
                                    </p:set>
                                    <p:anim calcmode="lin" valueType="num">
                                      <p:cBhvr additive="base">
                                        <p:cTn id="35" dur="500" fill="hold"/>
                                        <p:tgtEl>
                                          <p:spTgt spid="263181"/>
                                        </p:tgtEl>
                                        <p:attrNameLst>
                                          <p:attrName>ppt_x</p:attrName>
                                        </p:attrNameLst>
                                      </p:cBhvr>
                                      <p:tavLst>
                                        <p:tav tm="0">
                                          <p:val>
                                            <p:strVal val="#ppt_x"/>
                                          </p:val>
                                        </p:tav>
                                        <p:tav tm="100000">
                                          <p:val>
                                            <p:strVal val="#ppt_x"/>
                                          </p:val>
                                        </p:tav>
                                      </p:tavLst>
                                    </p:anim>
                                    <p:anim calcmode="lin" valueType="num">
                                      <p:cBhvr additive="base">
                                        <p:cTn id="36" dur="500" fill="hold"/>
                                        <p:tgtEl>
                                          <p:spTgt spid="26318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3182"/>
                                        </p:tgtEl>
                                        <p:attrNameLst>
                                          <p:attrName>style.visibility</p:attrName>
                                        </p:attrNameLst>
                                      </p:cBhvr>
                                      <p:to>
                                        <p:strVal val="visible"/>
                                      </p:to>
                                    </p:set>
                                    <p:anim calcmode="lin" valueType="num">
                                      <p:cBhvr additive="base">
                                        <p:cTn id="39" dur="500" fill="hold"/>
                                        <p:tgtEl>
                                          <p:spTgt spid="263182"/>
                                        </p:tgtEl>
                                        <p:attrNameLst>
                                          <p:attrName>ppt_x</p:attrName>
                                        </p:attrNameLst>
                                      </p:cBhvr>
                                      <p:tavLst>
                                        <p:tav tm="0">
                                          <p:val>
                                            <p:strVal val="#ppt_x"/>
                                          </p:val>
                                        </p:tav>
                                        <p:tav tm="100000">
                                          <p:val>
                                            <p:strVal val="#ppt_x"/>
                                          </p:val>
                                        </p:tav>
                                      </p:tavLst>
                                    </p:anim>
                                    <p:anim calcmode="lin" valueType="num">
                                      <p:cBhvr additive="base">
                                        <p:cTn id="40" dur="500" fill="hold"/>
                                        <p:tgtEl>
                                          <p:spTgt spid="26318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3183"/>
                                        </p:tgtEl>
                                        <p:attrNameLst>
                                          <p:attrName>style.visibility</p:attrName>
                                        </p:attrNameLst>
                                      </p:cBhvr>
                                      <p:to>
                                        <p:strVal val="visible"/>
                                      </p:to>
                                    </p:set>
                                    <p:anim calcmode="lin" valueType="num">
                                      <p:cBhvr additive="base">
                                        <p:cTn id="43" dur="500" fill="hold"/>
                                        <p:tgtEl>
                                          <p:spTgt spid="263183"/>
                                        </p:tgtEl>
                                        <p:attrNameLst>
                                          <p:attrName>ppt_x</p:attrName>
                                        </p:attrNameLst>
                                      </p:cBhvr>
                                      <p:tavLst>
                                        <p:tav tm="0">
                                          <p:val>
                                            <p:strVal val="#ppt_x"/>
                                          </p:val>
                                        </p:tav>
                                        <p:tav tm="100000">
                                          <p:val>
                                            <p:strVal val="#ppt_x"/>
                                          </p:val>
                                        </p:tav>
                                      </p:tavLst>
                                    </p:anim>
                                    <p:anim calcmode="lin" valueType="num">
                                      <p:cBhvr additive="base">
                                        <p:cTn id="44" dur="500" fill="hold"/>
                                        <p:tgtEl>
                                          <p:spTgt spid="26318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3184"/>
                                        </p:tgtEl>
                                        <p:attrNameLst>
                                          <p:attrName>style.visibility</p:attrName>
                                        </p:attrNameLst>
                                      </p:cBhvr>
                                      <p:to>
                                        <p:strVal val="visible"/>
                                      </p:to>
                                    </p:set>
                                    <p:anim calcmode="lin" valueType="num">
                                      <p:cBhvr additive="base">
                                        <p:cTn id="49" dur="500" fill="hold"/>
                                        <p:tgtEl>
                                          <p:spTgt spid="263184"/>
                                        </p:tgtEl>
                                        <p:attrNameLst>
                                          <p:attrName>ppt_x</p:attrName>
                                        </p:attrNameLst>
                                      </p:cBhvr>
                                      <p:tavLst>
                                        <p:tav tm="0">
                                          <p:val>
                                            <p:strVal val="#ppt_x"/>
                                          </p:val>
                                        </p:tav>
                                        <p:tav tm="100000">
                                          <p:val>
                                            <p:strVal val="#ppt_x"/>
                                          </p:val>
                                        </p:tav>
                                      </p:tavLst>
                                    </p:anim>
                                    <p:anim calcmode="lin" valueType="num">
                                      <p:cBhvr additive="base">
                                        <p:cTn id="50" dur="500" fill="hold"/>
                                        <p:tgtEl>
                                          <p:spTgt spid="26318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63185"/>
                                        </p:tgtEl>
                                        <p:attrNameLst>
                                          <p:attrName>style.visibility</p:attrName>
                                        </p:attrNameLst>
                                      </p:cBhvr>
                                      <p:to>
                                        <p:strVal val="visible"/>
                                      </p:to>
                                    </p:set>
                                    <p:anim calcmode="lin" valueType="num">
                                      <p:cBhvr additive="base">
                                        <p:cTn id="53" dur="500" fill="hold"/>
                                        <p:tgtEl>
                                          <p:spTgt spid="263185"/>
                                        </p:tgtEl>
                                        <p:attrNameLst>
                                          <p:attrName>ppt_x</p:attrName>
                                        </p:attrNameLst>
                                      </p:cBhvr>
                                      <p:tavLst>
                                        <p:tav tm="0">
                                          <p:val>
                                            <p:strVal val="#ppt_x"/>
                                          </p:val>
                                        </p:tav>
                                        <p:tav tm="100000">
                                          <p:val>
                                            <p:strVal val="#ppt_x"/>
                                          </p:val>
                                        </p:tav>
                                      </p:tavLst>
                                    </p:anim>
                                    <p:anim calcmode="lin" valueType="num">
                                      <p:cBhvr additive="base">
                                        <p:cTn id="54" dur="500" fill="hold"/>
                                        <p:tgtEl>
                                          <p:spTgt spid="26318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63186"/>
                                        </p:tgtEl>
                                        <p:attrNameLst>
                                          <p:attrName>style.visibility</p:attrName>
                                        </p:attrNameLst>
                                      </p:cBhvr>
                                      <p:to>
                                        <p:strVal val="visible"/>
                                      </p:to>
                                    </p:set>
                                    <p:anim calcmode="lin" valueType="num">
                                      <p:cBhvr additive="base">
                                        <p:cTn id="57" dur="500" fill="hold"/>
                                        <p:tgtEl>
                                          <p:spTgt spid="263186"/>
                                        </p:tgtEl>
                                        <p:attrNameLst>
                                          <p:attrName>ppt_x</p:attrName>
                                        </p:attrNameLst>
                                      </p:cBhvr>
                                      <p:tavLst>
                                        <p:tav tm="0">
                                          <p:val>
                                            <p:strVal val="#ppt_x"/>
                                          </p:val>
                                        </p:tav>
                                        <p:tav tm="100000">
                                          <p:val>
                                            <p:strVal val="#ppt_x"/>
                                          </p:val>
                                        </p:tav>
                                      </p:tavLst>
                                    </p:anim>
                                    <p:anim calcmode="lin" valueType="num">
                                      <p:cBhvr additive="base">
                                        <p:cTn id="58" dur="500" fill="hold"/>
                                        <p:tgtEl>
                                          <p:spTgt spid="2631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5" grpId="0" animBg="1"/>
      <p:bldP spid="263176" grpId="0" animBg="1"/>
      <p:bldP spid="263177" grpId="0" animBg="1"/>
      <p:bldP spid="263178" grpId="0" animBg="1"/>
      <p:bldP spid="263179" grpId="0" animBg="1"/>
      <p:bldP spid="263180" grpId="0" animBg="1"/>
      <p:bldP spid="263181" grpId="0" animBg="1"/>
      <p:bldP spid="263182" grpId="0" animBg="1"/>
      <p:bldP spid="263183" grpId="0" animBg="1"/>
      <p:bldP spid="263184" grpId="0" animBg="1"/>
      <p:bldP spid="263185" grpId="0" animBg="1"/>
      <p:bldP spid="26318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a:spLocks noGrp="1"/>
          </p:cNvSpPr>
          <p:nvPr>
            <p:ph type="dt" sz="half" idx="10"/>
          </p:nvPr>
        </p:nvSpPr>
        <p:spPr/>
        <p:txBody>
          <a:bodyPr/>
          <a:lstStyle/>
          <a:p>
            <a:fld id="{EBF5FD49-1CD0-4D8F-B267-7B195EB90374}" type="datetime1">
              <a:rPr lang="zh-CN" altLang="en-US"/>
              <a:pPr/>
              <a:t>2020/1/5</a:t>
            </a:fld>
            <a:endParaRPr lang="en-US" altLang="zh-CN"/>
          </a:p>
        </p:txBody>
      </p:sp>
      <p:sp>
        <p:nvSpPr>
          <p:cNvPr id="18" name="灯片编号占位符 4"/>
          <p:cNvSpPr>
            <a:spLocks noGrp="1"/>
          </p:cNvSpPr>
          <p:nvPr>
            <p:ph type="sldNum" sz="quarter" idx="11"/>
          </p:nvPr>
        </p:nvSpPr>
        <p:spPr/>
        <p:txBody>
          <a:bodyPr/>
          <a:lstStyle/>
          <a:p>
            <a:fld id="{59BBABF9-4C31-4421-86A9-400EC50E2663}" type="slidenum">
              <a:rPr lang="en-US" altLang="zh-CN"/>
              <a:pPr/>
              <a:t>109</a:t>
            </a:fld>
            <a:endParaRPr lang="en-US" altLang="zh-CN"/>
          </a:p>
        </p:txBody>
      </p:sp>
      <p:sp>
        <p:nvSpPr>
          <p:cNvPr id="264194" name="Rectangle 2"/>
          <p:cNvSpPr>
            <a:spLocks noGrp="1" noChangeArrowheads="1"/>
          </p:cNvSpPr>
          <p:nvPr>
            <p:ph type="title"/>
          </p:nvPr>
        </p:nvSpPr>
        <p:spPr/>
        <p:txBody>
          <a:bodyPr/>
          <a:lstStyle/>
          <a:p>
            <a:r>
              <a:rPr lang="en-US" altLang="zh-CN"/>
              <a:t>7.4.3 </a:t>
            </a:r>
            <a:r>
              <a:rPr lang="zh-CN" altLang="en-US"/>
              <a:t>实用测试策略</a:t>
            </a:r>
          </a:p>
        </p:txBody>
      </p:sp>
      <p:sp>
        <p:nvSpPr>
          <p:cNvPr id="264195" name="Rectangle 3"/>
          <p:cNvSpPr>
            <a:spLocks noGrp="1" noChangeArrowheads="1"/>
          </p:cNvSpPr>
          <p:nvPr>
            <p:ph type="body" idx="1"/>
          </p:nvPr>
        </p:nvSpPr>
        <p:spPr/>
        <p:txBody>
          <a:bodyPr/>
          <a:lstStyle/>
          <a:p>
            <a:pPr>
              <a:spcBef>
                <a:spcPct val="0"/>
              </a:spcBef>
              <a:buClrTx/>
              <a:buSzTx/>
              <a:buFontTx/>
              <a:buNone/>
            </a:pPr>
            <a:r>
              <a:rPr lang="en-US" altLang="zh-CN">
                <a:solidFill>
                  <a:srgbClr val="0000FF"/>
                </a:solidFill>
              </a:rPr>
              <a:t>1</a:t>
            </a:r>
            <a:r>
              <a:rPr lang="zh-CN" altLang="en-US">
                <a:solidFill>
                  <a:srgbClr val="0000FF"/>
                </a:solidFill>
              </a:rPr>
              <a:t>、等价分类法</a:t>
            </a:r>
          </a:p>
        </p:txBody>
      </p:sp>
      <p:sp>
        <p:nvSpPr>
          <p:cNvPr id="264196" name="Rectangle 4"/>
          <p:cNvSpPr>
            <a:spLocks noChangeArrowheads="1"/>
          </p:cNvSpPr>
          <p:nvPr/>
        </p:nvSpPr>
        <p:spPr bwMode="auto">
          <a:xfrm>
            <a:off x="381000" y="20574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264197" name="Rectangle 5"/>
          <p:cNvSpPr>
            <a:spLocks noChangeArrowheads="1"/>
          </p:cNvSpPr>
          <p:nvPr/>
        </p:nvSpPr>
        <p:spPr bwMode="auto">
          <a:xfrm>
            <a:off x="2667000" y="2057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264198" name="Rectangle 6"/>
          <p:cNvSpPr>
            <a:spLocks noChangeArrowheads="1"/>
          </p:cNvSpPr>
          <p:nvPr/>
        </p:nvSpPr>
        <p:spPr bwMode="auto">
          <a:xfrm>
            <a:off x="5715000" y="2057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264199" name="Rectangle 7"/>
          <p:cNvSpPr>
            <a:spLocks noChangeArrowheads="1"/>
          </p:cNvSpPr>
          <p:nvPr/>
        </p:nvSpPr>
        <p:spPr bwMode="auto">
          <a:xfrm>
            <a:off x="381000" y="2590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8,4,4</a:t>
            </a:r>
            <a:r>
              <a:rPr lang="en-US" altLang="zh-CN"/>
              <a:t> </a:t>
            </a:r>
          </a:p>
        </p:txBody>
      </p:sp>
      <p:sp>
        <p:nvSpPr>
          <p:cNvPr id="264200" name="Rectangle 8"/>
          <p:cNvSpPr>
            <a:spLocks noChangeArrowheads="1"/>
          </p:cNvSpPr>
          <p:nvPr/>
        </p:nvSpPr>
        <p:spPr bwMode="auto">
          <a:xfrm>
            <a:off x="2667000" y="2590800"/>
            <a:ext cx="3048000" cy="16002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2</a:t>
            </a:r>
            <a:r>
              <a:rPr lang="zh-CN" altLang="en-US" b="1"/>
              <a:t>个数之和</a:t>
            </a:r>
            <a:r>
              <a:rPr lang="en-US" altLang="zh-CN" b="1"/>
              <a:t>=</a:t>
            </a:r>
            <a:r>
              <a:rPr lang="zh-CN" altLang="en-US" b="1"/>
              <a:t>第</a:t>
            </a:r>
            <a:r>
              <a:rPr lang="en-US" altLang="zh-CN" b="1"/>
              <a:t>3</a:t>
            </a:r>
            <a:r>
              <a:rPr lang="zh-CN" altLang="en-US" b="1"/>
              <a:t>个数</a:t>
            </a:r>
            <a:r>
              <a:rPr lang="zh-CN" altLang="en-US" b="1">
                <a:solidFill>
                  <a:srgbClr val="0000FF"/>
                </a:solidFill>
              </a:rPr>
              <a:t>⑿</a:t>
            </a:r>
          </a:p>
        </p:txBody>
      </p:sp>
      <p:sp>
        <p:nvSpPr>
          <p:cNvPr id="264201" name="Rectangle 9"/>
          <p:cNvSpPr>
            <a:spLocks noChangeArrowheads="1"/>
          </p:cNvSpPr>
          <p:nvPr/>
        </p:nvSpPr>
        <p:spPr bwMode="auto">
          <a:xfrm>
            <a:off x="5715000" y="2590800"/>
            <a:ext cx="3048000" cy="16002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不是三角形</a:t>
            </a:r>
          </a:p>
        </p:txBody>
      </p:sp>
      <p:sp>
        <p:nvSpPr>
          <p:cNvPr id="264202" name="Rectangle 10"/>
          <p:cNvSpPr>
            <a:spLocks noChangeArrowheads="1"/>
          </p:cNvSpPr>
          <p:nvPr/>
        </p:nvSpPr>
        <p:spPr bwMode="auto">
          <a:xfrm>
            <a:off x="381000" y="3124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4,8,4</a:t>
            </a:r>
          </a:p>
        </p:txBody>
      </p:sp>
      <p:sp>
        <p:nvSpPr>
          <p:cNvPr id="264203" name="Rectangle 11"/>
          <p:cNvSpPr>
            <a:spLocks noChangeArrowheads="1"/>
          </p:cNvSpPr>
          <p:nvPr/>
        </p:nvSpPr>
        <p:spPr bwMode="auto">
          <a:xfrm>
            <a:off x="381000" y="3657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4,4,8</a:t>
            </a:r>
          </a:p>
        </p:txBody>
      </p:sp>
      <p:sp>
        <p:nvSpPr>
          <p:cNvPr id="264204" name="Rectangle 12"/>
          <p:cNvSpPr>
            <a:spLocks noChangeArrowheads="1"/>
          </p:cNvSpPr>
          <p:nvPr/>
        </p:nvSpPr>
        <p:spPr bwMode="auto">
          <a:xfrm>
            <a:off x="381000" y="4038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5,2,1</a:t>
            </a:r>
            <a:r>
              <a:rPr lang="en-US" altLang="zh-CN"/>
              <a:t> </a:t>
            </a:r>
          </a:p>
        </p:txBody>
      </p:sp>
      <p:sp>
        <p:nvSpPr>
          <p:cNvPr id="264205" name="Rectangle 13"/>
          <p:cNvSpPr>
            <a:spLocks noChangeArrowheads="1"/>
          </p:cNvSpPr>
          <p:nvPr/>
        </p:nvSpPr>
        <p:spPr bwMode="auto">
          <a:xfrm>
            <a:off x="2667000" y="4038600"/>
            <a:ext cx="3048000" cy="16002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2</a:t>
            </a:r>
            <a:r>
              <a:rPr lang="zh-CN" altLang="en-US" b="1"/>
              <a:t>个数之和</a:t>
            </a:r>
            <a:r>
              <a:rPr lang="en-US" altLang="zh-CN" b="1"/>
              <a:t>&lt;</a:t>
            </a:r>
            <a:r>
              <a:rPr lang="zh-CN" altLang="en-US" b="1"/>
              <a:t>第</a:t>
            </a:r>
            <a:r>
              <a:rPr lang="en-US" altLang="zh-CN" b="1"/>
              <a:t>3</a:t>
            </a:r>
            <a:r>
              <a:rPr lang="zh-CN" altLang="en-US" b="1"/>
              <a:t>个数</a:t>
            </a:r>
            <a:r>
              <a:rPr lang="zh-CN" altLang="en-US" b="1">
                <a:solidFill>
                  <a:srgbClr val="0000FF"/>
                </a:solidFill>
              </a:rPr>
              <a:t>⒀</a:t>
            </a:r>
          </a:p>
        </p:txBody>
      </p:sp>
      <p:sp>
        <p:nvSpPr>
          <p:cNvPr id="264206" name="Rectangle 14"/>
          <p:cNvSpPr>
            <a:spLocks noChangeArrowheads="1"/>
          </p:cNvSpPr>
          <p:nvPr/>
        </p:nvSpPr>
        <p:spPr bwMode="auto">
          <a:xfrm>
            <a:off x="5715000" y="4038600"/>
            <a:ext cx="3048000" cy="16002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不是三角形</a:t>
            </a:r>
          </a:p>
        </p:txBody>
      </p:sp>
      <p:sp>
        <p:nvSpPr>
          <p:cNvPr id="264207" name="Rectangle 15"/>
          <p:cNvSpPr>
            <a:spLocks noChangeArrowheads="1"/>
          </p:cNvSpPr>
          <p:nvPr/>
        </p:nvSpPr>
        <p:spPr bwMode="auto">
          <a:xfrm>
            <a:off x="381000" y="4572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1,5,2</a:t>
            </a:r>
          </a:p>
        </p:txBody>
      </p:sp>
      <p:sp>
        <p:nvSpPr>
          <p:cNvPr id="264208" name="Rectangle 16"/>
          <p:cNvSpPr>
            <a:spLocks noChangeArrowheads="1"/>
          </p:cNvSpPr>
          <p:nvPr/>
        </p:nvSpPr>
        <p:spPr bwMode="auto">
          <a:xfrm>
            <a:off x="381000" y="51054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1,2,5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4199"/>
                                        </p:tgtEl>
                                        <p:attrNameLst>
                                          <p:attrName>style.visibility</p:attrName>
                                        </p:attrNameLst>
                                      </p:cBhvr>
                                      <p:to>
                                        <p:strVal val="visible"/>
                                      </p:to>
                                    </p:set>
                                    <p:anim calcmode="lin" valueType="num">
                                      <p:cBhvr additive="base">
                                        <p:cTn id="7" dur="500" fill="hold"/>
                                        <p:tgtEl>
                                          <p:spTgt spid="264199"/>
                                        </p:tgtEl>
                                        <p:attrNameLst>
                                          <p:attrName>ppt_x</p:attrName>
                                        </p:attrNameLst>
                                      </p:cBhvr>
                                      <p:tavLst>
                                        <p:tav tm="0">
                                          <p:val>
                                            <p:strVal val="#ppt_x"/>
                                          </p:val>
                                        </p:tav>
                                        <p:tav tm="100000">
                                          <p:val>
                                            <p:strVal val="#ppt_x"/>
                                          </p:val>
                                        </p:tav>
                                      </p:tavLst>
                                    </p:anim>
                                    <p:anim calcmode="lin" valueType="num">
                                      <p:cBhvr additive="base">
                                        <p:cTn id="8" dur="500" fill="hold"/>
                                        <p:tgtEl>
                                          <p:spTgt spid="26419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4200"/>
                                        </p:tgtEl>
                                        <p:attrNameLst>
                                          <p:attrName>style.visibility</p:attrName>
                                        </p:attrNameLst>
                                      </p:cBhvr>
                                      <p:to>
                                        <p:strVal val="visible"/>
                                      </p:to>
                                    </p:set>
                                    <p:anim calcmode="lin" valueType="num">
                                      <p:cBhvr additive="base">
                                        <p:cTn id="11" dur="500" fill="hold"/>
                                        <p:tgtEl>
                                          <p:spTgt spid="264200"/>
                                        </p:tgtEl>
                                        <p:attrNameLst>
                                          <p:attrName>ppt_x</p:attrName>
                                        </p:attrNameLst>
                                      </p:cBhvr>
                                      <p:tavLst>
                                        <p:tav tm="0">
                                          <p:val>
                                            <p:strVal val="#ppt_x"/>
                                          </p:val>
                                        </p:tav>
                                        <p:tav tm="100000">
                                          <p:val>
                                            <p:strVal val="#ppt_x"/>
                                          </p:val>
                                        </p:tav>
                                      </p:tavLst>
                                    </p:anim>
                                    <p:anim calcmode="lin" valueType="num">
                                      <p:cBhvr additive="base">
                                        <p:cTn id="12" dur="500" fill="hold"/>
                                        <p:tgtEl>
                                          <p:spTgt spid="26420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4201"/>
                                        </p:tgtEl>
                                        <p:attrNameLst>
                                          <p:attrName>style.visibility</p:attrName>
                                        </p:attrNameLst>
                                      </p:cBhvr>
                                      <p:to>
                                        <p:strVal val="visible"/>
                                      </p:to>
                                    </p:set>
                                    <p:anim calcmode="lin" valueType="num">
                                      <p:cBhvr additive="base">
                                        <p:cTn id="15" dur="500" fill="hold"/>
                                        <p:tgtEl>
                                          <p:spTgt spid="264201"/>
                                        </p:tgtEl>
                                        <p:attrNameLst>
                                          <p:attrName>ppt_x</p:attrName>
                                        </p:attrNameLst>
                                      </p:cBhvr>
                                      <p:tavLst>
                                        <p:tav tm="0">
                                          <p:val>
                                            <p:strVal val="#ppt_x"/>
                                          </p:val>
                                        </p:tav>
                                        <p:tav tm="100000">
                                          <p:val>
                                            <p:strVal val="#ppt_x"/>
                                          </p:val>
                                        </p:tav>
                                      </p:tavLst>
                                    </p:anim>
                                    <p:anim calcmode="lin" valueType="num">
                                      <p:cBhvr additive="base">
                                        <p:cTn id="16" dur="500" fill="hold"/>
                                        <p:tgtEl>
                                          <p:spTgt spid="2642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4202"/>
                                        </p:tgtEl>
                                        <p:attrNameLst>
                                          <p:attrName>style.visibility</p:attrName>
                                        </p:attrNameLst>
                                      </p:cBhvr>
                                      <p:to>
                                        <p:strVal val="visible"/>
                                      </p:to>
                                    </p:set>
                                    <p:anim calcmode="lin" valueType="num">
                                      <p:cBhvr additive="base">
                                        <p:cTn id="21" dur="500" fill="hold"/>
                                        <p:tgtEl>
                                          <p:spTgt spid="264202"/>
                                        </p:tgtEl>
                                        <p:attrNameLst>
                                          <p:attrName>ppt_x</p:attrName>
                                        </p:attrNameLst>
                                      </p:cBhvr>
                                      <p:tavLst>
                                        <p:tav tm="0">
                                          <p:val>
                                            <p:strVal val="#ppt_x"/>
                                          </p:val>
                                        </p:tav>
                                        <p:tav tm="100000">
                                          <p:val>
                                            <p:strVal val="#ppt_x"/>
                                          </p:val>
                                        </p:tav>
                                      </p:tavLst>
                                    </p:anim>
                                    <p:anim calcmode="lin" valueType="num">
                                      <p:cBhvr additive="base">
                                        <p:cTn id="22" dur="500" fill="hold"/>
                                        <p:tgtEl>
                                          <p:spTgt spid="26420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4203"/>
                                        </p:tgtEl>
                                        <p:attrNameLst>
                                          <p:attrName>style.visibility</p:attrName>
                                        </p:attrNameLst>
                                      </p:cBhvr>
                                      <p:to>
                                        <p:strVal val="visible"/>
                                      </p:to>
                                    </p:set>
                                    <p:anim calcmode="lin" valueType="num">
                                      <p:cBhvr additive="base">
                                        <p:cTn id="27" dur="500" fill="hold"/>
                                        <p:tgtEl>
                                          <p:spTgt spid="264203"/>
                                        </p:tgtEl>
                                        <p:attrNameLst>
                                          <p:attrName>ppt_x</p:attrName>
                                        </p:attrNameLst>
                                      </p:cBhvr>
                                      <p:tavLst>
                                        <p:tav tm="0">
                                          <p:val>
                                            <p:strVal val="#ppt_x"/>
                                          </p:val>
                                        </p:tav>
                                        <p:tav tm="100000">
                                          <p:val>
                                            <p:strVal val="#ppt_x"/>
                                          </p:val>
                                        </p:tav>
                                      </p:tavLst>
                                    </p:anim>
                                    <p:anim calcmode="lin" valueType="num">
                                      <p:cBhvr additive="base">
                                        <p:cTn id="28" dur="500" fill="hold"/>
                                        <p:tgtEl>
                                          <p:spTgt spid="26420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4204"/>
                                        </p:tgtEl>
                                        <p:attrNameLst>
                                          <p:attrName>style.visibility</p:attrName>
                                        </p:attrNameLst>
                                      </p:cBhvr>
                                      <p:to>
                                        <p:strVal val="visible"/>
                                      </p:to>
                                    </p:set>
                                    <p:anim calcmode="lin" valueType="num">
                                      <p:cBhvr additive="base">
                                        <p:cTn id="33" dur="500" fill="hold"/>
                                        <p:tgtEl>
                                          <p:spTgt spid="264204"/>
                                        </p:tgtEl>
                                        <p:attrNameLst>
                                          <p:attrName>ppt_x</p:attrName>
                                        </p:attrNameLst>
                                      </p:cBhvr>
                                      <p:tavLst>
                                        <p:tav tm="0">
                                          <p:val>
                                            <p:strVal val="#ppt_x"/>
                                          </p:val>
                                        </p:tav>
                                        <p:tav tm="100000">
                                          <p:val>
                                            <p:strVal val="#ppt_x"/>
                                          </p:val>
                                        </p:tav>
                                      </p:tavLst>
                                    </p:anim>
                                    <p:anim calcmode="lin" valueType="num">
                                      <p:cBhvr additive="base">
                                        <p:cTn id="34" dur="500" fill="hold"/>
                                        <p:tgtEl>
                                          <p:spTgt spid="26420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4205"/>
                                        </p:tgtEl>
                                        <p:attrNameLst>
                                          <p:attrName>style.visibility</p:attrName>
                                        </p:attrNameLst>
                                      </p:cBhvr>
                                      <p:to>
                                        <p:strVal val="visible"/>
                                      </p:to>
                                    </p:set>
                                    <p:anim calcmode="lin" valueType="num">
                                      <p:cBhvr additive="base">
                                        <p:cTn id="37" dur="500" fill="hold"/>
                                        <p:tgtEl>
                                          <p:spTgt spid="264205"/>
                                        </p:tgtEl>
                                        <p:attrNameLst>
                                          <p:attrName>ppt_x</p:attrName>
                                        </p:attrNameLst>
                                      </p:cBhvr>
                                      <p:tavLst>
                                        <p:tav tm="0">
                                          <p:val>
                                            <p:strVal val="#ppt_x"/>
                                          </p:val>
                                        </p:tav>
                                        <p:tav tm="100000">
                                          <p:val>
                                            <p:strVal val="#ppt_x"/>
                                          </p:val>
                                        </p:tav>
                                      </p:tavLst>
                                    </p:anim>
                                    <p:anim calcmode="lin" valueType="num">
                                      <p:cBhvr additive="base">
                                        <p:cTn id="38" dur="500" fill="hold"/>
                                        <p:tgtEl>
                                          <p:spTgt spid="26420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4206"/>
                                        </p:tgtEl>
                                        <p:attrNameLst>
                                          <p:attrName>style.visibility</p:attrName>
                                        </p:attrNameLst>
                                      </p:cBhvr>
                                      <p:to>
                                        <p:strVal val="visible"/>
                                      </p:to>
                                    </p:set>
                                    <p:anim calcmode="lin" valueType="num">
                                      <p:cBhvr additive="base">
                                        <p:cTn id="41" dur="500" fill="hold"/>
                                        <p:tgtEl>
                                          <p:spTgt spid="264206"/>
                                        </p:tgtEl>
                                        <p:attrNameLst>
                                          <p:attrName>ppt_x</p:attrName>
                                        </p:attrNameLst>
                                      </p:cBhvr>
                                      <p:tavLst>
                                        <p:tav tm="0">
                                          <p:val>
                                            <p:strVal val="#ppt_x"/>
                                          </p:val>
                                        </p:tav>
                                        <p:tav tm="100000">
                                          <p:val>
                                            <p:strVal val="#ppt_x"/>
                                          </p:val>
                                        </p:tav>
                                      </p:tavLst>
                                    </p:anim>
                                    <p:anim calcmode="lin" valueType="num">
                                      <p:cBhvr additive="base">
                                        <p:cTn id="42" dur="500" fill="hold"/>
                                        <p:tgtEl>
                                          <p:spTgt spid="26420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4207"/>
                                        </p:tgtEl>
                                        <p:attrNameLst>
                                          <p:attrName>style.visibility</p:attrName>
                                        </p:attrNameLst>
                                      </p:cBhvr>
                                      <p:to>
                                        <p:strVal val="visible"/>
                                      </p:to>
                                    </p:set>
                                    <p:anim calcmode="lin" valueType="num">
                                      <p:cBhvr additive="base">
                                        <p:cTn id="47" dur="500" fill="hold"/>
                                        <p:tgtEl>
                                          <p:spTgt spid="264207"/>
                                        </p:tgtEl>
                                        <p:attrNameLst>
                                          <p:attrName>ppt_x</p:attrName>
                                        </p:attrNameLst>
                                      </p:cBhvr>
                                      <p:tavLst>
                                        <p:tav tm="0">
                                          <p:val>
                                            <p:strVal val="#ppt_x"/>
                                          </p:val>
                                        </p:tav>
                                        <p:tav tm="100000">
                                          <p:val>
                                            <p:strVal val="#ppt_x"/>
                                          </p:val>
                                        </p:tav>
                                      </p:tavLst>
                                    </p:anim>
                                    <p:anim calcmode="lin" valueType="num">
                                      <p:cBhvr additive="base">
                                        <p:cTn id="48" dur="500" fill="hold"/>
                                        <p:tgtEl>
                                          <p:spTgt spid="26420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64208"/>
                                        </p:tgtEl>
                                        <p:attrNameLst>
                                          <p:attrName>style.visibility</p:attrName>
                                        </p:attrNameLst>
                                      </p:cBhvr>
                                      <p:to>
                                        <p:strVal val="visible"/>
                                      </p:to>
                                    </p:set>
                                    <p:anim calcmode="lin" valueType="num">
                                      <p:cBhvr additive="base">
                                        <p:cTn id="53" dur="500" fill="hold"/>
                                        <p:tgtEl>
                                          <p:spTgt spid="264208"/>
                                        </p:tgtEl>
                                        <p:attrNameLst>
                                          <p:attrName>ppt_x</p:attrName>
                                        </p:attrNameLst>
                                      </p:cBhvr>
                                      <p:tavLst>
                                        <p:tav tm="0">
                                          <p:val>
                                            <p:strVal val="#ppt_x"/>
                                          </p:val>
                                        </p:tav>
                                        <p:tav tm="100000">
                                          <p:val>
                                            <p:strVal val="#ppt_x"/>
                                          </p:val>
                                        </p:tav>
                                      </p:tavLst>
                                    </p:anim>
                                    <p:anim calcmode="lin" valueType="num">
                                      <p:cBhvr additive="base">
                                        <p:cTn id="54" dur="500" fill="hold"/>
                                        <p:tgtEl>
                                          <p:spTgt spid="2642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9" grpId="0" animBg="1"/>
      <p:bldP spid="264200" grpId="0" animBg="1"/>
      <p:bldP spid="264201" grpId="0" animBg="1"/>
      <p:bldP spid="264202" grpId="0" animBg="1"/>
      <p:bldP spid="264203" grpId="0" animBg="1"/>
      <p:bldP spid="264204" grpId="0" animBg="1"/>
      <p:bldP spid="264205" grpId="0" animBg="1"/>
      <p:bldP spid="264206" grpId="0" animBg="1"/>
      <p:bldP spid="264207" grpId="0" animBg="1"/>
      <p:bldP spid="26420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6C7BF42B-9669-4E9F-A44F-845C95141356}"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9E08F399-3431-49CC-899C-72289FA22AB0}" type="slidenum">
              <a:rPr lang="en-US" altLang="zh-CN"/>
              <a:pPr/>
              <a:t>11</a:t>
            </a:fld>
            <a:endParaRPr lang="en-US" altLang="zh-CN"/>
          </a:p>
        </p:txBody>
      </p:sp>
      <p:sp>
        <p:nvSpPr>
          <p:cNvPr id="31746" name="Rectangle 2"/>
          <p:cNvSpPr>
            <a:spLocks noGrp="1" noChangeArrowheads="1"/>
          </p:cNvSpPr>
          <p:nvPr>
            <p:ph type="title"/>
          </p:nvPr>
        </p:nvSpPr>
        <p:spPr/>
        <p:txBody>
          <a:bodyPr/>
          <a:lstStyle/>
          <a:p>
            <a:endParaRPr lang="zh-CN" altLang="zh-CN"/>
          </a:p>
        </p:txBody>
      </p:sp>
      <p:sp>
        <p:nvSpPr>
          <p:cNvPr id="31747" name="Rectangle 3"/>
          <p:cNvSpPr>
            <a:spLocks noGrp="1" noChangeArrowheads="1"/>
          </p:cNvSpPr>
          <p:nvPr>
            <p:ph type="body" idx="1"/>
          </p:nvPr>
        </p:nvSpPr>
        <p:spPr/>
        <p:txBody>
          <a:bodyPr/>
          <a:lstStyle/>
          <a:p>
            <a:endParaRPr lang="zh-CN" altLang="zh-CN"/>
          </a:p>
        </p:txBody>
      </p:sp>
      <p:pic>
        <p:nvPicPr>
          <p:cNvPr id="3174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31749" name="Picture 5" descr="j0234687"/>
          <p:cNvPicPr>
            <a:picLocks noChangeAspect="1" noChangeArrowheads="1" noCrop="1"/>
          </p:cNvPicPr>
          <p:nvPr/>
        </p:nvPicPr>
        <p:blipFill>
          <a:blip r:embed="rId3" cstate="print"/>
          <a:srcRect/>
          <a:stretch>
            <a:fillRect/>
          </a:stretch>
        </p:blipFill>
        <p:spPr bwMode="auto">
          <a:xfrm>
            <a:off x="4125913" y="2792413"/>
            <a:ext cx="1228725" cy="723900"/>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7A72F603-0AC8-4166-91AC-86BBD99B5B9E}" type="datetime1">
              <a:rPr lang="zh-CN" altLang="en-US"/>
              <a:pPr/>
              <a:t>2020/1/5</a:t>
            </a:fld>
            <a:endParaRPr lang="en-US" altLang="zh-CN"/>
          </a:p>
        </p:txBody>
      </p:sp>
      <p:sp>
        <p:nvSpPr>
          <p:cNvPr id="8" name="灯片编号占位符 4"/>
          <p:cNvSpPr>
            <a:spLocks noGrp="1"/>
          </p:cNvSpPr>
          <p:nvPr>
            <p:ph type="sldNum" sz="quarter" idx="11"/>
          </p:nvPr>
        </p:nvSpPr>
        <p:spPr/>
        <p:txBody>
          <a:bodyPr/>
          <a:lstStyle/>
          <a:p>
            <a:fld id="{E2A9FACB-5F7C-4C7C-8F09-11F511BFDDBA}" type="slidenum">
              <a:rPr lang="en-US" altLang="zh-CN"/>
              <a:pPr/>
              <a:t>110</a:t>
            </a:fld>
            <a:endParaRPr lang="en-US" altLang="zh-CN"/>
          </a:p>
        </p:txBody>
      </p:sp>
      <p:sp>
        <p:nvSpPr>
          <p:cNvPr id="265218" name="Rectangle 2"/>
          <p:cNvSpPr>
            <a:spLocks noGrp="1" noChangeArrowheads="1"/>
          </p:cNvSpPr>
          <p:nvPr>
            <p:ph type="title"/>
          </p:nvPr>
        </p:nvSpPr>
        <p:spPr/>
        <p:txBody>
          <a:bodyPr/>
          <a:lstStyle/>
          <a:p>
            <a:endParaRPr lang="zh-CN" altLang="zh-CN"/>
          </a:p>
        </p:txBody>
      </p:sp>
      <p:sp>
        <p:nvSpPr>
          <p:cNvPr id="265219" name="Rectangle 3"/>
          <p:cNvSpPr>
            <a:spLocks noGrp="1" noChangeArrowheads="1"/>
          </p:cNvSpPr>
          <p:nvPr>
            <p:ph type="body" idx="1"/>
          </p:nvPr>
        </p:nvSpPr>
        <p:spPr/>
        <p:txBody>
          <a:bodyPr/>
          <a:lstStyle/>
          <a:p>
            <a:endParaRPr lang="zh-CN" altLang="zh-CN"/>
          </a:p>
        </p:txBody>
      </p:sp>
      <p:pic>
        <p:nvPicPr>
          <p:cNvPr id="265220" name="Picture 4"/>
          <p:cNvPicPr>
            <a:picLocks noChangeAspect="1" noChangeArrowheads="1"/>
          </p:cNvPicPr>
          <p:nvPr/>
        </p:nvPicPr>
        <p:blipFill>
          <a:blip r:embed="rId2" cstate="print"/>
          <a:srcRect/>
          <a:stretch>
            <a:fillRect/>
          </a:stretch>
        </p:blipFill>
        <p:spPr bwMode="auto">
          <a:xfrm>
            <a:off x="152400" y="0"/>
            <a:ext cx="6096000" cy="6858000"/>
          </a:xfrm>
          <a:prstGeom prst="rect">
            <a:avLst/>
          </a:prstGeom>
          <a:noFill/>
        </p:spPr>
      </p:pic>
      <p:pic>
        <p:nvPicPr>
          <p:cNvPr id="265221" name="Picture 5"/>
          <p:cNvPicPr>
            <a:picLocks noChangeAspect="1" noChangeArrowheads="1"/>
          </p:cNvPicPr>
          <p:nvPr/>
        </p:nvPicPr>
        <p:blipFill>
          <a:blip r:embed="rId3" cstate="print"/>
          <a:srcRect/>
          <a:stretch>
            <a:fillRect/>
          </a:stretch>
        </p:blipFill>
        <p:spPr bwMode="auto">
          <a:xfrm>
            <a:off x="5791200" y="0"/>
            <a:ext cx="2971800" cy="6858000"/>
          </a:xfrm>
          <a:prstGeom prst="rect">
            <a:avLst/>
          </a:prstGeom>
          <a:noFill/>
        </p:spPr>
      </p:pic>
      <p:sp>
        <p:nvSpPr>
          <p:cNvPr id="265222" name="Rectangle 6"/>
          <p:cNvSpPr>
            <a:spLocks noChangeArrowheads="1"/>
          </p:cNvSpPr>
          <p:nvPr/>
        </p:nvSpPr>
        <p:spPr bwMode="auto">
          <a:xfrm>
            <a:off x="2514600" y="457200"/>
            <a:ext cx="4678363" cy="946150"/>
          </a:xfrm>
          <a:prstGeom prst="rect">
            <a:avLst/>
          </a:prstGeom>
          <a:noFill/>
          <a:ln w="9525">
            <a:noFill/>
            <a:miter lim="800000"/>
            <a:headEnd/>
            <a:tailEnd/>
          </a:ln>
          <a:effectLst/>
        </p:spPr>
        <p:txBody>
          <a:bodyPr wrap="none">
            <a:spAutoFit/>
          </a:bodyPr>
          <a:lstStyle/>
          <a:p>
            <a:pPr algn="ctr"/>
            <a:r>
              <a:rPr lang="zh-CN" altLang="en-US" sz="2800" b="1" dirty="0" smtClean="0">
                <a:solidFill>
                  <a:srgbClr val="CC0000"/>
                </a:solidFill>
              </a:rPr>
              <a:t>是否满足？</a:t>
            </a:r>
            <a:endParaRPr lang="zh-CN" altLang="en-US" sz="2800" b="1" dirty="0">
              <a:solidFill>
                <a:srgbClr val="CC0000"/>
              </a:solidFill>
            </a:endParaRPr>
          </a:p>
          <a:p>
            <a:pPr algn="ctr"/>
            <a:r>
              <a:rPr lang="zh-CN" altLang="en-US" sz="2800" b="1" dirty="0">
                <a:solidFill>
                  <a:srgbClr val="CC0000"/>
                </a:solidFill>
              </a:rPr>
              <a:t>（路径覆盖</a:t>
            </a:r>
            <a:r>
              <a:rPr lang="en-US" altLang="zh-CN" sz="2800" b="1" dirty="0">
                <a:solidFill>
                  <a:srgbClr val="CC0000"/>
                </a:solidFill>
              </a:rPr>
              <a:t>+</a:t>
            </a:r>
            <a:r>
              <a:rPr lang="zh-CN" altLang="en-US" sz="2800" b="1" dirty="0">
                <a:solidFill>
                  <a:srgbClr val="CC0000"/>
                </a:solidFill>
              </a:rPr>
              <a:t>条件组合覆盖）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222"/>
                                        </p:tgtEl>
                                        <p:attrNameLst>
                                          <p:attrName>style.visibility</p:attrName>
                                        </p:attrNameLst>
                                      </p:cBhvr>
                                      <p:to>
                                        <p:strVal val="visible"/>
                                      </p:to>
                                    </p:set>
                                    <p:anim calcmode="lin" valueType="num">
                                      <p:cBhvr additive="base">
                                        <p:cTn id="7" dur="500" fill="hold"/>
                                        <p:tgtEl>
                                          <p:spTgt spid="265222"/>
                                        </p:tgtEl>
                                        <p:attrNameLst>
                                          <p:attrName>ppt_x</p:attrName>
                                        </p:attrNameLst>
                                      </p:cBhvr>
                                      <p:tavLst>
                                        <p:tav tm="0">
                                          <p:val>
                                            <p:strVal val="#ppt_x"/>
                                          </p:val>
                                        </p:tav>
                                        <p:tav tm="100000">
                                          <p:val>
                                            <p:strVal val="#ppt_x"/>
                                          </p:val>
                                        </p:tav>
                                      </p:tavLst>
                                    </p:anim>
                                    <p:anim calcmode="lin" valueType="num">
                                      <p:cBhvr additive="base">
                                        <p:cTn id="8" dur="500" fill="hold"/>
                                        <p:tgtEl>
                                          <p:spTgt spid="265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a:spLocks noGrp="1"/>
          </p:cNvSpPr>
          <p:nvPr>
            <p:ph type="dt" sz="half" idx="10"/>
          </p:nvPr>
        </p:nvSpPr>
        <p:spPr/>
        <p:txBody>
          <a:bodyPr/>
          <a:lstStyle/>
          <a:p>
            <a:fld id="{C3CA2721-3AB0-48CB-A76D-4FE28D2F5F57}" type="datetime1">
              <a:rPr lang="zh-CN" altLang="en-US"/>
              <a:pPr/>
              <a:t>2020/1/5</a:t>
            </a:fld>
            <a:endParaRPr lang="en-US" altLang="zh-CN"/>
          </a:p>
        </p:txBody>
      </p:sp>
      <p:sp>
        <p:nvSpPr>
          <p:cNvPr id="29" name="灯片编号占位符 4"/>
          <p:cNvSpPr>
            <a:spLocks noGrp="1"/>
          </p:cNvSpPr>
          <p:nvPr>
            <p:ph type="sldNum" sz="quarter" idx="11"/>
          </p:nvPr>
        </p:nvSpPr>
        <p:spPr/>
        <p:txBody>
          <a:bodyPr/>
          <a:lstStyle/>
          <a:p>
            <a:fld id="{5B06489F-A321-4B72-9301-E557DBB75794}" type="slidenum">
              <a:rPr lang="en-US" altLang="zh-CN"/>
              <a:pPr/>
              <a:t>111</a:t>
            </a:fld>
            <a:endParaRPr lang="en-US" altLang="zh-CN"/>
          </a:p>
        </p:txBody>
      </p:sp>
      <p:sp>
        <p:nvSpPr>
          <p:cNvPr id="240642" name="Rectangle 2"/>
          <p:cNvSpPr>
            <a:spLocks noGrp="1" noChangeArrowheads="1"/>
          </p:cNvSpPr>
          <p:nvPr>
            <p:ph type="title"/>
          </p:nvPr>
        </p:nvSpPr>
        <p:spPr/>
        <p:txBody>
          <a:bodyPr/>
          <a:lstStyle/>
          <a:p>
            <a:r>
              <a:rPr lang="en-US" altLang="zh-CN"/>
              <a:t>7.1.4 </a:t>
            </a:r>
            <a:r>
              <a:rPr lang="zh-CN" altLang="en-US"/>
              <a:t>软件测试的原则（</a:t>
            </a:r>
            <a:r>
              <a:rPr lang="en-US" altLang="zh-CN"/>
              <a:t>1</a:t>
            </a:r>
            <a:r>
              <a:rPr lang="zh-CN" altLang="en-US"/>
              <a:t>）</a:t>
            </a:r>
          </a:p>
        </p:txBody>
      </p:sp>
      <p:sp>
        <p:nvSpPr>
          <p:cNvPr id="240643" name="Rectangle 3"/>
          <p:cNvSpPr>
            <a:spLocks noGrp="1" noChangeArrowheads="1"/>
          </p:cNvSpPr>
          <p:nvPr>
            <p:ph type="body" idx="1"/>
          </p:nvPr>
        </p:nvSpPr>
        <p:spPr>
          <a:xfrm>
            <a:off x="457200" y="1066800"/>
            <a:ext cx="8229600" cy="5073650"/>
          </a:xfrm>
        </p:spPr>
        <p:txBody>
          <a:bodyPr/>
          <a:lstStyle/>
          <a:p>
            <a:r>
              <a:rPr lang="en-US" altLang="zh-CN"/>
              <a:t>1. </a:t>
            </a:r>
            <a:r>
              <a:rPr lang="zh-CN" altLang="en-US"/>
              <a:t>应当把“</a:t>
            </a:r>
            <a:r>
              <a:rPr lang="zh-CN" altLang="en-US">
                <a:solidFill>
                  <a:srgbClr val="CC0000"/>
                </a:solidFill>
              </a:rPr>
              <a:t>尽早地和不断地进行软件测试</a:t>
            </a:r>
            <a:r>
              <a:rPr lang="zh-CN" altLang="en-US"/>
              <a:t>”作为软件开发者的座右铭。</a:t>
            </a:r>
          </a:p>
        </p:txBody>
      </p:sp>
      <p:grpSp>
        <p:nvGrpSpPr>
          <p:cNvPr id="240644" name="Group 4"/>
          <p:cNvGrpSpPr>
            <a:grpSpLocks/>
          </p:cNvGrpSpPr>
          <p:nvPr/>
        </p:nvGrpSpPr>
        <p:grpSpPr bwMode="auto">
          <a:xfrm>
            <a:off x="533400" y="2057400"/>
            <a:ext cx="8305800" cy="4429125"/>
            <a:chOff x="336" y="1296"/>
            <a:chExt cx="5232" cy="2790"/>
          </a:xfrm>
        </p:grpSpPr>
        <p:sp>
          <p:nvSpPr>
            <p:cNvPr id="240645" name="Rectangle 5"/>
            <p:cNvSpPr>
              <a:spLocks noChangeArrowheads="1"/>
            </p:cNvSpPr>
            <p:nvPr/>
          </p:nvSpPr>
          <p:spPr bwMode="auto">
            <a:xfrm>
              <a:off x="1536" y="1296"/>
              <a:ext cx="105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ea typeface="黑体" pitchFamily="2" charset="-122"/>
                </a:rPr>
                <a:t>正确</a:t>
              </a:r>
            </a:p>
            <a:p>
              <a:pPr algn="ctr"/>
              <a:r>
                <a:rPr lang="zh-CN" altLang="en-US" sz="2200" b="1">
                  <a:ea typeface="黑体" pitchFamily="2" charset="-122"/>
                </a:rPr>
                <a:t>需求</a:t>
              </a:r>
            </a:p>
          </p:txBody>
        </p:sp>
        <p:sp>
          <p:nvSpPr>
            <p:cNvPr id="240646" name="AutoShape 6"/>
            <p:cNvSpPr>
              <a:spLocks noChangeArrowheads="1"/>
            </p:cNvSpPr>
            <p:nvPr/>
          </p:nvSpPr>
          <p:spPr bwMode="auto">
            <a:xfrm>
              <a:off x="336" y="1296"/>
              <a:ext cx="1200" cy="48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a:t>
              </a:r>
            </a:p>
          </p:txBody>
        </p:sp>
        <p:sp>
          <p:nvSpPr>
            <p:cNvPr id="240647" name="AutoShape 7"/>
            <p:cNvSpPr>
              <a:spLocks noChangeArrowheads="1"/>
            </p:cNvSpPr>
            <p:nvPr/>
          </p:nvSpPr>
          <p:spPr bwMode="auto">
            <a:xfrm>
              <a:off x="336" y="2016"/>
              <a:ext cx="1200" cy="48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设计</a:t>
              </a:r>
            </a:p>
          </p:txBody>
        </p:sp>
        <p:sp>
          <p:nvSpPr>
            <p:cNvPr id="240648" name="AutoShape 8"/>
            <p:cNvSpPr>
              <a:spLocks noChangeArrowheads="1"/>
            </p:cNvSpPr>
            <p:nvPr/>
          </p:nvSpPr>
          <p:spPr bwMode="auto">
            <a:xfrm>
              <a:off x="336" y="2784"/>
              <a:ext cx="1200" cy="48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编码</a:t>
              </a:r>
            </a:p>
          </p:txBody>
        </p:sp>
        <p:sp>
          <p:nvSpPr>
            <p:cNvPr id="240649" name="AutoShape 9"/>
            <p:cNvSpPr>
              <a:spLocks noChangeArrowheads="1"/>
            </p:cNvSpPr>
            <p:nvPr/>
          </p:nvSpPr>
          <p:spPr bwMode="auto">
            <a:xfrm>
              <a:off x="384" y="3600"/>
              <a:ext cx="1200" cy="48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测试</a:t>
              </a:r>
            </a:p>
          </p:txBody>
        </p:sp>
        <p:sp>
          <p:nvSpPr>
            <p:cNvPr id="240650" name="Rectangle 10"/>
            <p:cNvSpPr>
              <a:spLocks noChangeArrowheads="1"/>
            </p:cNvSpPr>
            <p:nvPr/>
          </p:nvSpPr>
          <p:spPr bwMode="auto">
            <a:xfrm>
              <a:off x="2592" y="1296"/>
              <a:ext cx="57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solidFill>
                    <a:srgbClr val="CC0000"/>
                  </a:solidFill>
                  <a:ea typeface="黑体" pitchFamily="2" charset="-122"/>
                </a:rPr>
                <a:t>错误</a:t>
              </a:r>
            </a:p>
            <a:p>
              <a:pPr algn="ctr"/>
              <a:r>
                <a:rPr lang="zh-CN" altLang="en-US" sz="2200" b="1">
                  <a:solidFill>
                    <a:srgbClr val="CC0000"/>
                  </a:solidFill>
                  <a:ea typeface="黑体" pitchFamily="2" charset="-122"/>
                </a:rPr>
                <a:t>需求</a:t>
              </a:r>
            </a:p>
          </p:txBody>
        </p:sp>
        <p:sp>
          <p:nvSpPr>
            <p:cNvPr id="240651" name="Rectangle 11"/>
            <p:cNvSpPr>
              <a:spLocks noChangeArrowheads="1"/>
            </p:cNvSpPr>
            <p:nvPr/>
          </p:nvSpPr>
          <p:spPr bwMode="auto">
            <a:xfrm>
              <a:off x="1536" y="2016"/>
              <a:ext cx="105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ea typeface="黑体" pitchFamily="2" charset="-122"/>
                </a:rPr>
                <a:t>正确</a:t>
              </a:r>
            </a:p>
            <a:p>
              <a:pPr algn="ctr"/>
              <a:r>
                <a:rPr lang="zh-CN" altLang="en-US" sz="2200" b="1">
                  <a:ea typeface="黑体" pitchFamily="2" charset="-122"/>
                </a:rPr>
                <a:t>设计</a:t>
              </a:r>
            </a:p>
          </p:txBody>
        </p:sp>
        <p:sp>
          <p:nvSpPr>
            <p:cNvPr id="240652" name="Rectangle 12"/>
            <p:cNvSpPr>
              <a:spLocks noChangeArrowheads="1"/>
            </p:cNvSpPr>
            <p:nvPr/>
          </p:nvSpPr>
          <p:spPr bwMode="auto">
            <a:xfrm>
              <a:off x="2592" y="2016"/>
              <a:ext cx="57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solidFill>
                    <a:srgbClr val="CC0000"/>
                  </a:solidFill>
                  <a:ea typeface="黑体" pitchFamily="2" charset="-122"/>
                </a:rPr>
                <a:t>错误</a:t>
              </a:r>
            </a:p>
            <a:p>
              <a:pPr algn="ctr"/>
              <a:r>
                <a:rPr lang="zh-CN" altLang="en-US" sz="2200" b="1">
                  <a:solidFill>
                    <a:srgbClr val="CC0000"/>
                  </a:solidFill>
                  <a:ea typeface="黑体" pitchFamily="2" charset="-122"/>
                </a:rPr>
                <a:t>设计</a:t>
              </a:r>
            </a:p>
          </p:txBody>
        </p:sp>
        <p:sp>
          <p:nvSpPr>
            <p:cNvPr id="240653" name="Rectangle 13"/>
            <p:cNvSpPr>
              <a:spLocks noChangeArrowheads="1"/>
            </p:cNvSpPr>
            <p:nvPr/>
          </p:nvSpPr>
          <p:spPr bwMode="auto">
            <a:xfrm>
              <a:off x="3168" y="2016"/>
              <a:ext cx="1007" cy="486"/>
            </a:xfrm>
            <a:prstGeom prst="rect">
              <a:avLst/>
            </a:prstGeom>
            <a:solidFill>
              <a:srgbClr val="FFFFCC"/>
            </a:solidFill>
            <a:ln w="9525">
              <a:solidFill>
                <a:schemeClr val="tx1"/>
              </a:solidFill>
              <a:miter lim="800000"/>
              <a:headEnd/>
              <a:tailEnd/>
            </a:ln>
            <a:effectLst/>
          </p:spPr>
          <p:txBody>
            <a:bodyPr wrap="none">
              <a:spAutoFit/>
            </a:bodyPr>
            <a:lstStyle/>
            <a:p>
              <a:pPr algn="ctr"/>
              <a:r>
                <a:rPr lang="zh-CN" altLang="en-US" sz="2200" b="1">
                  <a:solidFill>
                    <a:srgbClr val="CC0000"/>
                  </a:solidFill>
                  <a:ea typeface="黑体" pitchFamily="2" charset="-122"/>
                </a:rPr>
                <a:t>对错误需求</a:t>
              </a:r>
            </a:p>
            <a:p>
              <a:pPr algn="ctr"/>
              <a:r>
                <a:rPr lang="zh-CN" altLang="en-US" sz="2200" b="1">
                  <a:solidFill>
                    <a:srgbClr val="CC0000"/>
                  </a:solidFill>
                  <a:ea typeface="黑体" pitchFamily="2" charset="-122"/>
                </a:rPr>
                <a:t>的设计</a:t>
              </a:r>
            </a:p>
          </p:txBody>
        </p:sp>
        <p:sp>
          <p:nvSpPr>
            <p:cNvPr id="240654" name="Rectangle 14"/>
            <p:cNvSpPr>
              <a:spLocks noChangeArrowheads="1"/>
            </p:cNvSpPr>
            <p:nvPr/>
          </p:nvSpPr>
          <p:spPr bwMode="auto">
            <a:xfrm>
              <a:off x="1536" y="2784"/>
              <a:ext cx="105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ea typeface="黑体" pitchFamily="2" charset="-122"/>
                </a:rPr>
                <a:t>正确</a:t>
              </a:r>
            </a:p>
            <a:p>
              <a:pPr algn="ctr"/>
              <a:r>
                <a:rPr lang="zh-CN" altLang="en-US" sz="2200" b="1">
                  <a:ea typeface="黑体" pitchFamily="2" charset="-122"/>
                </a:rPr>
                <a:t>编码</a:t>
              </a:r>
            </a:p>
          </p:txBody>
        </p:sp>
        <p:sp>
          <p:nvSpPr>
            <p:cNvPr id="240655" name="Rectangle 15"/>
            <p:cNvSpPr>
              <a:spLocks noChangeArrowheads="1"/>
            </p:cNvSpPr>
            <p:nvPr/>
          </p:nvSpPr>
          <p:spPr bwMode="auto">
            <a:xfrm>
              <a:off x="2592" y="2784"/>
              <a:ext cx="57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solidFill>
                    <a:srgbClr val="CC0000"/>
                  </a:solidFill>
                  <a:ea typeface="黑体" pitchFamily="2" charset="-122"/>
                </a:rPr>
                <a:t>错误</a:t>
              </a:r>
            </a:p>
            <a:p>
              <a:pPr algn="ctr"/>
              <a:r>
                <a:rPr lang="zh-CN" altLang="en-US" sz="2200" b="1">
                  <a:solidFill>
                    <a:srgbClr val="CC0000"/>
                  </a:solidFill>
                  <a:ea typeface="黑体" pitchFamily="2" charset="-122"/>
                </a:rPr>
                <a:t>编码</a:t>
              </a:r>
            </a:p>
          </p:txBody>
        </p:sp>
        <p:sp>
          <p:nvSpPr>
            <p:cNvPr id="240656" name="Rectangle 16"/>
            <p:cNvSpPr>
              <a:spLocks noChangeArrowheads="1"/>
            </p:cNvSpPr>
            <p:nvPr/>
          </p:nvSpPr>
          <p:spPr bwMode="auto">
            <a:xfrm>
              <a:off x="3169" y="2784"/>
              <a:ext cx="1007" cy="486"/>
            </a:xfrm>
            <a:prstGeom prst="rect">
              <a:avLst/>
            </a:prstGeom>
            <a:solidFill>
              <a:srgbClr val="FFFFCC"/>
            </a:solidFill>
            <a:ln w="9525">
              <a:solidFill>
                <a:schemeClr val="tx1"/>
              </a:solidFill>
              <a:miter lim="800000"/>
              <a:headEnd/>
              <a:tailEnd/>
            </a:ln>
            <a:effectLst/>
          </p:spPr>
          <p:txBody>
            <a:bodyPr wrap="none">
              <a:spAutoFit/>
            </a:bodyPr>
            <a:lstStyle/>
            <a:p>
              <a:pPr algn="ctr"/>
              <a:r>
                <a:rPr lang="zh-CN" altLang="en-US" sz="2200" b="1">
                  <a:solidFill>
                    <a:srgbClr val="CC0000"/>
                  </a:solidFill>
                  <a:ea typeface="黑体" pitchFamily="2" charset="-122"/>
                </a:rPr>
                <a:t>对错误设计</a:t>
              </a:r>
            </a:p>
            <a:p>
              <a:pPr algn="ctr"/>
              <a:r>
                <a:rPr lang="zh-CN" altLang="en-US" sz="2200" b="1">
                  <a:solidFill>
                    <a:srgbClr val="CC0000"/>
                  </a:solidFill>
                  <a:ea typeface="黑体" pitchFamily="2" charset="-122"/>
                </a:rPr>
                <a:t>的编码</a:t>
              </a:r>
            </a:p>
          </p:txBody>
        </p:sp>
        <p:sp>
          <p:nvSpPr>
            <p:cNvPr id="240657" name="Rectangle 17"/>
            <p:cNvSpPr>
              <a:spLocks noChangeArrowheads="1"/>
            </p:cNvSpPr>
            <p:nvPr/>
          </p:nvSpPr>
          <p:spPr bwMode="auto">
            <a:xfrm>
              <a:off x="4176" y="2784"/>
              <a:ext cx="1392"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solidFill>
                    <a:srgbClr val="CC0000"/>
                  </a:solidFill>
                  <a:ea typeface="黑体" pitchFamily="2" charset="-122"/>
                </a:rPr>
                <a:t>对错误需求</a:t>
              </a:r>
            </a:p>
            <a:p>
              <a:pPr algn="ctr"/>
              <a:r>
                <a:rPr lang="zh-CN" altLang="en-US" sz="2200" b="1">
                  <a:solidFill>
                    <a:srgbClr val="CC0000"/>
                  </a:solidFill>
                  <a:ea typeface="黑体" pitchFamily="2" charset="-122"/>
                </a:rPr>
                <a:t>的编码</a:t>
              </a:r>
            </a:p>
          </p:txBody>
        </p:sp>
        <p:sp>
          <p:nvSpPr>
            <p:cNvPr id="240658" name="Rectangle 18"/>
            <p:cNvSpPr>
              <a:spLocks noChangeArrowheads="1"/>
            </p:cNvSpPr>
            <p:nvPr/>
          </p:nvSpPr>
          <p:spPr bwMode="auto">
            <a:xfrm>
              <a:off x="2592" y="3600"/>
              <a:ext cx="1248"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solidFill>
                    <a:srgbClr val="0000FF"/>
                  </a:solidFill>
                  <a:ea typeface="黑体" pitchFamily="2" charset="-122"/>
                </a:rPr>
                <a:t>简单、</a:t>
              </a:r>
              <a:r>
                <a:rPr lang="zh-CN" altLang="en-US" sz="2200" b="1">
                  <a:solidFill>
                    <a:srgbClr val="CC0000"/>
                  </a:solidFill>
                  <a:ea typeface="黑体" pitchFamily="2" charset="-122"/>
                </a:rPr>
                <a:t>复杂</a:t>
              </a:r>
            </a:p>
            <a:p>
              <a:pPr algn="ctr"/>
              <a:r>
                <a:rPr lang="zh-CN" altLang="en-US" sz="2200" b="1">
                  <a:ea typeface="黑体" pitchFamily="2" charset="-122"/>
                </a:rPr>
                <a:t>可修改错误</a:t>
              </a:r>
            </a:p>
          </p:txBody>
        </p:sp>
        <p:sp>
          <p:nvSpPr>
            <p:cNvPr id="240659" name="Rectangle 19"/>
            <p:cNvSpPr>
              <a:spLocks noChangeArrowheads="1"/>
            </p:cNvSpPr>
            <p:nvPr/>
          </p:nvSpPr>
          <p:spPr bwMode="auto">
            <a:xfrm>
              <a:off x="3840" y="3600"/>
              <a:ext cx="1056"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ea typeface="黑体" pitchFamily="2" charset="-122"/>
                </a:rPr>
                <a:t>不可修改</a:t>
              </a:r>
            </a:p>
            <a:p>
              <a:pPr algn="ctr"/>
              <a:r>
                <a:rPr lang="zh-CN" altLang="en-US" sz="2200" b="1">
                  <a:ea typeface="黑体" pitchFamily="2" charset="-122"/>
                </a:rPr>
                <a:t>错误</a:t>
              </a:r>
            </a:p>
          </p:txBody>
        </p:sp>
        <p:sp>
          <p:nvSpPr>
            <p:cNvPr id="240660" name="Rectangle 20"/>
            <p:cNvSpPr>
              <a:spLocks noChangeArrowheads="1"/>
            </p:cNvSpPr>
            <p:nvPr/>
          </p:nvSpPr>
          <p:spPr bwMode="auto">
            <a:xfrm>
              <a:off x="4896" y="3600"/>
              <a:ext cx="672" cy="486"/>
            </a:xfrm>
            <a:prstGeom prst="rect">
              <a:avLst/>
            </a:prstGeom>
            <a:solidFill>
              <a:srgbClr val="FFFFCC"/>
            </a:solidFill>
            <a:ln w="9525">
              <a:solidFill>
                <a:schemeClr val="tx1"/>
              </a:solidFill>
              <a:miter lim="800000"/>
              <a:headEnd/>
              <a:tailEnd/>
            </a:ln>
            <a:effectLst/>
          </p:spPr>
          <p:txBody>
            <a:bodyPr>
              <a:spAutoFit/>
            </a:bodyPr>
            <a:lstStyle/>
            <a:p>
              <a:pPr algn="ctr"/>
              <a:r>
                <a:rPr lang="zh-CN" altLang="en-US" sz="2200" b="1">
                  <a:solidFill>
                    <a:srgbClr val="CC0000"/>
                  </a:solidFill>
                  <a:ea typeface="黑体" pitchFamily="2" charset="-122"/>
                </a:rPr>
                <a:t>隐藏</a:t>
              </a:r>
            </a:p>
            <a:p>
              <a:pPr algn="ctr"/>
              <a:r>
                <a:rPr lang="zh-CN" altLang="en-US" sz="2200" b="1">
                  <a:solidFill>
                    <a:srgbClr val="CC0000"/>
                  </a:solidFill>
                  <a:ea typeface="黑体" pitchFamily="2" charset="-122"/>
                </a:rPr>
                <a:t>错误</a:t>
              </a:r>
            </a:p>
          </p:txBody>
        </p:sp>
        <p:sp>
          <p:nvSpPr>
            <p:cNvPr id="240661" name="Line 21"/>
            <p:cNvSpPr>
              <a:spLocks noChangeShapeType="1"/>
            </p:cNvSpPr>
            <p:nvPr/>
          </p:nvSpPr>
          <p:spPr bwMode="auto">
            <a:xfrm>
              <a:off x="2592" y="1776"/>
              <a:ext cx="576" cy="240"/>
            </a:xfrm>
            <a:prstGeom prst="line">
              <a:avLst/>
            </a:prstGeom>
            <a:noFill/>
            <a:ln w="76200">
              <a:solidFill>
                <a:srgbClr val="0000FF"/>
              </a:solidFill>
              <a:round/>
              <a:headEnd/>
              <a:tailEnd type="triangle" w="med" len="med"/>
            </a:ln>
            <a:effectLst/>
          </p:spPr>
          <p:txBody>
            <a:bodyPr/>
            <a:lstStyle/>
            <a:p>
              <a:endParaRPr lang="zh-CN" altLang="en-US"/>
            </a:p>
          </p:txBody>
        </p:sp>
        <p:sp>
          <p:nvSpPr>
            <p:cNvPr id="240662" name="Line 22"/>
            <p:cNvSpPr>
              <a:spLocks noChangeShapeType="1"/>
            </p:cNvSpPr>
            <p:nvPr/>
          </p:nvSpPr>
          <p:spPr bwMode="auto">
            <a:xfrm>
              <a:off x="3168" y="1776"/>
              <a:ext cx="1008" cy="240"/>
            </a:xfrm>
            <a:prstGeom prst="line">
              <a:avLst/>
            </a:prstGeom>
            <a:noFill/>
            <a:ln w="76200">
              <a:solidFill>
                <a:srgbClr val="0000FF"/>
              </a:solidFill>
              <a:round/>
              <a:headEnd/>
              <a:tailEnd type="triangle" w="med" len="med"/>
            </a:ln>
            <a:effectLst/>
          </p:spPr>
          <p:txBody>
            <a:bodyPr/>
            <a:lstStyle/>
            <a:p>
              <a:endParaRPr lang="zh-CN" altLang="en-US"/>
            </a:p>
          </p:txBody>
        </p:sp>
        <p:sp>
          <p:nvSpPr>
            <p:cNvPr id="240663" name="Line 23"/>
            <p:cNvSpPr>
              <a:spLocks noChangeShapeType="1"/>
            </p:cNvSpPr>
            <p:nvPr/>
          </p:nvSpPr>
          <p:spPr bwMode="auto">
            <a:xfrm>
              <a:off x="2592" y="2496"/>
              <a:ext cx="576" cy="288"/>
            </a:xfrm>
            <a:prstGeom prst="line">
              <a:avLst/>
            </a:prstGeom>
            <a:noFill/>
            <a:ln w="76200">
              <a:solidFill>
                <a:srgbClr val="0000FF"/>
              </a:solidFill>
              <a:round/>
              <a:headEnd/>
              <a:tailEnd type="triangle" w="med" len="med"/>
            </a:ln>
            <a:effectLst/>
          </p:spPr>
          <p:txBody>
            <a:bodyPr/>
            <a:lstStyle/>
            <a:p>
              <a:endParaRPr lang="zh-CN" altLang="en-US"/>
            </a:p>
          </p:txBody>
        </p:sp>
        <p:sp>
          <p:nvSpPr>
            <p:cNvPr id="240664" name="Line 24"/>
            <p:cNvSpPr>
              <a:spLocks noChangeShapeType="1"/>
            </p:cNvSpPr>
            <p:nvPr/>
          </p:nvSpPr>
          <p:spPr bwMode="auto">
            <a:xfrm>
              <a:off x="3168" y="2496"/>
              <a:ext cx="1008" cy="288"/>
            </a:xfrm>
            <a:prstGeom prst="line">
              <a:avLst/>
            </a:prstGeom>
            <a:noFill/>
            <a:ln w="76200">
              <a:solidFill>
                <a:srgbClr val="0000FF"/>
              </a:solidFill>
              <a:round/>
              <a:headEnd/>
              <a:tailEnd type="triangle" w="med" len="med"/>
            </a:ln>
            <a:effectLst/>
          </p:spPr>
          <p:txBody>
            <a:bodyPr/>
            <a:lstStyle/>
            <a:p>
              <a:endParaRPr lang="zh-CN" altLang="en-US"/>
            </a:p>
          </p:txBody>
        </p:sp>
        <p:sp>
          <p:nvSpPr>
            <p:cNvPr id="240665" name="Line 25"/>
            <p:cNvSpPr>
              <a:spLocks noChangeShapeType="1"/>
            </p:cNvSpPr>
            <p:nvPr/>
          </p:nvSpPr>
          <p:spPr bwMode="auto">
            <a:xfrm>
              <a:off x="4176" y="2496"/>
              <a:ext cx="1392" cy="288"/>
            </a:xfrm>
            <a:prstGeom prst="line">
              <a:avLst/>
            </a:prstGeom>
            <a:noFill/>
            <a:ln w="76200">
              <a:solidFill>
                <a:srgbClr val="0000FF"/>
              </a:solidFill>
              <a:round/>
              <a:headEnd/>
              <a:tailEnd type="triangle" w="med" len="med"/>
            </a:ln>
            <a:effectLst/>
          </p:spPr>
          <p:txBody>
            <a:bodyPr/>
            <a:lstStyle/>
            <a:p>
              <a:endParaRPr lang="zh-CN" altLang="en-US"/>
            </a:p>
          </p:txBody>
        </p:sp>
        <p:sp>
          <p:nvSpPr>
            <p:cNvPr id="240666" name="Line 26"/>
            <p:cNvSpPr>
              <a:spLocks noChangeShapeType="1"/>
            </p:cNvSpPr>
            <p:nvPr/>
          </p:nvSpPr>
          <p:spPr bwMode="auto">
            <a:xfrm>
              <a:off x="2592" y="3264"/>
              <a:ext cx="0" cy="336"/>
            </a:xfrm>
            <a:prstGeom prst="line">
              <a:avLst/>
            </a:prstGeom>
            <a:noFill/>
            <a:ln w="76200">
              <a:solidFill>
                <a:srgbClr val="0000FF"/>
              </a:solidFill>
              <a:round/>
              <a:headEnd/>
              <a:tailEnd type="triangle" w="med" len="med"/>
            </a:ln>
            <a:effectLst/>
          </p:spPr>
          <p:txBody>
            <a:bodyPr/>
            <a:lstStyle/>
            <a:p>
              <a:endParaRPr lang="zh-CN" altLang="en-US"/>
            </a:p>
          </p:txBody>
        </p:sp>
        <p:sp>
          <p:nvSpPr>
            <p:cNvPr id="240667" name="Line 27"/>
            <p:cNvSpPr>
              <a:spLocks noChangeShapeType="1"/>
            </p:cNvSpPr>
            <p:nvPr/>
          </p:nvSpPr>
          <p:spPr bwMode="auto">
            <a:xfrm>
              <a:off x="5568" y="3264"/>
              <a:ext cx="0" cy="336"/>
            </a:xfrm>
            <a:prstGeom prst="line">
              <a:avLst/>
            </a:prstGeom>
            <a:noFill/>
            <a:ln w="76200">
              <a:solidFill>
                <a:srgbClr val="0000FF"/>
              </a:solidFill>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Effect transition="in" filter="strips(downRight)">
                                      <p:cBhvr>
                                        <p:cTn id="7" dur="500"/>
                                        <p:tgtEl>
                                          <p:spTgt spid="240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40644"/>
                                        </p:tgtEl>
                                        <p:attrNameLst>
                                          <p:attrName>style.visibility</p:attrName>
                                        </p:attrNameLst>
                                      </p:cBhvr>
                                      <p:to>
                                        <p:strVal val="visible"/>
                                      </p:to>
                                    </p:set>
                                    <p:animEffect transition="in" filter="box(in)">
                                      <p:cBhvr>
                                        <p:cTn id="12" dur="500"/>
                                        <p:tgtEl>
                                          <p:spTgt spid="24064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240644"/>
                                        </p:tgtEl>
                                        <p:attrNameLst>
                                          <p:attrName>ppt_x</p:attrName>
                                        </p:attrNameLst>
                                      </p:cBhvr>
                                      <p:tavLst>
                                        <p:tav tm="0">
                                          <p:val>
                                            <p:strVal val="ppt_x"/>
                                          </p:val>
                                        </p:tav>
                                        <p:tav tm="100000">
                                          <p:val>
                                            <p:strVal val="ppt_x"/>
                                          </p:val>
                                        </p:tav>
                                      </p:tavLst>
                                    </p:anim>
                                    <p:anim calcmode="lin" valueType="num">
                                      <p:cBhvr additive="base">
                                        <p:cTn id="17" dur="500"/>
                                        <p:tgtEl>
                                          <p:spTgt spid="240644"/>
                                        </p:tgtEl>
                                        <p:attrNameLst>
                                          <p:attrName>ppt_y</p:attrName>
                                        </p:attrNameLst>
                                      </p:cBhvr>
                                      <p:tavLst>
                                        <p:tav tm="0">
                                          <p:val>
                                            <p:strVal val="ppt_y"/>
                                          </p:val>
                                        </p:tav>
                                        <p:tav tm="100000">
                                          <p:val>
                                            <p:strVal val="1+ppt_h/2"/>
                                          </p:val>
                                        </p:tav>
                                      </p:tavLst>
                                    </p:anim>
                                    <p:set>
                                      <p:cBhvr>
                                        <p:cTn id="18" dur="1" fill="hold">
                                          <p:stCondLst>
                                            <p:cond delay="499"/>
                                          </p:stCondLst>
                                        </p:cTn>
                                        <p:tgtEl>
                                          <p:spTgt spid="2406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C4C3485-F31B-423C-8E66-DE54AEED2C30}"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04FC6B85-44B0-488E-A622-352B84D441D2}" type="slidenum">
              <a:rPr lang="en-US" altLang="zh-CN"/>
              <a:pPr/>
              <a:t>112</a:t>
            </a:fld>
            <a:endParaRPr lang="en-US" altLang="zh-CN"/>
          </a:p>
        </p:txBody>
      </p:sp>
      <p:sp>
        <p:nvSpPr>
          <p:cNvPr id="241666" name="Rectangle 2"/>
          <p:cNvSpPr>
            <a:spLocks noGrp="1" noChangeArrowheads="1"/>
          </p:cNvSpPr>
          <p:nvPr>
            <p:ph type="title"/>
          </p:nvPr>
        </p:nvSpPr>
        <p:spPr/>
        <p:txBody>
          <a:bodyPr/>
          <a:lstStyle/>
          <a:p>
            <a:r>
              <a:rPr lang="en-US" altLang="zh-CN"/>
              <a:t>7.1.4 </a:t>
            </a:r>
            <a:r>
              <a:rPr lang="zh-CN" altLang="en-US"/>
              <a:t>软件测试的原则（</a:t>
            </a:r>
            <a:r>
              <a:rPr lang="en-US" altLang="zh-CN"/>
              <a:t>1</a:t>
            </a:r>
            <a:r>
              <a:rPr lang="zh-CN" altLang="en-US"/>
              <a:t>）</a:t>
            </a:r>
          </a:p>
        </p:txBody>
      </p:sp>
      <p:sp>
        <p:nvSpPr>
          <p:cNvPr id="241667" name="Rectangle 3"/>
          <p:cNvSpPr>
            <a:spLocks noGrp="1" noChangeArrowheads="1"/>
          </p:cNvSpPr>
          <p:nvPr>
            <p:ph type="body" idx="1"/>
          </p:nvPr>
        </p:nvSpPr>
        <p:spPr>
          <a:xfrm>
            <a:off x="457200" y="1066800"/>
            <a:ext cx="8229600" cy="5073650"/>
          </a:xfrm>
        </p:spPr>
        <p:txBody>
          <a:bodyPr/>
          <a:lstStyle/>
          <a:p>
            <a:r>
              <a:rPr lang="en-US" altLang="zh-CN"/>
              <a:t>1. </a:t>
            </a:r>
            <a:r>
              <a:rPr lang="zh-CN" altLang="en-US"/>
              <a:t>应当把“</a:t>
            </a:r>
            <a:r>
              <a:rPr lang="zh-CN" altLang="en-US">
                <a:solidFill>
                  <a:srgbClr val="CC0000"/>
                </a:solidFill>
              </a:rPr>
              <a:t>尽早地和不断地进行软件测试</a:t>
            </a:r>
            <a:r>
              <a:rPr lang="zh-CN" altLang="en-US"/>
              <a:t>”作为软件开发者的座右铭。</a:t>
            </a:r>
          </a:p>
          <a:p>
            <a:r>
              <a:rPr lang="en-US" altLang="zh-CN"/>
              <a:t>2. </a:t>
            </a:r>
            <a:r>
              <a:rPr lang="zh-CN" altLang="en-US">
                <a:solidFill>
                  <a:srgbClr val="0000FF"/>
                </a:solidFill>
              </a:rPr>
              <a:t>程序员应避免检查自己的程序</a:t>
            </a:r>
            <a:r>
              <a:rPr lang="zh-CN" altLang="en-US"/>
              <a:t>。</a:t>
            </a:r>
          </a:p>
          <a:p>
            <a:r>
              <a:rPr lang="en-US" altLang="zh-CN"/>
              <a:t>3. </a:t>
            </a:r>
            <a:r>
              <a:rPr lang="zh-CN" altLang="en-US">
                <a:solidFill>
                  <a:srgbClr val="CC0000"/>
                </a:solidFill>
              </a:rPr>
              <a:t>测试用例</a:t>
            </a:r>
            <a:r>
              <a:rPr lang="zh-CN" altLang="en-US"/>
              <a:t> </a:t>
            </a:r>
            <a:r>
              <a:rPr lang="en-US" altLang="zh-CN"/>
              <a:t>= </a:t>
            </a:r>
            <a:r>
              <a:rPr lang="zh-CN" altLang="en-US">
                <a:solidFill>
                  <a:srgbClr val="CC0000"/>
                </a:solidFill>
              </a:rPr>
              <a:t>输入数据 </a:t>
            </a:r>
            <a:r>
              <a:rPr lang="en-US" altLang="zh-CN"/>
              <a:t>+ </a:t>
            </a:r>
            <a:r>
              <a:rPr lang="zh-CN" altLang="en-US">
                <a:solidFill>
                  <a:srgbClr val="CC0000"/>
                </a:solidFill>
              </a:rPr>
              <a:t>预期输出结果</a:t>
            </a:r>
          </a:p>
          <a:p>
            <a:r>
              <a:rPr lang="en-US" altLang="zh-CN"/>
              <a:t>4. </a:t>
            </a:r>
            <a:r>
              <a:rPr lang="zh-CN" altLang="en-US"/>
              <a:t>在设计</a:t>
            </a:r>
            <a:r>
              <a:rPr lang="zh-CN" altLang="en-US">
                <a:solidFill>
                  <a:srgbClr val="CC0000"/>
                </a:solidFill>
              </a:rPr>
              <a:t>测试用例</a:t>
            </a:r>
            <a:r>
              <a:rPr lang="zh-CN" altLang="en-US"/>
              <a:t>时，应当包括</a:t>
            </a:r>
            <a:r>
              <a:rPr lang="zh-CN" altLang="en-US">
                <a:solidFill>
                  <a:srgbClr val="CC0000"/>
                </a:solidFill>
              </a:rPr>
              <a:t>合理的输入条件</a:t>
            </a:r>
            <a:r>
              <a:rPr lang="zh-CN" altLang="en-US"/>
              <a:t>和</a:t>
            </a:r>
            <a:r>
              <a:rPr lang="zh-CN" altLang="en-US">
                <a:solidFill>
                  <a:srgbClr val="0000FF"/>
                </a:solidFill>
              </a:rPr>
              <a:t>不合理的输入条件</a:t>
            </a:r>
            <a:r>
              <a:rPr lang="zh-CN" altLang="en-US"/>
              <a:t>。</a:t>
            </a:r>
          </a:p>
          <a:p>
            <a:r>
              <a:rPr lang="en-US" altLang="zh-CN"/>
              <a:t>5. </a:t>
            </a:r>
            <a:r>
              <a:rPr lang="zh-CN" altLang="en-US"/>
              <a:t>严格执行测试计划，排除测试的</a:t>
            </a:r>
            <a:r>
              <a:rPr lang="zh-CN" altLang="en-US">
                <a:solidFill>
                  <a:srgbClr val="0000FF"/>
                </a:solidFill>
              </a:rPr>
              <a:t>随意性</a:t>
            </a:r>
            <a:r>
              <a:rPr lang="zh-CN" altLang="en-US"/>
              <a:t>。</a:t>
            </a:r>
          </a:p>
          <a:p>
            <a:r>
              <a:rPr lang="en-US" altLang="zh-CN"/>
              <a:t>6. </a:t>
            </a:r>
            <a:r>
              <a:rPr lang="zh-CN" altLang="en-US"/>
              <a:t>应当对每一个</a:t>
            </a:r>
            <a:r>
              <a:rPr lang="zh-CN" altLang="en-US">
                <a:solidFill>
                  <a:srgbClr val="CC0000"/>
                </a:solidFill>
              </a:rPr>
              <a:t>测试结果做全面检查</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1667">
                                            <p:txEl>
                                              <p:pRg st="1" end="1"/>
                                            </p:txEl>
                                          </p:spTgt>
                                        </p:tgtEl>
                                        <p:attrNameLst>
                                          <p:attrName>style.visibility</p:attrName>
                                        </p:attrNameLst>
                                      </p:cBhvr>
                                      <p:to>
                                        <p:strVal val="visible"/>
                                      </p:to>
                                    </p:set>
                                    <p:animEffect transition="in" filter="strips(downRight)">
                                      <p:cBhvr>
                                        <p:cTn id="7" dur="500"/>
                                        <p:tgtEl>
                                          <p:spTgt spid="2416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1667">
                                            <p:txEl>
                                              <p:pRg st="2" end="2"/>
                                            </p:txEl>
                                          </p:spTgt>
                                        </p:tgtEl>
                                        <p:attrNameLst>
                                          <p:attrName>style.visibility</p:attrName>
                                        </p:attrNameLst>
                                      </p:cBhvr>
                                      <p:to>
                                        <p:strVal val="visible"/>
                                      </p:to>
                                    </p:set>
                                    <p:animEffect transition="in" filter="strips(downRight)">
                                      <p:cBhvr>
                                        <p:cTn id="12" dur="500"/>
                                        <p:tgtEl>
                                          <p:spTgt spid="2416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1667">
                                            <p:txEl>
                                              <p:pRg st="3" end="3"/>
                                            </p:txEl>
                                          </p:spTgt>
                                        </p:tgtEl>
                                        <p:attrNameLst>
                                          <p:attrName>style.visibility</p:attrName>
                                        </p:attrNameLst>
                                      </p:cBhvr>
                                      <p:to>
                                        <p:strVal val="visible"/>
                                      </p:to>
                                    </p:set>
                                    <p:animEffect transition="in" filter="strips(downRight)">
                                      <p:cBhvr>
                                        <p:cTn id="17" dur="500"/>
                                        <p:tgtEl>
                                          <p:spTgt spid="2416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1667">
                                            <p:txEl>
                                              <p:pRg st="4" end="4"/>
                                            </p:txEl>
                                          </p:spTgt>
                                        </p:tgtEl>
                                        <p:attrNameLst>
                                          <p:attrName>style.visibility</p:attrName>
                                        </p:attrNameLst>
                                      </p:cBhvr>
                                      <p:to>
                                        <p:strVal val="visible"/>
                                      </p:to>
                                    </p:set>
                                    <p:animEffect transition="in" filter="strips(downRight)">
                                      <p:cBhvr>
                                        <p:cTn id="22" dur="500"/>
                                        <p:tgtEl>
                                          <p:spTgt spid="2416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1667">
                                            <p:txEl>
                                              <p:pRg st="5" end="5"/>
                                            </p:txEl>
                                          </p:spTgt>
                                        </p:tgtEl>
                                        <p:attrNameLst>
                                          <p:attrName>style.visibility</p:attrName>
                                        </p:attrNameLst>
                                      </p:cBhvr>
                                      <p:to>
                                        <p:strVal val="visible"/>
                                      </p:to>
                                    </p:set>
                                    <p:animEffect transition="in" filter="strips(downRight)">
                                      <p:cBhvr>
                                        <p:cTn id="27" dur="500"/>
                                        <p:tgtEl>
                                          <p:spTgt spid="2416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2C8A8C4-EC6E-4EB1-A671-AC75E040F0C5}"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0054C0D3-B0CC-47C9-A286-8265811E44CE}" type="slidenum">
              <a:rPr lang="en-US" altLang="zh-CN"/>
              <a:pPr/>
              <a:t>113</a:t>
            </a:fld>
            <a:endParaRPr lang="en-US" altLang="zh-CN"/>
          </a:p>
        </p:txBody>
      </p:sp>
      <p:sp>
        <p:nvSpPr>
          <p:cNvPr id="242690" name="Rectangle 2"/>
          <p:cNvSpPr>
            <a:spLocks noGrp="1" noChangeArrowheads="1"/>
          </p:cNvSpPr>
          <p:nvPr>
            <p:ph type="title"/>
          </p:nvPr>
        </p:nvSpPr>
        <p:spPr/>
        <p:txBody>
          <a:bodyPr/>
          <a:lstStyle/>
          <a:p>
            <a:r>
              <a:rPr lang="en-US" altLang="zh-CN"/>
              <a:t>7.1.4 </a:t>
            </a:r>
            <a:r>
              <a:rPr lang="zh-CN" altLang="en-US"/>
              <a:t>软件测试的原则（</a:t>
            </a:r>
            <a:r>
              <a:rPr lang="en-US" altLang="zh-CN"/>
              <a:t>2</a:t>
            </a:r>
            <a:r>
              <a:rPr lang="zh-CN" altLang="en-US"/>
              <a:t>）</a:t>
            </a:r>
          </a:p>
        </p:txBody>
      </p:sp>
      <p:sp>
        <p:nvSpPr>
          <p:cNvPr id="242691" name="Rectangle 3"/>
          <p:cNvSpPr>
            <a:spLocks noGrp="1" noChangeArrowheads="1"/>
          </p:cNvSpPr>
          <p:nvPr>
            <p:ph type="body" idx="1"/>
          </p:nvPr>
        </p:nvSpPr>
        <p:spPr>
          <a:xfrm>
            <a:off x="468313" y="1479550"/>
            <a:ext cx="8229600" cy="5073650"/>
          </a:xfrm>
        </p:spPr>
        <p:txBody>
          <a:bodyPr/>
          <a:lstStyle/>
          <a:p>
            <a:r>
              <a:rPr lang="en-US" altLang="zh-CN"/>
              <a:t>7</a:t>
            </a:r>
            <a:r>
              <a:rPr lang="en-US" altLang="en-US"/>
              <a:t>. </a:t>
            </a:r>
            <a:r>
              <a:rPr lang="zh-CN" altLang="en-US"/>
              <a:t>充分注意测试中的</a:t>
            </a:r>
            <a:r>
              <a:rPr lang="zh-CN" altLang="en-US" u="sng">
                <a:solidFill>
                  <a:srgbClr val="0000FF"/>
                </a:solidFill>
              </a:rPr>
              <a:t>群集现象</a:t>
            </a:r>
            <a:r>
              <a:rPr lang="zh-CN" altLang="en-US"/>
              <a:t>。</a:t>
            </a:r>
          </a:p>
          <a:p>
            <a:pPr lvl="1"/>
            <a:r>
              <a:rPr lang="zh-CN" altLang="en-US"/>
              <a:t>经验表明</a:t>
            </a:r>
            <a:r>
              <a:rPr lang="en-US" altLang="en-US"/>
              <a:t>，测试后</a:t>
            </a:r>
            <a:r>
              <a:rPr lang="en-US" altLang="en-US">
                <a:solidFill>
                  <a:schemeClr val="hlink"/>
                </a:solidFill>
              </a:rPr>
              <a:t>程序中残存的错误数目与该程序中已发现的错误数目成正比</a:t>
            </a:r>
            <a:r>
              <a:rPr lang="en-US" altLang="en-US"/>
              <a:t>。</a:t>
            </a:r>
            <a:endParaRPr lang="zh-CN" altLang="en-US"/>
          </a:p>
          <a:p>
            <a:r>
              <a:rPr lang="en-US" altLang="zh-CN"/>
              <a:t>8. </a:t>
            </a:r>
            <a:r>
              <a:rPr lang="zh-CN" altLang="en-US"/>
              <a:t>妥善保存</a:t>
            </a:r>
            <a:r>
              <a:rPr lang="zh-CN" altLang="en-US">
                <a:solidFill>
                  <a:srgbClr val="CC0000"/>
                </a:solidFill>
              </a:rPr>
              <a:t>测试计划</a:t>
            </a:r>
            <a:r>
              <a:rPr lang="zh-CN" altLang="en-US"/>
              <a:t>，</a:t>
            </a:r>
            <a:r>
              <a:rPr lang="zh-CN" altLang="en-US">
                <a:solidFill>
                  <a:srgbClr val="CC0000"/>
                </a:solidFill>
              </a:rPr>
              <a:t>测试用例</a:t>
            </a:r>
            <a:r>
              <a:rPr lang="zh-CN" altLang="en-US"/>
              <a:t>，</a:t>
            </a:r>
            <a:r>
              <a:rPr lang="zh-CN" altLang="en-US">
                <a:solidFill>
                  <a:srgbClr val="CC0000"/>
                </a:solidFill>
              </a:rPr>
              <a:t>出错统计</a:t>
            </a:r>
            <a:r>
              <a:rPr lang="zh-CN" altLang="en-US"/>
              <a:t>和</a:t>
            </a:r>
            <a:r>
              <a:rPr lang="zh-CN" altLang="en-US">
                <a:solidFill>
                  <a:srgbClr val="CC0000"/>
                </a:solidFill>
              </a:rPr>
              <a:t>最终分析报告</a:t>
            </a:r>
            <a:r>
              <a:rPr lang="zh-CN" altLang="en-US"/>
              <a:t>，为维护提供方便。</a:t>
            </a:r>
            <a:endParaRPr lang="zh-CN" altLang="en-US">
              <a:solidFill>
                <a:srgbClr val="CC0000"/>
              </a:solidFill>
            </a:endParaRPr>
          </a:p>
        </p:txBody>
      </p:sp>
      <p:sp>
        <p:nvSpPr>
          <p:cNvPr id="242692" name="Rectangle 4"/>
          <p:cNvSpPr>
            <a:spLocks noChangeArrowheads="1"/>
          </p:cNvSpPr>
          <p:nvPr/>
        </p:nvSpPr>
        <p:spPr bwMode="auto">
          <a:xfrm>
            <a:off x="2082800" y="5181600"/>
            <a:ext cx="5162550" cy="519113"/>
          </a:xfrm>
          <a:prstGeom prst="rect">
            <a:avLst/>
          </a:prstGeom>
          <a:solidFill>
            <a:srgbClr val="FF0000"/>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测试不能表明软件中不存在错误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strips(downRight)">
                                      <p:cBhvr>
                                        <p:cTn id="7" dur="500"/>
                                        <p:tgtEl>
                                          <p:spTgt spid="242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 calcmode="lin" valueType="num">
                                      <p:cBhvr additive="base">
                                        <p:cTn id="12" dur="500" fill="hold"/>
                                        <p:tgtEl>
                                          <p:spTgt spid="242692"/>
                                        </p:tgtEl>
                                        <p:attrNameLst>
                                          <p:attrName>ppt_x</p:attrName>
                                        </p:attrNameLst>
                                      </p:cBhvr>
                                      <p:tavLst>
                                        <p:tav tm="0">
                                          <p:val>
                                            <p:strVal val="#ppt_x"/>
                                          </p:val>
                                        </p:tav>
                                        <p:tav tm="100000">
                                          <p:val>
                                            <p:strVal val="#ppt_x"/>
                                          </p:val>
                                        </p:tav>
                                      </p:tavLst>
                                    </p:anim>
                                    <p:anim calcmode="lin" valueType="num">
                                      <p:cBhvr additive="base">
                                        <p:cTn id="13" dur="500" fill="hold"/>
                                        <p:tgtEl>
                                          <p:spTgt spid="24269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242691">
                                            <p:txEl>
                                              <p:pRg st="1" end="1"/>
                                            </p:txEl>
                                          </p:spTgt>
                                        </p:tgtEl>
                                        <p:attrNameLst>
                                          <p:attrName>style.visibility</p:attrName>
                                        </p:attrNameLst>
                                      </p:cBhvr>
                                      <p:to>
                                        <p:strVal val="visible"/>
                                      </p:to>
                                    </p:set>
                                    <p:animEffect transition="in" filter="strips(downRight)">
                                      <p:cBhvr>
                                        <p:cTn id="18" dur="500"/>
                                        <p:tgtEl>
                                          <p:spTgt spid="24269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242691">
                                            <p:txEl>
                                              <p:pRg st="2" end="2"/>
                                            </p:txEl>
                                          </p:spTgt>
                                        </p:tgtEl>
                                        <p:attrNameLst>
                                          <p:attrName>style.visibility</p:attrName>
                                        </p:attrNameLst>
                                      </p:cBhvr>
                                      <p:to>
                                        <p:strVal val="visible"/>
                                      </p:to>
                                    </p:set>
                                    <p:animEffect transition="in" filter="strips(downRight)">
                                      <p:cBhvr>
                                        <p:cTn id="23" dur="500"/>
                                        <p:tgtEl>
                                          <p:spTgt spid="242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P spid="24269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714B7E6-AF15-414B-8308-064CB032E5AA}"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66550CB7-672C-4858-9189-8AB17FC11E09}" type="slidenum">
              <a:rPr lang="en-US" altLang="zh-CN"/>
              <a:pPr/>
              <a:t>114</a:t>
            </a:fld>
            <a:endParaRPr lang="en-US" altLang="zh-CN"/>
          </a:p>
        </p:txBody>
      </p:sp>
      <p:sp>
        <p:nvSpPr>
          <p:cNvPr id="35842" name="Rectangle 2"/>
          <p:cNvSpPr>
            <a:spLocks noGrp="1" noChangeArrowheads="1"/>
          </p:cNvSpPr>
          <p:nvPr>
            <p:ph type="title"/>
          </p:nvPr>
        </p:nvSpPr>
        <p:spPr/>
        <p:txBody>
          <a:bodyPr/>
          <a:lstStyle/>
          <a:p>
            <a:r>
              <a:rPr lang="zh-CN" altLang="en-US" dirty="0" smtClean="0"/>
              <a:t>测试</a:t>
            </a:r>
            <a:r>
              <a:rPr lang="zh-CN" altLang="en-US" dirty="0"/>
              <a:t>步骤</a:t>
            </a:r>
          </a:p>
        </p:txBody>
      </p:sp>
      <p:sp>
        <p:nvSpPr>
          <p:cNvPr id="35843" name="Rectangle 3"/>
          <p:cNvSpPr>
            <a:spLocks noGrp="1" noChangeArrowheads="1"/>
          </p:cNvSpPr>
          <p:nvPr>
            <p:ph type="body" idx="1"/>
          </p:nvPr>
        </p:nvSpPr>
        <p:spPr/>
        <p:txBody>
          <a:bodyPr/>
          <a:lstStyle/>
          <a:p>
            <a:endParaRPr lang="zh-CN" altLang="zh-CN"/>
          </a:p>
        </p:txBody>
      </p:sp>
      <p:pic>
        <p:nvPicPr>
          <p:cNvPr id="3584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219200"/>
            <a:ext cx="8243888" cy="4878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19AFE5E1-DDC6-4EEA-A4EE-BD6C37B6042E}" type="datetime1">
              <a:rPr lang="zh-CN" altLang="en-US"/>
              <a:pPr/>
              <a:t>2020/1/5</a:t>
            </a:fld>
            <a:endParaRPr lang="en-US" altLang="zh-CN"/>
          </a:p>
        </p:txBody>
      </p:sp>
      <p:sp>
        <p:nvSpPr>
          <p:cNvPr id="12" name="灯片编号占位符 4"/>
          <p:cNvSpPr>
            <a:spLocks noGrp="1"/>
          </p:cNvSpPr>
          <p:nvPr>
            <p:ph type="sldNum" sz="quarter" idx="11"/>
          </p:nvPr>
        </p:nvSpPr>
        <p:spPr/>
        <p:txBody>
          <a:bodyPr/>
          <a:lstStyle/>
          <a:p>
            <a:fld id="{E16CE566-01D9-40D1-AFCE-C7A34A49AC67}" type="slidenum">
              <a:rPr lang="en-US" altLang="zh-CN"/>
              <a:pPr/>
              <a:t>115</a:t>
            </a:fld>
            <a:endParaRPr lang="en-US" altLang="zh-CN"/>
          </a:p>
        </p:txBody>
      </p:sp>
      <p:sp>
        <p:nvSpPr>
          <p:cNvPr id="16386" name="Rectangle 2"/>
          <p:cNvSpPr>
            <a:spLocks noGrp="1" noChangeArrowheads="1"/>
          </p:cNvSpPr>
          <p:nvPr>
            <p:ph type="title"/>
          </p:nvPr>
        </p:nvSpPr>
        <p:spPr/>
        <p:txBody>
          <a:bodyPr/>
          <a:lstStyle/>
          <a:p>
            <a:r>
              <a:rPr lang="en-US" altLang="zh-CN"/>
              <a:t>7.5 </a:t>
            </a:r>
            <a:r>
              <a:rPr lang="zh-CN" altLang="en-US"/>
              <a:t>单元测试</a:t>
            </a:r>
          </a:p>
        </p:txBody>
      </p:sp>
      <p:sp>
        <p:nvSpPr>
          <p:cNvPr id="16387" name="Rectangle 3"/>
          <p:cNvSpPr>
            <a:spLocks noGrp="1" noChangeArrowheads="1"/>
          </p:cNvSpPr>
          <p:nvPr>
            <p:ph type="body" idx="1"/>
          </p:nvPr>
        </p:nvSpPr>
        <p:spPr/>
        <p:txBody>
          <a:bodyPr/>
          <a:lstStyle/>
          <a:p>
            <a:r>
              <a:rPr lang="zh-CN" altLang="en-US" u="sng">
                <a:solidFill>
                  <a:srgbClr val="CC0000"/>
                </a:solidFill>
              </a:rPr>
              <a:t>单元测试</a:t>
            </a:r>
            <a:r>
              <a:rPr lang="zh-CN" altLang="en-US"/>
              <a:t>针对软件的</a:t>
            </a:r>
            <a:r>
              <a:rPr lang="zh-CN" altLang="en-US">
                <a:solidFill>
                  <a:srgbClr val="CC0000"/>
                </a:solidFill>
              </a:rPr>
              <a:t>最小单位（模块）</a:t>
            </a:r>
            <a:r>
              <a:rPr lang="zh-CN" altLang="en-US"/>
              <a:t>进行的正确性测试。</a:t>
            </a:r>
          </a:p>
          <a:p>
            <a:r>
              <a:rPr lang="en-US" altLang="zh-CN">
                <a:solidFill>
                  <a:srgbClr val="CC0000"/>
                </a:solidFill>
              </a:rPr>
              <a:t>【</a:t>
            </a:r>
            <a:r>
              <a:rPr lang="en-US" altLang="en-US">
                <a:solidFill>
                  <a:srgbClr val="CC0000"/>
                </a:solidFill>
              </a:rPr>
              <a:t>依据</a:t>
            </a:r>
            <a:r>
              <a:rPr lang="en-US" altLang="zh-CN">
                <a:solidFill>
                  <a:srgbClr val="CC0000"/>
                </a:solidFill>
              </a:rPr>
              <a:t>】</a:t>
            </a:r>
          </a:p>
          <a:p>
            <a:pPr lvl="1"/>
            <a:r>
              <a:rPr lang="zh-CN" altLang="zh-CN">
                <a:solidFill>
                  <a:srgbClr val="0000FF"/>
                </a:solidFill>
              </a:rPr>
              <a:t>⑴</a:t>
            </a:r>
            <a:r>
              <a:rPr lang="zh-CN" altLang="en-US">
                <a:solidFill>
                  <a:srgbClr val="0000FF"/>
                </a:solidFill>
              </a:rPr>
              <a:t>详细设计说明书		⑵源程序清单</a:t>
            </a:r>
          </a:p>
          <a:p>
            <a:r>
              <a:rPr lang="en-US" altLang="zh-CN">
                <a:solidFill>
                  <a:srgbClr val="CC0000"/>
                </a:solidFill>
              </a:rPr>
              <a:t>【</a:t>
            </a:r>
            <a:r>
              <a:rPr lang="zh-CN" altLang="en-US">
                <a:solidFill>
                  <a:srgbClr val="CC0000"/>
                </a:solidFill>
              </a:rPr>
              <a:t>方法</a:t>
            </a:r>
            <a:r>
              <a:rPr lang="en-US" altLang="zh-CN">
                <a:solidFill>
                  <a:srgbClr val="CC0000"/>
                </a:solidFill>
              </a:rPr>
              <a:t>】</a:t>
            </a:r>
          </a:p>
          <a:p>
            <a:pPr lvl="1"/>
            <a:r>
              <a:rPr lang="zh-CN" altLang="en-US"/>
              <a:t>了解该</a:t>
            </a:r>
            <a:r>
              <a:rPr lang="zh-CN" altLang="en-US">
                <a:solidFill>
                  <a:srgbClr val="0000FF"/>
                </a:solidFill>
              </a:rPr>
              <a:t>模块的功能</a:t>
            </a:r>
            <a:r>
              <a:rPr lang="zh-CN" altLang="en-US"/>
              <a:t>、</a:t>
            </a:r>
            <a:r>
              <a:rPr lang="zh-CN" altLang="en-US">
                <a:solidFill>
                  <a:srgbClr val="0000FF"/>
                </a:solidFill>
              </a:rPr>
              <a:t>模块的逻辑结构</a:t>
            </a:r>
            <a:r>
              <a:rPr lang="zh-CN" altLang="en-US"/>
              <a:t>。</a:t>
            </a:r>
          </a:p>
          <a:p>
            <a:pPr lvl="1"/>
            <a:r>
              <a:rPr lang="zh-CN" altLang="en-US"/>
              <a:t>采用</a:t>
            </a:r>
            <a:r>
              <a:rPr lang="zh-CN" altLang="en-US">
                <a:solidFill>
                  <a:srgbClr val="0000FF"/>
                </a:solidFill>
              </a:rPr>
              <a:t>黑盒测试，白盒测试</a:t>
            </a:r>
            <a:r>
              <a:rPr lang="zh-CN" altLang="en-US"/>
              <a:t>的测试用例；</a:t>
            </a:r>
          </a:p>
        </p:txBody>
      </p:sp>
      <p:pic>
        <p:nvPicPr>
          <p:cNvPr id="16388" name="Picture 4"/>
          <p:cNvPicPr>
            <a:picLocks noChangeAspect="1" noChangeArrowheads="1"/>
          </p:cNvPicPr>
          <p:nvPr/>
        </p:nvPicPr>
        <p:blipFill>
          <a:blip r:embed="rId3" cstate="print"/>
          <a:srcRect/>
          <a:stretch>
            <a:fillRect/>
          </a:stretch>
        </p:blipFill>
        <p:spPr bwMode="auto">
          <a:xfrm>
            <a:off x="533400" y="1066800"/>
            <a:ext cx="8099425" cy="5232400"/>
          </a:xfrm>
          <a:prstGeom prst="rect">
            <a:avLst/>
          </a:prstGeom>
          <a:noFill/>
          <a:ln w="9525">
            <a:noFill/>
            <a:miter lim="800000"/>
            <a:headEnd/>
            <a:tailEnd/>
          </a:ln>
        </p:spPr>
      </p:pic>
      <p:sp>
        <p:nvSpPr>
          <p:cNvPr id="16389" name="Rectangle 5"/>
          <p:cNvSpPr>
            <a:spLocks noChangeArrowheads="1"/>
          </p:cNvSpPr>
          <p:nvPr/>
        </p:nvSpPr>
        <p:spPr bwMode="auto">
          <a:xfrm>
            <a:off x="5867400" y="1600200"/>
            <a:ext cx="1000125" cy="579438"/>
          </a:xfrm>
          <a:prstGeom prst="rect">
            <a:avLst/>
          </a:prstGeom>
          <a:solidFill>
            <a:srgbClr val="FF0000"/>
          </a:solidFill>
          <a:ln w="9525">
            <a:noFill/>
            <a:miter lim="800000"/>
            <a:headEnd/>
            <a:tailEnd/>
          </a:ln>
          <a:effectLst/>
        </p:spPr>
        <p:txBody>
          <a:bodyPr wrap="none">
            <a:spAutoFit/>
          </a:bodyPr>
          <a:lstStyle/>
          <a:p>
            <a:r>
              <a:rPr lang="zh-CN" altLang="en-US" sz="3200" b="1">
                <a:solidFill>
                  <a:schemeClr val="bg1"/>
                </a:solidFill>
                <a:ea typeface="黑体" pitchFamily="2" charset="-122"/>
              </a:rPr>
              <a:t>内容</a:t>
            </a:r>
          </a:p>
        </p:txBody>
      </p:sp>
      <p:sp>
        <p:nvSpPr>
          <p:cNvPr id="16390" name="Rectangle 6"/>
          <p:cNvSpPr>
            <a:spLocks noChangeArrowheads="1"/>
          </p:cNvSpPr>
          <p:nvPr/>
        </p:nvSpPr>
        <p:spPr bwMode="auto">
          <a:xfrm>
            <a:off x="3200400" y="1173163"/>
            <a:ext cx="590550" cy="579437"/>
          </a:xfrm>
          <a:prstGeom prst="rect">
            <a:avLst/>
          </a:prstGeom>
          <a:noFill/>
          <a:ln w="9525">
            <a:noFill/>
            <a:miter lim="800000"/>
            <a:headEnd/>
            <a:tailEnd/>
          </a:ln>
          <a:effectLst/>
        </p:spPr>
        <p:txBody>
          <a:bodyPr wrap="none">
            <a:spAutoFit/>
          </a:bodyPr>
          <a:lstStyle/>
          <a:p>
            <a:r>
              <a:rPr lang="en-US" altLang="zh-CN" sz="3200" b="1">
                <a:solidFill>
                  <a:srgbClr val="CC0000"/>
                </a:solidFill>
                <a:ea typeface="黑体" pitchFamily="2" charset="-122"/>
              </a:rPr>
              <a:t>⑴</a:t>
            </a:r>
          </a:p>
        </p:txBody>
      </p:sp>
      <p:sp>
        <p:nvSpPr>
          <p:cNvPr id="16391" name="Rectangle 7"/>
          <p:cNvSpPr>
            <a:spLocks noChangeArrowheads="1"/>
          </p:cNvSpPr>
          <p:nvPr/>
        </p:nvSpPr>
        <p:spPr bwMode="auto">
          <a:xfrm>
            <a:off x="6096000" y="2492375"/>
            <a:ext cx="590550" cy="579438"/>
          </a:xfrm>
          <a:prstGeom prst="rect">
            <a:avLst/>
          </a:prstGeom>
          <a:noFill/>
          <a:ln w="9525">
            <a:noFill/>
            <a:miter lim="800000"/>
            <a:headEnd/>
            <a:tailEnd/>
          </a:ln>
          <a:effectLst/>
        </p:spPr>
        <p:txBody>
          <a:bodyPr wrap="none">
            <a:spAutoFit/>
          </a:bodyPr>
          <a:lstStyle/>
          <a:p>
            <a:r>
              <a:rPr lang="en-US" altLang="zh-CN" sz="3200" b="1">
                <a:solidFill>
                  <a:srgbClr val="CC0000"/>
                </a:solidFill>
                <a:ea typeface="黑体" pitchFamily="2" charset="-122"/>
              </a:rPr>
              <a:t>⑵</a:t>
            </a:r>
          </a:p>
        </p:txBody>
      </p:sp>
      <p:sp>
        <p:nvSpPr>
          <p:cNvPr id="16392" name="Rectangle 8"/>
          <p:cNvSpPr>
            <a:spLocks noChangeArrowheads="1"/>
          </p:cNvSpPr>
          <p:nvPr/>
        </p:nvSpPr>
        <p:spPr bwMode="auto">
          <a:xfrm>
            <a:off x="1828800" y="4678363"/>
            <a:ext cx="590550" cy="579437"/>
          </a:xfrm>
          <a:prstGeom prst="rect">
            <a:avLst/>
          </a:prstGeom>
          <a:noFill/>
          <a:ln w="9525">
            <a:noFill/>
            <a:miter lim="800000"/>
            <a:headEnd/>
            <a:tailEnd/>
          </a:ln>
          <a:effectLst/>
        </p:spPr>
        <p:txBody>
          <a:bodyPr wrap="none">
            <a:spAutoFit/>
          </a:bodyPr>
          <a:lstStyle/>
          <a:p>
            <a:r>
              <a:rPr lang="en-US" altLang="zh-CN" sz="3200" b="1">
                <a:solidFill>
                  <a:srgbClr val="CC0000"/>
                </a:solidFill>
                <a:ea typeface="黑体" pitchFamily="2" charset="-122"/>
              </a:rPr>
              <a:t>⑶</a:t>
            </a:r>
          </a:p>
        </p:txBody>
      </p:sp>
      <p:sp>
        <p:nvSpPr>
          <p:cNvPr id="16394" name="Rectangle 10"/>
          <p:cNvSpPr>
            <a:spLocks noChangeArrowheads="1"/>
          </p:cNvSpPr>
          <p:nvPr/>
        </p:nvSpPr>
        <p:spPr bwMode="auto">
          <a:xfrm>
            <a:off x="1847850" y="2057400"/>
            <a:ext cx="590550" cy="579438"/>
          </a:xfrm>
          <a:prstGeom prst="rect">
            <a:avLst/>
          </a:prstGeom>
          <a:noFill/>
          <a:ln w="9525">
            <a:noFill/>
            <a:miter lim="800000"/>
            <a:headEnd/>
            <a:tailEnd/>
          </a:ln>
          <a:effectLst/>
        </p:spPr>
        <p:txBody>
          <a:bodyPr wrap="none">
            <a:spAutoFit/>
          </a:bodyPr>
          <a:lstStyle/>
          <a:p>
            <a:r>
              <a:rPr lang="en-US" altLang="zh-CN" sz="3200" b="1">
                <a:solidFill>
                  <a:srgbClr val="CC0000"/>
                </a:solidFill>
                <a:ea typeface="黑体" pitchFamily="2" charset="-122"/>
              </a:rPr>
              <a:t>⑷</a:t>
            </a:r>
          </a:p>
        </p:txBody>
      </p:sp>
      <p:sp>
        <p:nvSpPr>
          <p:cNvPr id="16395" name="Rectangle 11"/>
          <p:cNvSpPr>
            <a:spLocks noChangeArrowheads="1"/>
          </p:cNvSpPr>
          <p:nvPr/>
        </p:nvSpPr>
        <p:spPr bwMode="auto">
          <a:xfrm>
            <a:off x="4267200" y="5592763"/>
            <a:ext cx="590550" cy="579437"/>
          </a:xfrm>
          <a:prstGeom prst="rect">
            <a:avLst/>
          </a:prstGeom>
          <a:noFill/>
          <a:ln w="9525">
            <a:noFill/>
            <a:miter lim="800000"/>
            <a:headEnd/>
            <a:tailEnd/>
          </a:ln>
          <a:effectLst/>
        </p:spPr>
        <p:txBody>
          <a:bodyPr wrap="none">
            <a:spAutoFit/>
          </a:bodyPr>
          <a:lstStyle/>
          <a:p>
            <a:r>
              <a:rPr lang="en-US" altLang="zh-CN" sz="3200" b="1">
                <a:solidFill>
                  <a:srgbClr val="CC0000"/>
                </a:solidFill>
                <a:ea typeface="黑体" pitchFamily="2" charset="-122"/>
              </a:rPr>
              <a:t>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strips(downRight)">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strips(downRight)">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strips(downRight)">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strips(downRight)">
                                      <p:cBhvr>
                                        <p:cTn id="22" dur="500"/>
                                        <p:tgtEl>
                                          <p:spTgt spid="16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strips(downRight)">
                                      <p:cBhvr>
                                        <p:cTn id="27" dur="500"/>
                                        <p:tgtEl>
                                          <p:spTgt spid="16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387">
                                            <p:txEl>
                                              <p:pRg st="5" end="5"/>
                                            </p:txEl>
                                          </p:spTgt>
                                        </p:tgtEl>
                                        <p:attrNameLst>
                                          <p:attrName>style.visibility</p:attrName>
                                        </p:attrNameLst>
                                      </p:cBhvr>
                                      <p:to>
                                        <p:strVal val="visible"/>
                                      </p:to>
                                    </p:set>
                                    <p:animEffect transition="in" filter="strips(downRight)">
                                      <p:cBhvr>
                                        <p:cTn id="32" dur="500"/>
                                        <p:tgtEl>
                                          <p:spTgt spid="163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388"/>
                                        </p:tgtEl>
                                        <p:attrNameLst>
                                          <p:attrName>style.visibility</p:attrName>
                                        </p:attrNameLst>
                                      </p:cBhvr>
                                      <p:to>
                                        <p:strVal val="visible"/>
                                      </p:to>
                                    </p:set>
                                    <p:anim calcmode="lin" valueType="num">
                                      <p:cBhvr additive="base">
                                        <p:cTn id="37" dur="500" fill="hold"/>
                                        <p:tgtEl>
                                          <p:spTgt spid="16388"/>
                                        </p:tgtEl>
                                        <p:attrNameLst>
                                          <p:attrName>ppt_x</p:attrName>
                                        </p:attrNameLst>
                                      </p:cBhvr>
                                      <p:tavLst>
                                        <p:tav tm="0">
                                          <p:val>
                                            <p:strVal val="#ppt_x"/>
                                          </p:val>
                                        </p:tav>
                                        <p:tav tm="100000">
                                          <p:val>
                                            <p:strVal val="#ppt_x"/>
                                          </p:val>
                                        </p:tav>
                                      </p:tavLst>
                                    </p:anim>
                                    <p:anim calcmode="lin" valueType="num">
                                      <p:cBhvr additive="base">
                                        <p:cTn id="38" dur="500" fill="hold"/>
                                        <p:tgtEl>
                                          <p:spTgt spid="1638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389"/>
                                        </p:tgtEl>
                                        <p:attrNameLst>
                                          <p:attrName>style.visibility</p:attrName>
                                        </p:attrNameLst>
                                      </p:cBhvr>
                                      <p:to>
                                        <p:strVal val="visible"/>
                                      </p:to>
                                    </p:set>
                                    <p:anim calcmode="lin" valueType="num">
                                      <p:cBhvr additive="base">
                                        <p:cTn id="41" dur="500" fill="hold"/>
                                        <p:tgtEl>
                                          <p:spTgt spid="16389"/>
                                        </p:tgtEl>
                                        <p:attrNameLst>
                                          <p:attrName>ppt_x</p:attrName>
                                        </p:attrNameLst>
                                      </p:cBhvr>
                                      <p:tavLst>
                                        <p:tav tm="0">
                                          <p:val>
                                            <p:strVal val="#ppt_x"/>
                                          </p:val>
                                        </p:tav>
                                        <p:tav tm="100000">
                                          <p:val>
                                            <p:strVal val="#ppt_x"/>
                                          </p:val>
                                        </p:tav>
                                      </p:tavLst>
                                    </p:anim>
                                    <p:anim calcmode="lin" valueType="num">
                                      <p:cBhvr additive="base">
                                        <p:cTn id="42" dur="500" fill="hold"/>
                                        <p:tgtEl>
                                          <p:spTgt spid="1638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390"/>
                                        </p:tgtEl>
                                        <p:attrNameLst>
                                          <p:attrName>style.visibility</p:attrName>
                                        </p:attrNameLst>
                                      </p:cBhvr>
                                      <p:to>
                                        <p:strVal val="visible"/>
                                      </p:to>
                                    </p:set>
                                    <p:anim calcmode="lin" valueType="num">
                                      <p:cBhvr additive="base">
                                        <p:cTn id="45" dur="500" fill="hold"/>
                                        <p:tgtEl>
                                          <p:spTgt spid="16390"/>
                                        </p:tgtEl>
                                        <p:attrNameLst>
                                          <p:attrName>ppt_x</p:attrName>
                                        </p:attrNameLst>
                                      </p:cBhvr>
                                      <p:tavLst>
                                        <p:tav tm="0">
                                          <p:val>
                                            <p:strVal val="#ppt_x"/>
                                          </p:val>
                                        </p:tav>
                                        <p:tav tm="100000">
                                          <p:val>
                                            <p:strVal val="#ppt_x"/>
                                          </p:val>
                                        </p:tav>
                                      </p:tavLst>
                                    </p:anim>
                                    <p:anim calcmode="lin" valueType="num">
                                      <p:cBhvr additive="base">
                                        <p:cTn id="46" dur="500" fill="hold"/>
                                        <p:tgtEl>
                                          <p:spTgt spid="1639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391"/>
                                        </p:tgtEl>
                                        <p:attrNameLst>
                                          <p:attrName>style.visibility</p:attrName>
                                        </p:attrNameLst>
                                      </p:cBhvr>
                                      <p:to>
                                        <p:strVal val="visible"/>
                                      </p:to>
                                    </p:set>
                                    <p:anim calcmode="lin" valueType="num">
                                      <p:cBhvr additive="base">
                                        <p:cTn id="49" dur="500" fill="hold"/>
                                        <p:tgtEl>
                                          <p:spTgt spid="16391"/>
                                        </p:tgtEl>
                                        <p:attrNameLst>
                                          <p:attrName>ppt_x</p:attrName>
                                        </p:attrNameLst>
                                      </p:cBhvr>
                                      <p:tavLst>
                                        <p:tav tm="0">
                                          <p:val>
                                            <p:strVal val="#ppt_x"/>
                                          </p:val>
                                        </p:tav>
                                        <p:tav tm="100000">
                                          <p:val>
                                            <p:strVal val="#ppt_x"/>
                                          </p:val>
                                        </p:tav>
                                      </p:tavLst>
                                    </p:anim>
                                    <p:anim calcmode="lin" valueType="num">
                                      <p:cBhvr additive="base">
                                        <p:cTn id="50" dur="500" fill="hold"/>
                                        <p:tgtEl>
                                          <p:spTgt spid="1639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392"/>
                                        </p:tgtEl>
                                        <p:attrNameLst>
                                          <p:attrName>style.visibility</p:attrName>
                                        </p:attrNameLst>
                                      </p:cBhvr>
                                      <p:to>
                                        <p:strVal val="visible"/>
                                      </p:to>
                                    </p:set>
                                    <p:anim calcmode="lin" valueType="num">
                                      <p:cBhvr additive="base">
                                        <p:cTn id="53" dur="500" fill="hold"/>
                                        <p:tgtEl>
                                          <p:spTgt spid="16392"/>
                                        </p:tgtEl>
                                        <p:attrNameLst>
                                          <p:attrName>ppt_x</p:attrName>
                                        </p:attrNameLst>
                                      </p:cBhvr>
                                      <p:tavLst>
                                        <p:tav tm="0">
                                          <p:val>
                                            <p:strVal val="#ppt_x"/>
                                          </p:val>
                                        </p:tav>
                                        <p:tav tm="100000">
                                          <p:val>
                                            <p:strVal val="#ppt_x"/>
                                          </p:val>
                                        </p:tav>
                                      </p:tavLst>
                                    </p:anim>
                                    <p:anim calcmode="lin" valueType="num">
                                      <p:cBhvr additive="base">
                                        <p:cTn id="54" dur="500" fill="hold"/>
                                        <p:tgtEl>
                                          <p:spTgt spid="1639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394"/>
                                        </p:tgtEl>
                                        <p:attrNameLst>
                                          <p:attrName>style.visibility</p:attrName>
                                        </p:attrNameLst>
                                      </p:cBhvr>
                                      <p:to>
                                        <p:strVal val="visible"/>
                                      </p:to>
                                    </p:set>
                                    <p:anim calcmode="lin" valueType="num">
                                      <p:cBhvr additive="base">
                                        <p:cTn id="57" dur="500" fill="hold"/>
                                        <p:tgtEl>
                                          <p:spTgt spid="16394"/>
                                        </p:tgtEl>
                                        <p:attrNameLst>
                                          <p:attrName>ppt_x</p:attrName>
                                        </p:attrNameLst>
                                      </p:cBhvr>
                                      <p:tavLst>
                                        <p:tav tm="0">
                                          <p:val>
                                            <p:strVal val="#ppt_x"/>
                                          </p:val>
                                        </p:tav>
                                        <p:tav tm="100000">
                                          <p:val>
                                            <p:strVal val="#ppt_x"/>
                                          </p:val>
                                        </p:tav>
                                      </p:tavLst>
                                    </p:anim>
                                    <p:anim calcmode="lin" valueType="num">
                                      <p:cBhvr additive="base">
                                        <p:cTn id="58" dur="500" fill="hold"/>
                                        <p:tgtEl>
                                          <p:spTgt spid="1639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395"/>
                                        </p:tgtEl>
                                        <p:attrNameLst>
                                          <p:attrName>style.visibility</p:attrName>
                                        </p:attrNameLst>
                                      </p:cBhvr>
                                      <p:to>
                                        <p:strVal val="visible"/>
                                      </p:to>
                                    </p:set>
                                    <p:anim calcmode="lin" valueType="num">
                                      <p:cBhvr additive="base">
                                        <p:cTn id="61" dur="500" fill="hold"/>
                                        <p:tgtEl>
                                          <p:spTgt spid="16395"/>
                                        </p:tgtEl>
                                        <p:attrNameLst>
                                          <p:attrName>ppt_x</p:attrName>
                                        </p:attrNameLst>
                                      </p:cBhvr>
                                      <p:tavLst>
                                        <p:tav tm="0">
                                          <p:val>
                                            <p:strVal val="#ppt_x"/>
                                          </p:val>
                                        </p:tav>
                                        <p:tav tm="100000">
                                          <p:val>
                                            <p:strVal val="#ppt_x"/>
                                          </p:val>
                                        </p:tav>
                                      </p:tavLst>
                                    </p:anim>
                                    <p:anim calcmode="lin" valueType="num">
                                      <p:cBhvr additive="base">
                                        <p:cTn id="62" dur="500" fill="hold"/>
                                        <p:tgtEl>
                                          <p:spTgt spid="16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P spid="16389" grpId="0" animBg="1"/>
      <p:bldP spid="16390" grpId="0"/>
      <p:bldP spid="16391" grpId="0"/>
      <p:bldP spid="16392" grpId="0"/>
      <p:bldP spid="16394" grpId="0"/>
      <p:bldP spid="1639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half" idx="10"/>
          </p:nvPr>
        </p:nvSpPr>
        <p:spPr/>
        <p:txBody>
          <a:bodyPr/>
          <a:lstStyle/>
          <a:p>
            <a:fld id="{2C12283C-B0B4-4A8B-B67E-9329E562D315}" type="datetime1">
              <a:rPr lang="zh-CN" altLang="en-US"/>
              <a:pPr/>
              <a:t>2020/1/5</a:t>
            </a:fld>
            <a:endParaRPr lang="en-US" altLang="zh-CN"/>
          </a:p>
        </p:txBody>
      </p:sp>
      <p:sp>
        <p:nvSpPr>
          <p:cNvPr id="24" name="灯片编号占位符 4"/>
          <p:cNvSpPr>
            <a:spLocks noGrp="1"/>
          </p:cNvSpPr>
          <p:nvPr>
            <p:ph type="sldNum" sz="quarter" idx="11"/>
          </p:nvPr>
        </p:nvSpPr>
        <p:spPr/>
        <p:txBody>
          <a:bodyPr/>
          <a:lstStyle/>
          <a:p>
            <a:fld id="{BA4891FB-08A7-452E-BBB4-B047B50967C7}" type="slidenum">
              <a:rPr lang="en-US" altLang="zh-CN"/>
              <a:pPr/>
              <a:t>116</a:t>
            </a:fld>
            <a:endParaRPr lang="en-US" altLang="zh-CN"/>
          </a:p>
        </p:txBody>
      </p:sp>
      <p:sp>
        <p:nvSpPr>
          <p:cNvPr id="244738" name="Rectangle 2"/>
          <p:cNvSpPr>
            <a:spLocks noGrp="1" noChangeArrowheads="1"/>
          </p:cNvSpPr>
          <p:nvPr>
            <p:ph type="title"/>
          </p:nvPr>
        </p:nvSpPr>
        <p:spPr/>
        <p:txBody>
          <a:bodyPr/>
          <a:lstStyle/>
          <a:p>
            <a:r>
              <a:rPr lang="en-US" altLang="zh-CN"/>
              <a:t>7.5 </a:t>
            </a:r>
            <a:r>
              <a:rPr lang="zh-CN" altLang="en-US"/>
              <a:t>单元测试</a:t>
            </a:r>
          </a:p>
        </p:txBody>
      </p:sp>
      <p:sp>
        <p:nvSpPr>
          <p:cNvPr id="244740" name="Rectangle 4"/>
          <p:cNvSpPr>
            <a:spLocks noChangeArrowheads="1"/>
          </p:cNvSpPr>
          <p:nvPr/>
        </p:nvSpPr>
        <p:spPr bwMode="auto">
          <a:xfrm>
            <a:off x="3352800" y="4413250"/>
            <a:ext cx="1970088" cy="519112"/>
          </a:xfrm>
          <a:prstGeom prst="rect">
            <a:avLst/>
          </a:prstGeom>
          <a:solidFill>
            <a:srgbClr val="0000FF"/>
          </a:solidFill>
          <a:ln w="9525">
            <a:noFill/>
            <a:miter lim="800000"/>
            <a:headEnd/>
            <a:tailEnd/>
          </a:ln>
          <a:effectLst/>
        </p:spPr>
        <p:txBody>
          <a:bodyPr wrap="none">
            <a:spAutoFit/>
          </a:bodyPr>
          <a:lstStyle/>
          <a:p>
            <a:r>
              <a:rPr lang="zh-CN" altLang="en-US" sz="2800" b="1">
                <a:solidFill>
                  <a:schemeClr val="bg1"/>
                </a:solidFill>
                <a:ea typeface="黑体" pitchFamily="2" charset="-122"/>
              </a:rPr>
              <a:t>被测试模块</a:t>
            </a:r>
          </a:p>
        </p:txBody>
      </p:sp>
      <p:sp>
        <p:nvSpPr>
          <p:cNvPr id="244741" name="Rectangle 5"/>
          <p:cNvSpPr>
            <a:spLocks noChangeArrowheads="1"/>
          </p:cNvSpPr>
          <p:nvPr/>
        </p:nvSpPr>
        <p:spPr bwMode="auto">
          <a:xfrm>
            <a:off x="533400" y="5805487"/>
            <a:ext cx="2168525"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被调用模块</a:t>
            </a:r>
            <a:r>
              <a:rPr lang="en-US" altLang="zh-CN" sz="2800" b="1">
                <a:solidFill>
                  <a:srgbClr val="CC0000"/>
                </a:solidFill>
                <a:ea typeface="黑体" pitchFamily="2" charset="-122"/>
              </a:rPr>
              <a:t>4</a:t>
            </a:r>
          </a:p>
        </p:txBody>
      </p:sp>
      <p:sp>
        <p:nvSpPr>
          <p:cNvPr id="244742" name="Rectangle 6"/>
          <p:cNvSpPr>
            <a:spLocks noChangeArrowheads="1"/>
          </p:cNvSpPr>
          <p:nvPr/>
        </p:nvSpPr>
        <p:spPr bwMode="auto">
          <a:xfrm>
            <a:off x="3252788" y="5805487"/>
            <a:ext cx="2168525"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被调用模块</a:t>
            </a:r>
            <a:r>
              <a:rPr lang="en-US" altLang="zh-CN" sz="2800" b="1">
                <a:solidFill>
                  <a:srgbClr val="CC0000"/>
                </a:solidFill>
                <a:ea typeface="黑体" pitchFamily="2" charset="-122"/>
              </a:rPr>
              <a:t>5</a:t>
            </a:r>
          </a:p>
        </p:txBody>
      </p:sp>
      <p:sp>
        <p:nvSpPr>
          <p:cNvPr id="244743" name="Rectangle 7"/>
          <p:cNvSpPr>
            <a:spLocks noChangeArrowheads="1"/>
          </p:cNvSpPr>
          <p:nvPr/>
        </p:nvSpPr>
        <p:spPr bwMode="auto">
          <a:xfrm>
            <a:off x="5943600" y="5805487"/>
            <a:ext cx="2168525" cy="519113"/>
          </a:xfrm>
          <a:prstGeom prst="rect">
            <a:avLst/>
          </a:prstGeom>
          <a:solidFill>
            <a:srgbClr val="FFFF99"/>
          </a:solidFill>
          <a:ln w="9525">
            <a:noFill/>
            <a:miter lim="800000"/>
            <a:headEnd/>
            <a:tailEnd/>
          </a:ln>
          <a:effectLst/>
        </p:spPr>
        <p:txBody>
          <a:bodyPr wrap="none">
            <a:spAutoFit/>
          </a:bodyPr>
          <a:lstStyle/>
          <a:p>
            <a:r>
              <a:rPr lang="zh-CN" altLang="en-US" sz="2800" b="1" dirty="0">
                <a:solidFill>
                  <a:srgbClr val="CC0000"/>
                </a:solidFill>
                <a:ea typeface="黑体" pitchFamily="2" charset="-122"/>
              </a:rPr>
              <a:t>被调用模块</a:t>
            </a:r>
            <a:r>
              <a:rPr lang="en-US" altLang="zh-CN" sz="2800" b="1" dirty="0">
                <a:solidFill>
                  <a:srgbClr val="CC0000"/>
                </a:solidFill>
                <a:ea typeface="黑体" pitchFamily="2" charset="-122"/>
              </a:rPr>
              <a:t>6</a:t>
            </a:r>
          </a:p>
        </p:txBody>
      </p:sp>
      <p:sp>
        <p:nvSpPr>
          <p:cNvPr id="244744" name="Rectangle 8"/>
          <p:cNvSpPr>
            <a:spLocks noChangeArrowheads="1"/>
          </p:cNvSpPr>
          <p:nvPr/>
        </p:nvSpPr>
        <p:spPr bwMode="auto">
          <a:xfrm>
            <a:off x="1066800" y="3328987"/>
            <a:ext cx="1811338"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调用模块</a:t>
            </a:r>
            <a:r>
              <a:rPr lang="en-US" altLang="zh-CN" sz="2800" b="1">
                <a:solidFill>
                  <a:srgbClr val="CC0000"/>
                </a:solidFill>
                <a:ea typeface="黑体" pitchFamily="2" charset="-122"/>
              </a:rPr>
              <a:t>1</a:t>
            </a:r>
          </a:p>
        </p:txBody>
      </p:sp>
      <p:sp>
        <p:nvSpPr>
          <p:cNvPr id="244745" name="Rectangle 9"/>
          <p:cNvSpPr>
            <a:spLocks noChangeArrowheads="1"/>
          </p:cNvSpPr>
          <p:nvPr/>
        </p:nvSpPr>
        <p:spPr bwMode="auto">
          <a:xfrm>
            <a:off x="3429000" y="3328987"/>
            <a:ext cx="1811338"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调用模块</a:t>
            </a:r>
            <a:r>
              <a:rPr lang="en-US" altLang="zh-CN" sz="2800" b="1">
                <a:solidFill>
                  <a:srgbClr val="CC0000"/>
                </a:solidFill>
                <a:ea typeface="黑体" pitchFamily="2" charset="-122"/>
              </a:rPr>
              <a:t>2</a:t>
            </a:r>
          </a:p>
        </p:txBody>
      </p:sp>
      <p:sp>
        <p:nvSpPr>
          <p:cNvPr id="244746" name="Rectangle 10"/>
          <p:cNvSpPr>
            <a:spLocks noChangeArrowheads="1"/>
          </p:cNvSpPr>
          <p:nvPr/>
        </p:nvSpPr>
        <p:spPr bwMode="auto">
          <a:xfrm>
            <a:off x="5791200" y="3328987"/>
            <a:ext cx="1811338"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调用模块</a:t>
            </a:r>
            <a:r>
              <a:rPr lang="en-US" altLang="zh-CN" sz="2800" b="1">
                <a:solidFill>
                  <a:srgbClr val="CC0000"/>
                </a:solidFill>
                <a:ea typeface="黑体" pitchFamily="2" charset="-122"/>
              </a:rPr>
              <a:t>3</a:t>
            </a:r>
          </a:p>
        </p:txBody>
      </p:sp>
      <p:cxnSp>
        <p:nvCxnSpPr>
          <p:cNvPr id="244747" name="AutoShape 11"/>
          <p:cNvCxnSpPr>
            <a:cxnSpLocks noChangeShapeType="1"/>
            <a:stCxn id="244744" idx="2"/>
            <a:endCxn id="244740" idx="1"/>
          </p:cNvCxnSpPr>
          <p:nvPr/>
        </p:nvCxnSpPr>
        <p:spPr bwMode="auto">
          <a:xfrm rot="16200000" flipH="1">
            <a:off x="2250282" y="3571081"/>
            <a:ext cx="825500" cy="1379537"/>
          </a:xfrm>
          <a:prstGeom prst="bentConnector2">
            <a:avLst/>
          </a:prstGeom>
          <a:noFill/>
          <a:ln w="76200">
            <a:solidFill>
              <a:schemeClr val="accent2"/>
            </a:solidFill>
            <a:miter lim="800000"/>
            <a:headEnd/>
            <a:tailEnd type="triangle" w="med" len="med"/>
          </a:ln>
          <a:effectLst/>
        </p:spPr>
      </p:cxnSp>
      <p:cxnSp>
        <p:nvCxnSpPr>
          <p:cNvPr id="244748" name="AutoShape 12"/>
          <p:cNvCxnSpPr>
            <a:cxnSpLocks noChangeShapeType="1"/>
            <a:stCxn id="244745" idx="2"/>
            <a:endCxn id="244740" idx="0"/>
          </p:cNvCxnSpPr>
          <p:nvPr/>
        </p:nvCxnSpPr>
        <p:spPr bwMode="auto">
          <a:xfrm rot="16200000" flipH="1">
            <a:off x="4054476" y="4129087"/>
            <a:ext cx="565150" cy="3175"/>
          </a:xfrm>
          <a:prstGeom prst="bentConnector3">
            <a:avLst>
              <a:gd name="adj1" fmla="val 49718"/>
            </a:avLst>
          </a:prstGeom>
          <a:noFill/>
          <a:ln w="76200">
            <a:solidFill>
              <a:schemeClr val="accent2"/>
            </a:solidFill>
            <a:miter lim="800000"/>
            <a:headEnd/>
            <a:tailEnd type="triangle" w="med" len="med"/>
          </a:ln>
          <a:effectLst/>
        </p:spPr>
      </p:cxnSp>
      <p:cxnSp>
        <p:nvCxnSpPr>
          <p:cNvPr id="244749" name="AutoShape 13"/>
          <p:cNvCxnSpPr>
            <a:cxnSpLocks noChangeShapeType="1"/>
            <a:stCxn id="244746" idx="2"/>
            <a:endCxn id="244740" idx="3"/>
          </p:cNvCxnSpPr>
          <p:nvPr/>
        </p:nvCxnSpPr>
        <p:spPr bwMode="auto">
          <a:xfrm rot="5400000">
            <a:off x="5597526" y="3573462"/>
            <a:ext cx="825500" cy="1374775"/>
          </a:xfrm>
          <a:prstGeom prst="bentConnector2">
            <a:avLst/>
          </a:prstGeom>
          <a:noFill/>
          <a:ln w="76200">
            <a:solidFill>
              <a:schemeClr val="accent2"/>
            </a:solidFill>
            <a:miter lim="800000"/>
            <a:headEnd/>
            <a:tailEnd type="triangle" w="med" len="med"/>
          </a:ln>
          <a:effectLst/>
        </p:spPr>
      </p:cxnSp>
      <p:cxnSp>
        <p:nvCxnSpPr>
          <p:cNvPr id="244750" name="AutoShape 14"/>
          <p:cNvCxnSpPr>
            <a:cxnSpLocks noChangeShapeType="1"/>
            <a:stCxn id="244740" idx="2"/>
            <a:endCxn id="244741" idx="0"/>
          </p:cNvCxnSpPr>
          <p:nvPr/>
        </p:nvCxnSpPr>
        <p:spPr bwMode="auto">
          <a:xfrm rot="5400000">
            <a:off x="2541588" y="4008437"/>
            <a:ext cx="873125" cy="2720975"/>
          </a:xfrm>
          <a:prstGeom prst="bentConnector3">
            <a:avLst>
              <a:gd name="adj1" fmla="val 49819"/>
            </a:avLst>
          </a:prstGeom>
          <a:noFill/>
          <a:ln w="76200">
            <a:solidFill>
              <a:schemeClr val="accent2"/>
            </a:solidFill>
            <a:miter lim="800000"/>
            <a:headEnd/>
            <a:tailEnd type="triangle" w="med" len="med"/>
          </a:ln>
          <a:effectLst/>
        </p:spPr>
      </p:cxnSp>
      <p:cxnSp>
        <p:nvCxnSpPr>
          <p:cNvPr id="244751" name="AutoShape 15"/>
          <p:cNvCxnSpPr>
            <a:cxnSpLocks noChangeShapeType="1"/>
            <a:stCxn id="244740" idx="2"/>
            <a:endCxn id="244742" idx="0"/>
          </p:cNvCxnSpPr>
          <p:nvPr/>
        </p:nvCxnSpPr>
        <p:spPr bwMode="auto">
          <a:xfrm rot="5400000">
            <a:off x="3901281" y="5368131"/>
            <a:ext cx="873125" cy="1588"/>
          </a:xfrm>
          <a:prstGeom prst="bentConnector3">
            <a:avLst>
              <a:gd name="adj1" fmla="val 49819"/>
            </a:avLst>
          </a:prstGeom>
          <a:noFill/>
          <a:ln w="76200">
            <a:solidFill>
              <a:schemeClr val="accent2"/>
            </a:solidFill>
            <a:miter lim="800000"/>
            <a:headEnd/>
            <a:tailEnd type="triangle" w="med" len="med"/>
          </a:ln>
          <a:effectLst/>
        </p:spPr>
      </p:cxnSp>
      <p:cxnSp>
        <p:nvCxnSpPr>
          <p:cNvPr id="244752" name="AutoShape 16"/>
          <p:cNvCxnSpPr>
            <a:cxnSpLocks noChangeShapeType="1"/>
            <a:stCxn id="244740" idx="2"/>
            <a:endCxn id="244743" idx="0"/>
          </p:cNvCxnSpPr>
          <p:nvPr/>
        </p:nvCxnSpPr>
        <p:spPr bwMode="auto">
          <a:xfrm rot="16200000" flipH="1">
            <a:off x="5246688" y="4024312"/>
            <a:ext cx="873125" cy="2689225"/>
          </a:xfrm>
          <a:prstGeom prst="bentConnector3">
            <a:avLst>
              <a:gd name="adj1" fmla="val 49819"/>
            </a:avLst>
          </a:prstGeom>
          <a:noFill/>
          <a:ln w="76200">
            <a:solidFill>
              <a:schemeClr val="accent2"/>
            </a:solidFill>
            <a:miter lim="800000"/>
            <a:headEnd/>
            <a:tailEnd type="triangle" w="med" len="med"/>
          </a:ln>
          <a:effectLst/>
        </p:spPr>
      </p:cxnSp>
      <p:sp>
        <p:nvSpPr>
          <p:cNvPr id="26" name="Rectangle 3"/>
          <p:cNvSpPr txBox="1">
            <a:spLocks noChangeArrowheads="1"/>
          </p:cNvSpPr>
          <p:nvPr/>
        </p:nvSpPr>
        <p:spPr bwMode="auto">
          <a:xfrm>
            <a:off x="468313" y="1052513"/>
            <a:ext cx="8229600" cy="54244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2"/>
              </a:buClr>
              <a:buSzPct val="75000"/>
              <a:buFont typeface="Wingdings" pitchFamily="2" charset="2"/>
              <a:buChar char="p"/>
              <a:tabLst/>
              <a:defRPr/>
            </a:pPr>
            <a:r>
              <a:rPr kumimoji="0" lang="en-US" altLang="zh-CN" sz="2800" b="1" i="0" u="none" strike="noStrike" kern="0" cap="none" spc="0" normalizeH="0" baseline="0" noProof="0" dirty="0" smtClean="0">
                <a:ln>
                  <a:noFill/>
                </a:ln>
                <a:solidFill>
                  <a:srgbClr val="CC0000"/>
                </a:solidFill>
                <a:effectLst/>
                <a:uLnTx/>
                <a:uFillTx/>
                <a:latin typeface="+mn-lt"/>
                <a:ea typeface="+mn-ea"/>
                <a:cs typeface="+mn-cs"/>
              </a:rPr>
              <a:t>【</a:t>
            </a:r>
            <a:r>
              <a:rPr kumimoji="0" lang="zh-CN" altLang="en-US" sz="2800" b="1" i="0" u="none" strike="noStrike" kern="0" cap="none" spc="0" normalizeH="0" baseline="0" noProof="0" dirty="0" smtClean="0">
                <a:ln>
                  <a:noFill/>
                </a:ln>
                <a:solidFill>
                  <a:srgbClr val="CC0000"/>
                </a:solidFill>
                <a:effectLst/>
                <a:uLnTx/>
                <a:uFillTx/>
                <a:latin typeface="+mn-lt"/>
                <a:ea typeface="+mn-ea"/>
                <a:cs typeface="+mn-cs"/>
              </a:rPr>
              <a:t>内容</a:t>
            </a:r>
            <a:r>
              <a:rPr kumimoji="0" lang="en-US" altLang="zh-CN" sz="2800" b="1" i="0" u="none" strike="noStrike" kern="0" cap="none" spc="0" normalizeH="0" baseline="0" noProof="0" dirty="0" smtClean="0">
                <a:ln>
                  <a:noFill/>
                </a:ln>
                <a:solidFill>
                  <a:srgbClr val="CC0000"/>
                </a:solidFill>
                <a:effectLst/>
                <a:uLnTx/>
                <a:uFillTx/>
                <a:latin typeface="+mn-lt"/>
                <a:ea typeface="+mn-ea"/>
                <a:cs typeface="+mn-cs"/>
              </a:rPr>
              <a:t>——</a:t>
            </a:r>
            <a:r>
              <a:rPr kumimoji="0" lang="zh-CN" altLang="zh-CN" sz="2800" b="1" i="0" u="none" strike="noStrike" kern="0" cap="none" spc="0" normalizeH="0" baseline="0" noProof="0" dirty="0" smtClean="0">
                <a:ln>
                  <a:noFill/>
                </a:ln>
                <a:solidFill>
                  <a:srgbClr val="0000FF"/>
                </a:solidFill>
                <a:effectLst/>
                <a:uLnTx/>
                <a:uFillTx/>
                <a:latin typeface="+mn-lt"/>
                <a:ea typeface="+mn-ea"/>
                <a:cs typeface="+mn-cs"/>
              </a:rPr>
              <a:t>⑴</a:t>
            </a:r>
            <a:r>
              <a:rPr kumimoji="0" lang="zh-CN" altLang="en-US" sz="2800" b="1" i="0" u="none" strike="noStrike" kern="0" cap="none" spc="0" normalizeH="0" baseline="0" noProof="0" dirty="0" smtClean="0">
                <a:ln>
                  <a:noFill/>
                </a:ln>
                <a:solidFill>
                  <a:srgbClr val="0000FF"/>
                </a:solidFill>
                <a:effectLst/>
                <a:uLnTx/>
                <a:uFillTx/>
                <a:latin typeface="+mn-lt"/>
                <a:ea typeface="+mn-ea"/>
                <a:cs typeface="+mn-cs"/>
              </a:rPr>
              <a:t>模块接口测试</a:t>
            </a:r>
            <a:r>
              <a:rPr kumimoji="0" lang="en-US" altLang="zh-CN" sz="2800" b="1" i="0" u="none" strike="noStrike" kern="0" cap="none" spc="0" normalizeH="0" baseline="0" noProof="0" dirty="0" smtClean="0">
                <a:ln>
                  <a:noFill/>
                </a:ln>
                <a:solidFill>
                  <a:srgbClr val="CC0000"/>
                </a:solidFill>
                <a:effectLst/>
                <a:uLnTx/>
                <a:uFillTx/>
                <a:latin typeface="+mn-lt"/>
                <a:ea typeface="+mn-ea"/>
                <a:cs typeface="+mn-cs"/>
              </a:rPr>
              <a:t>】</a:t>
            </a: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75000"/>
              <a:buFont typeface="Wingdings" pitchFamily="2" charset="2"/>
              <a:buChar char="n"/>
              <a:tabLst/>
              <a:defRPr/>
            </a:pPr>
            <a:r>
              <a:rPr kumimoji="0" lang="zh-CN" altLang="en-US" sz="2600" b="1" i="0" u="sng" strike="noStrike" kern="0" cap="none" spc="0" normalizeH="0" baseline="0" noProof="0" dirty="0" smtClean="0">
                <a:ln>
                  <a:noFill/>
                </a:ln>
                <a:solidFill>
                  <a:srgbClr val="CC0000"/>
                </a:solidFill>
                <a:effectLst/>
                <a:uLnTx/>
                <a:uFillTx/>
                <a:latin typeface="+mn-lt"/>
                <a:ea typeface="+mn-ea"/>
              </a:rPr>
              <a:t>测试项目包括：</a:t>
            </a:r>
          </a:p>
          <a:p>
            <a:pPr marL="1143000" marR="0" lvl="2" indent="-228600" algn="l" defTabSz="914400" rtl="0" eaLnBrk="1" fontAlgn="base" latinLnBrk="0" hangingPunct="1">
              <a:lnSpc>
                <a:spcPct val="100000"/>
              </a:lnSpc>
              <a:spcBef>
                <a:spcPct val="20000"/>
              </a:spcBef>
              <a:spcAft>
                <a:spcPct val="0"/>
              </a:spcAft>
              <a:buClr>
                <a:schemeClr val="folHlink"/>
              </a:buClr>
              <a:buSzPct val="75000"/>
              <a:buFont typeface="Wingdings" pitchFamily="2" charset="2"/>
              <a:buChar char="p"/>
              <a:tabLst/>
              <a:defRPr/>
            </a:pPr>
            <a:r>
              <a:rPr kumimoji="0" lang="zh-CN" altLang="zh-CN" sz="2400" b="1" i="0" u="none" strike="noStrike" kern="0" cap="none" spc="0" normalizeH="0" baseline="0" noProof="0" dirty="0" smtClean="0">
                <a:ln>
                  <a:noFill/>
                </a:ln>
                <a:solidFill>
                  <a:schemeClr val="tx1"/>
                </a:solidFill>
                <a:effectLst/>
                <a:uLnTx/>
                <a:uFillTx/>
                <a:latin typeface="+mn-lt"/>
                <a:ea typeface="+mn-ea"/>
              </a:rPr>
              <a:t>①</a:t>
            </a:r>
            <a:r>
              <a:rPr kumimoji="0" lang="zh-CN" altLang="en-US" sz="2400" b="1" i="0" u="none" strike="noStrike" kern="0" cap="none" spc="0" normalizeH="0" baseline="0" noProof="0" dirty="0" smtClean="0">
                <a:ln>
                  <a:noFill/>
                </a:ln>
                <a:solidFill>
                  <a:srgbClr val="CC0000"/>
                </a:solidFill>
                <a:effectLst/>
                <a:uLnTx/>
                <a:uFillTx/>
                <a:latin typeface="+mn-lt"/>
                <a:ea typeface="+mn-ea"/>
              </a:rPr>
              <a:t>调用本模块</a:t>
            </a:r>
            <a:r>
              <a:rPr kumimoji="0" lang="zh-CN" altLang="en-US" sz="2400" b="1" i="0" u="none" strike="noStrike" kern="0" cap="none" spc="0" normalizeH="0" baseline="0" noProof="0" dirty="0" smtClean="0">
                <a:ln>
                  <a:noFill/>
                </a:ln>
                <a:solidFill>
                  <a:schemeClr val="tx1"/>
                </a:solidFill>
                <a:effectLst/>
                <a:uLnTx/>
                <a:uFillTx/>
                <a:latin typeface="+mn-lt"/>
                <a:ea typeface="+mn-ea"/>
              </a:rPr>
              <a:t>的</a:t>
            </a:r>
            <a:r>
              <a:rPr kumimoji="0" lang="zh-CN" altLang="en-US" sz="2400" b="1" i="0" u="none" strike="noStrike" kern="0" cap="none" spc="0" normalizeH="0" baseline="0" noProof="0" dirty="0" smtClean="0">
                <a:ln>
                  <a:noFill/>
                </a:ln>
                <a:solidFill>
                  <a:srgbClr val="0000FF"/>
                </a:solidFill>
                <a:effectLst/>
                <a:uLnTx/>
                <a:uFillTx/>
                <a:latin typeface="+mn-lt"/>
                <a:ea typeface="+mn-ea"/>
              </a:rPr>
              <a:t>输入参数是否正确</a:t>
            </a:r>
            <a:r>
              <a:rPr kumimoji="0" lang="zh-CN" altLang="en-US" sz="2400" b="1" i="0" u="none" strike="noStrike" kern="0" cap="none" spc="0" normalizeH="0" baseline="0" noProof="0" dirty="0" smtClean="0">
                <a:ln>
                  <a:noFill/>
                </a:ln>
                <a:solidFill>
                  <a:schemeClr val="tx1"/>
                </a:solidFill>
                <a:effectLst/>
                <a:uLnTx/>
                <a:uFillTx/>
                <a:latin typeface="+mn-lt"/>
                <a:ea typeface="+mn-ea"/>
              </a:rPr>
              <a:t>；</a:t>
            </a:r>
          </a:p>
          <a:p>
            <a:pPr marL="1143000" marR="0" lvl="2" indent="-228600" algn="l" defTabSz="914400" rtl="0" eaLnBrk="1" fontAlgn="base" latinLnBrk="0" hangingPunct="1">
              <a:lnSpc>
                <a:spcPct val="100000"/>
              </a:lnSpc>
              <a:spcBef>
                <a:spcPct val="20000"/>
              </a:spcBef>
              <a:spcAft>
                <a:spcPct val="0"/>
              </a:spcAft>
              <a:buClr>
                <a:schemeClr val="folHlink"/>
              </a:buClr>
              <a:buSzPct val="75000"/>
              <a:buFont typeface="Wingdings" pitchFamily="2" charset="2"/>
              <a:buChar char="p"/>
              <a:tabLst/>
              <a:defRPr/>
            </a:pPr>
            <a:r>
              <a:rPr kumimoji="0" lang="zh-CN" altLang="zh-CN" sz="2400" b="1" i="0" u="none" strike="noStrike" kern="0" cap="none" spc="0" normalizeH="0" baseline="0" noProof="0" dirty="0" smtClean="0">
                <a:ln>
                  <a:noFill/>
                </a:ln>
                <a:solidFill>
                  <a:schemeClr val="tx1"/>
                </a:solidFill>
                <a:effectLst/>
                <a:uLnTx/>
                <a:uFillTx/>
                <a:latin typeface="+mn-lt"/>
                <a:ea typeface="+mn-ea"/>
              </a:rPr>
              <a:t>②</a:t>
            </a:r>
            <a:r>
              <a:rPr kumimoji="0" lang="zh-CN" altLang="en-US" sz="2400" b="1" i="0" u="none" strike="noStrike" kern="0" cap="none" spc="0" normalizeH="0" baseline="0" noProof="0" dirty="0" smtClean="0">
                <a:ln>
                  <a:noFill/>
                </a:ln>
                <a:solidFill>
                  <a:srgbClr val="CC0000"/>
                </a:solidFill>
                <a:effectLst/>
                <a:uLnTx/>
                <a:uFillTx/>
                <a:latin typeface="+mn-lt"/>
                <a:ea typeface="+mn-ea"/>
              </a:rPr>
              <a:t>本模块调用</a:t>
            </a:r>
            <a:r>
              <a:rPr kumimoji="0" lang="zh-CN" altLang="en-US" sz="2400" b="1" i="0" u="none" strike="noStrike" kern="0" cap="none" spc="0" normalizeH="0" baseline="0" noProof="0" dirty="0" smtClean="0">
                <a:ln>
                  <a:noFill/>
                </a:ln>
                <a:solidFill>
                  <a:schemeClr val="tx1"/>
                </a:solidFill>
                <a:effectLst/>
                <a:uLnTx/>
                <a:uFillTx/>
                <a:latin typeface="+mn-lt"/>
                <a:ea typeface="+mn-ea"/>
              </a:rPr>
              <a:t>子模块时，</a:t>
            </a:r>
            <a:r>
              <a:rPr kumimoji="0" lang="zh-CN" altLang="en-US" sz="2400" b="1" i="0" u="none" strike="noStrike" kern="0" cap="none" spc="0" normalizeH="0" baseline="0" noProof="0" dirty="0" smtClean="0">
                <a:ln>
                  <a:noFill/>
                </a:ln>
                <a:solidFill>
                  <a:srgbClr val="0000FF"/>
                </a:solidFill>
                <a:effectLst/>
                <a:uLnTx/>
                <a:uFillTx/>
                <a:latin typeface="+mn-lt"/>
                <a:ea typeface="+mn-ea"/>
              </a:rPr>
              <a:t>输入给子模块的参数是否正确</a:t>
            </a:r>
            <a:r>
              <a:rPr kumimoji="0" lang="zh-CN" altLang="en-US" sz="2400" b="1" i="0" u="none" strike="noStrike" kern="0" cap="none" spc="0" normalizeH="0" baseline="0" noProof="0" dirty="0" smtClean="0">
                <a:ln>
                  <a:noFill/>
                </a:ln>
                <a:solidFill>
                  <a:schemeClr val="tx1"/>
                </a:solidFill>
                <a:effectLst/>
                <a:uLnTx/>
                <a:uFillTx/>
                <a:latin typeface="+mn-lt"/>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44740"/>
                                        </p:tgtEl>
                                        <p:attrNameLst>
                                          <p:attrName>style.visibility</p:attrName>
                                        </p:attrNameLst>
                                      </p:cBhvr>
                                      <p:to>
                                        <p:strVal val="visible"/>
                                      </p:to>
                                    </p:set>
                                    <p:animEffect transition="in" filter="strips(downRight)">
                                      <p:cBhvr>
                                        <p:cTn id="7" dur="500"/>
                                        <p:tgtEl>
                                          <p:spTgt spid="24474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4741"/>
                                        </p:tgtEl>
                                        <p:attrNameLst>
                                          <p:attrName>style.visibility</p:attrName>
                                        </p:attrNameLst>
                                      </p:cBhvr>
                                      <p:to>
                                        <p:strVal val="visible"/>
                                      </p:to>
                                    </p:set>
                                    <p:animEffect transition="in" filter="strips(downRight)">
                                      <p:cBhvr>
                                        <p:cTn id="12" dur="500"/>
                                        <p:tgtEl>
                                          <p:spTgt spid="24474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4742"/>
                                        </p:tgtEl>
                                        <p:attrNameLst>
                                          <p:attrName>style.visibility</p:attrName>
                                        </p:attrNameLst>
                                      </p:cBhvr>
                                      <p:to>
                                        <p:strVal val="visible"/>
                                      </p:to>
                                    </p:set>
                                    <p:animEffect transition="in" filter="strips(downRight)">
                                      <p:cBhvr>
                                        <p:cTn id="17" dur="500"/>
                                        <p:tgtEl>
                                          <p:spTgt spid="24474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4743"/>
                                        </p:tgtEl>
                                        <p:attrNameLst>
                                          <p:attrName>style.visibility</p:attrName>
                                        </p:attrNameLst>
                                      </p:cBhvr>
                                      <p:to>
                                        <p:strVal val="visible"/>
                                      </p:to>
                                    </p:set>
                                    <p:animEffect transition="in" filter="strips(downRight)">
                                      <p:cBhvr>
                                        <p:cTn id="22" dur="500"/>
                                        <p:tgtEl>
                                          <p:spTgt spid="24474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4744"/>
                                        </p:tgtEl>
                                        <p:attrNameLst>
                                          <p:attrName>style.visibility</p:attrName>
                                        </p:attrNameLst>
                                      </p:cBhvr>
                                      <p:to>
                                        <p:strVal val="visible"/>
                                      </p:to>
                                    </p:set>
                                    <p:animEffect transition="in" filter="strips(downRight)">
                                      <p:cBhvr>
                                        <p:cTn id="27" dur="500"/>
                                        <p:tgtEl>
                                          <p:spTgt spid="24474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44745"/>
                                        </p:tgtEl>
                                        <p:attrNameLst>
                                          <p:attrName>style.visibility</p:attrName>
                                        </p:attrNameLst>
                                      </p:cBhvr>
                                      <p:to>
                                        <p:strVal val="visible"/>
                                      </p:to>
                                    </p:set>
                                    <p:animEffect transition="in" filter="strips(downRight)">
                                      <p:cBhvr>
                                        <p:cTn id="32" dur="500"/>
                                        <p:tgtEl>
                                          <p:spTgt spid="24474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44746"/>
                                        </p:tgtEl>
                                        <p:attrNameLst>
                                          <p:attrName>style.visibility</p:attrName>
                                        </p:attrNameLst>
                                      </p:cBhvr>
                                      <p:to>
                                        <p:strVal val="visible"/>
                                      </p:to>
                                    </p:set>
                                    <p:animEffect transition="in" filter="strips(downRight)">
                                      <p:cBhvr>
                                        <p:cTn id="37" dur="500"/>
                                        <p:tgtEl>
                                          <p:spTgt spid="244746"/>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44747"/>
                                        </p:tgtEl>
                                        <p:attrNameLst>
                                          <p:attrName>style.visibility</p:attrName>
                                        </p:attrNameLst>
                                      </p:cBhvr>
                                      <p:to>
                                        <p:strVal val="visible"/>
                                      </p:to>
                                    </p:set>
                                    <p:animEffect transition="in" filter="strips(downRight)">
                                      <p:cBhvr>
                                        <p:cTn id="42" dur="500"/>
                                        <p:tgtEl>
                                          <p:spTgt spid="24474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44748"/>
                                        </p:tgtEl>
                                        <p:attrNameLst>
                                          <p:attrName>style.visibility</p:attrName>
                                        </p:attrNameLst>
                                      </p:cBhvr>
                                      <p:to>
                                        <p:strVal val="visible"/>
                                      </p:to>
                                    </p:set>
                                    <p:animEffect transition="in" filter="strips(downRight)">
                                      <p:cBhvr>
                                        <p:cTn id="47" dur="500"/>
                                        <p:tgtEl>
                                          <p:spTgt spid="244748"/>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244749"/>
                                        </p:tgtEl>
                                        <p:attrNameLst>
                                          <p:attrName>style.visibility</p:attrName>
                                        </p:attrNameLst>
                                      </p:cBhvr>
                                      <p:to>
                                        <p:strVal val="visible"/>
                                      </p:to>
                                    </p:set>
                                    <p:animEffect transition="in" filter="strips(downLeft)">
                                      <p:cBhvr>
                                        <p:cTn id="52" dur="500"/>
                                        <p:tgtEl>
                                          <p:spTgt spid="24474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 fill="hold">
                                          <p:stCondLst>
                                            <p:cond delay="0"/>
                                          </p:stCondLst>
                                        </p:cTn>
                                        <p:tgtEl>
                                          <p:spTgt spid="244750"/>
                                        </p:tgtEl>
                                        <p:attrNameLst>
                                          <p:attrName>style.visibility</p:attrName>
                                        </p:attrNameLst>
                                      </p:cBhvr>
                                      <p:to>
                                        <p:strVal val="visible"/>
                                      </p:to>
                                    </p:set>
                                    <p:animEffect transition="in" filter="strips(downLeft)">
                                      <p:cBhvr>
                                        <p:cTn id="57" dur="500"/>
                                        <p:tgtEl>
                                          <p:spTgt spid="244750"/>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244751"/>
                                        </p:tgtEl>
                                        <p:attrNameLst>
                                          <p:attrName>style.visibility</p:attrName>
                                        </p:attrNameLst>
                                      </p:cBhvr>
                                      <p:to>
                                        <p:strVal val="visible"/>
                                      </p:to>
                                    </p:set>
                                    <p:animEffect transition="in" filter="strips(downRight)">
                                      <p:cBhvr>
                                        <p:cTn id="62" dur="500"/>
                                        <p:tgtEl>
                                          <p:spTgt spid="244751"/>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244752"/>
                                        </p:tgtEl>
                                        <p:attrNameLst>
                                          <p:attrName>style.visibility</p:attrName>
                                        </p:attrNameLst>
                                      </p:cBhvr>
                                      <p:to>
                                        <p:strVal val="visible"/>
                                      </p:to>
                                    </p:set>
                                    <p:animEffect transition="in" filter="strips(downRight)">
                                      <p:cBhvr>
                                        <p:cTn id="67" dur="500"/>
                                        <p:tgtEl>
                                          <p:spTgt spid="244752"/>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26">
                                            <p:txEl>
                                              <p:pRg st="1" end="1"/>
                                            </p:txEl>
                                          </p:spTgt>
                                        </p:tgtEl>
                                        <p:attrNameLst>
                                          <p:attrName>style.visibility</p:attrName>
                                        </p:attrNameLst>
                                      </p:cBhvr>
                                      <p:to>
                                        <p:strVal val="visible"/>
                                      </p:to>
                                    </p:set>
                                    <p:animEffect transition="in" filter="strips(downRight)">
                                      <p:cBhvr>
                                        <p:cTn id="72" dur="500"/>
                                        <p:tgtEl>
                                          <p:spTgt spid="26">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6">
                                            <p:txEl>
                                              <p:pRg st="2" end="2"/>
                                            </p:txEl>
                                          </p:spTgt>
                                        </p:tgtEl>
                                        <p:attrNameLst>
                                          <p:attrName>style.visibility</p:attrName>
                                        </p:attrNameLst>
                                      </p:cBhvr>
                                      <p:to>
                                        <p:strVal val="visible"/>
                                      </p:to>
                                    </p:set>
                                    <p:animEffect transition="in" filter="strips(downRight)">
                                      <p:cBhvr>
                                        <p:cTn id="77" dur="500"/>
                                        <p:tgtEl>
                                          <p:spTgt spid="26">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grpId="0" nodeType="clickEffect">
                                  <p:stCondLst>
                                    <p:cond delay="0"/>
                                  </p:stCondLst>
                                  <p:childTnLst>
                                    <p:set>
                                      <p:cBhvr>
                                        <p:cTn id="81" dur="1" fill="hold">
                                          <p:stCondLst>
                                            <p:cond delay="0"/>
                                          </p:stCondLst>
                                        </p:cTn>
                                        <p:tgtEl>
                                          <p:spTgt spid="26">
                                            <p:txEl>
                                              <p:pRg st="3" end="3"/>
                                            </p:txEl>
                                          </p:spTgt>
                                        </p:tgtEl>
                                        <p:attrNameLst>
                                          <p:attrName>style.visibility</p:attrName>
                                        </p:attrNameLst>
                                      </p:cBhvr>
                                      <p:to>
                                        <p:strVal val="visible"/>
                                      </p:to>
                                    </p:set>
                                    <p:animEffect transition="in" filter="strips(downRight)">
                                      <p:cBhvr>
                                        <p:cTn id="82"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0" grpId="0" animBg="1"/>
      <p:bldP spid="244741" grpId="0" animBg="1"/>
      <p:bldP spid="244742" grpId="0" animBg="1"/>
      <p:bldP spid="244743" grpId="0" animBg="1"/>
      <p:bldP spid="244744" grpId="0" animBg="1"/>
      <p:bldP spid="244745" grpId="0" animBg="1"/>
      <p:bldP spid="244746" grpId="0" animBg="1"/>
      <p:bldP spid="26"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E97F5D4-7B82-41E6-99F8-F93BB21B11C0}"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58541E5C-D36F-42F6-9E25-9AEECE747EA5}" type="slidenum">
              <a:rPr lang="en-US" altLang="zh-CN"/>
              <a:pPr/>
              <a:t>117</a:t>
            </a:fld>
            <a:endParaRPr lang="en-US" altLang="zh-CN"/>
          </a:p>
        </p:txBody>
      </p:sp>
      <p:sp>
        <p:nvSpPr>
          <p:cNvPr id="139266" name="Rectangle 2"/>
          <p:cNvSpPr>
            <a:spLocks noGrp="1" noChangeArrowheads="1"/>
          </p:cNvSpPr>
          <p:nvPr>
            <p:ph type="title"/>
          </p:nvPr>
        </p:nvSpPr>
        <p:spPr/>
        <p:txBody>
          <a:bodyPr/>
          <a:lstStyle/>
          <a:p>
            <a:r>
              <a:rPr lang="en-US" altLang="zh-CN"/>
              <a:t>7.5 </a:t>
            </a:r>
            <a:r>
              <a:rPr lang="zh-CN" altLang="en-US"/>
              <a:t>单元测试</a:t>
            </a:r>
          </a:p>
        </p:txBody>
      </p:sp>
      <p:sp>
        <p:nvSpPr>
          <p:cNvPr id="139267" name="Rectangle 3"/>
          <p:cNvSpPr>
            <a:spLocks noGrp="1" noChangeArrowheads="1"/>
          </p:cNvSpPr>
          <p:nvPr>
            <p:ph type="body" idx="1"/>
          </p:nvPr>
        </p:nvSpPr>
        <p:spPr>
          <a:xfrm>
            <a:off x="468313" y="1052513"/>
            <a:ext cx="8229600" cy="5424487"/>
          </a:xfrm>
        </p:spPr>
        <p:txBody>
          <a:bodyPr/>
          <a:lstStyle/>
          <a:p>
            <a:r>
              <a:rPr lang="en-US" altLang="zh-CN" dirty="0">
                <a:solidFill>
                  <a:srgbClr val="CC0000"/>
                </a:solidFill>
              </a:rPr>
              <a:t>【</a:t>
            </a:r>
            <a:r>
              <a:rPr lang="zh-CN" altLang="en-US" dirty="0">
                <a:solidFill>
                  <a:srgbClr val="CC0000"/>
                </a:solidFill>
              </a:rPr>
              <a:t>内容</a:t>
            </a:r>
            <a:r>
              <a:rPr lang="en-US" altLang="zh-CN" dirty="0">
                <a:solidFill>
                  <a:srgbClr val="CC0000"/>
                </a:solidFill>
              </a:rPr>
              <a:t>——</a:t>
            </a:r>
            <a:r>
              <a:rPr lang="zh-CN" altLang="zh-CN" dirty="0">
                <a:solidFill>
                  <a:srgbClr val="0000FF"/>
                </a:solidFill>
              </a:rPr>
              <a:t>⑴</a:t>
            </a:r>
            <a:r>
              <a:rPr lang="zh-CN" altLang="en-US" dirty="0">
                <a:solidFill>
                  <a:srgbClr val="0000FF"/>
                </a:solidFill>
              </a:rPr>
              <a:t>模块接口测试</a:t>
            </a:r>
            <a:r>
              <a:rPr lang="en-US" altLang="zh-CN" dirty="0">
                <a:solidFill>
                  <a:srgbClr val="CC0000"/>
                </a:solidFill>
              </a:rPr>
              <a:t>】</a:t>
            </a:r>
            <a:endParaRPr lang="en-US" altLang="zh-CN" dirty="0"/>
          </a:p>
          <a:p>
            <a:pPr lvl="1"/>
            <a:r>
              <a:rPr lang="zh-CN" altLang="en-US" u="sng" dirty="0">
                <a:solidFill>
                  <a:srgbClr val="CC0000"/>
                </a:solidFill>
              </a:rPr>
              <a:t>测试项目包括：</a:t>
            </a:r>
          </a:p>
          <a:p>
            <a:pPr lvl="2"/>
            <a:r>
              <a:rPr lang="zh-CN" altLang="zh-CN" dirty="0"/>
              <a:t>①</a:t>
            </a:r>
            <a:r>
              <a:rPr lang="zh-CN" altLang="en-US" dirty="0">
                <a:solidFill>
                  <a:srgbClr val="CC0000"/>
                </a:solidFill>
              </a:rPr>
              <a:t>调用本模块</a:t>
            </a:r>
            <a:r>
              <a:rPr lang="zh-CN" altLang="en-US" dirty="0"/>
              <a:t>的</a:t>
            </a:r>
            <a:r>
              <a:rPr lang="zh-CN" altLang="en-US" dirty="0">
                <a:solidFill>
                  <a:srgbClr val="0000FF"/>
                </a:solidFill>
              </a:rPr>
              <a:t>输入参数是否正确</a:t>
            </a:r>
            <a:r>
              <a:rPr lang="zh-CN" altLang="en-US" dirty="0"/>
              <a:t>；</a:t>
            </a:r>
          </a:p>
          <a:p>
            <a:pPr lvl="2"/>
            <a:r>
              <a:rPr lang="zh-CN" altLang="zh-CN" dirty="0"/>
              <a:t>②</a:t>
            </a:r>
            <a:r>
              <a:rPr lang="zh-CN" altLang="en-US" dirty="0">
                <a:solidFill>
                  <a:srgbClr val="CC0000"/>
                </a:solidFill>
              </a:rPr>
              <a:t>本模块调用</a:t>
            </a:r>
            <a:r>
              <a:rPr lang="zh-CN" altLang="en-US" dirty="0"/>
              <a:t>子模块时，</a:t>
            </a:r>
            <a:r>
              <a:rPr lang="zh-CN" altLang="en-US" dirty="0">
                <a:solidFill>
                  <a:srgbClr val="0000FF"/>
                </a:solidFill>
              </a:rPr>
              <a:t>输入给子模块的参数是否正确</a:t>
            </a:r>
            <a:r>
              <a:rPr lang="zh-CN" altLang="en-US" dirty="0"/>
              <a:t>；</a:t>
            </a:r>
          </a:p>
          <a:p>
            <a:pPr lvl="2"/>
            <a:r>
              <a:rPr lang="zh-CN" altLang="en-US" dirty="0"/>
              <a:t>③在做</a:t>
            </a:r>
            <a:r>
              <a:rPr lang="zh-CN" altLang="en-US" dirty="0">
                <a:solidFill>
                  <a:srgbClr val="0000FF"/>
                </a:solidFill>
              </a:rPr>
              <a:t>内外存交换</a:t>
            </a:r>
            <a:r>
              <a:rPr lang="zh-CN" altLang="en-US" dirty="0"/>
              <a:t>时要考虑：</a:t>
            </a:r>
          </a:p>
          <a:p>
            <a:pPr lvl="3"/>
            <a:r>
              <a:rPr lang="zh-CN" altLang="zh-CN" dirty="0"/>
              <a:t>①</a:t>
            </a:r>
            <a:r>
              <a:rPr lang="zh-CN" altLang="en-US" dirty="0"/>
              <a:t>在进行</a:t>
            </a:r>
            <a:r>
              <a:rPr lang="zh-CN" altLang="en-US" dirty="0">
                <a:solidFill>
                  <a:srgbClr val="0000FF"/>
                </a:solidFill>
              </a:rPr>
              <a:t>读写操作</a:t>
            </a:r>
            <a:r>
              <a:rPr lang="zh-CN" altLang="en-US" dirty="0"/>
              <a:t>之前是否打开了文件；</a:t>
            </a:r>
          </a:p>
          <a:p>
            <a:pPr lvl="3"/>
            <a:r>
              <a:rPr lang="zh-CN" altLang="zh-CN" dirty="0"/>
              <a:t>②</a:t>
            </a:r>
            <a:r>
              <a:rPr lang="zh-CN" altLang="en-US" dirty="0"/>
              <a:t>在</a:t>
            </a:r>
            <a:r>
              <a:rPr lang="zh-CN" altLang="en-US" dirty="0">
                <a:solidFill>
                  <a:srgbClr val="0000FF"/>
                </a:solidFill>
              </a:rPr>
              <a:t>结束文件处理</a:t>
            </a:r>
            <a:r>
              <a:rPr lang="zh-CN" altLang="en-US" dirty="0"/>
              <a:t>时是否关闭了文件；</a:t>
            </a:r>
          </a:p>
          <a:p>
            <a:pPr lvl="3"/>
            <a:r>
              <a:rPr lang="zh-CN" altLang="zh-CN" dirty="0">
                <a:solidFill>
                  <a:srgbClr val="0000FF"/>
                </a:solidFill>
              </a:rPr>
              <a:t>③ </a:t>
            </a:r>
            <a:r>
              <a:rPr lang="en-US" altLang="zh-CN" dirty="0">
                <a:solidFill>
                  <a:srgbClr val="0000FF"/>
                </a:solidFill>
              </a:rPr>
              <a:t>I</a:t>
            </a:r>
            <a:r>
              <a:rPr lang="zh-CN" altLang="en-US" dirty="0">
                <a:solidFill>
                  <a:srgbClr val="0000FF"/>
                </a:solidFill>
              </a:rPr>
              <a:t>／</a:t>
            </a:r>
            <a:r>
              <a:rPr lang="en-US" altLang="zh-CN" dirty="0">
                <a:solidFill>
                  <a:srgbClr val="0000FF"/>
                </a:solidFill>
              </a:rPr>
              <a:t>O</a:t>
            </a:r>
            <a:r>
              <a:rPr lang="zh-CN" altLang="en-US" dirty="0">
                <a:solidFill>
                  <a:srgbClr val="0000FF"/>
                </a:solidFill>
              </a:rPr>
              <a:t>错误是否检查并做了处理；</a:t>
            </a:r>
          </a:p>
          <a:p>
            <a:pPr lvl="2"/>
            <a:r>
              <a:rPr lang="zh-CN" altLang="en-US" dirty="0"/>
              <a:t>④</a:t>
            </a:r>
            <a:r>
              <a:rPr lang="zh-CN" altLang="en-US" sz="2600" dirty="0">
                <a:solidFill>
                  <a:srgbClr val="0000FF"/>
                </a:solidFill>
              </a:rPr>
              <a:t>全局数据对模块的影响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9267">
                                            <p:txEl>
                                              <p:pRg st="4" end="4"/>
                                            </p:txEl>
                                          </p:spTgt>
                                        </p:tgtEl>
                                        <p:attrNameLst>
                                          <p:attrName>style.visibility</p:attrName>
                                        </p:attrNameLst>
                                      </p:cBhvr>
                                      <p:to>
                                        <p:strVal val="visible"/>
                                      </p:to>
                                    </p:set>
                                    <p:animEffect transition="in" filter="strips(downRight)">
                                      <p:cBhvr>
                                        <p:cTn id="7" dur="500"/>
                                        <p:tgtEl>
                                          <p:spTgt spid="139267">
                                            <p:txEl>
                                              <p:pRg st="4" end="4"/>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9267">
                                            <p:txEl>
                                              <p:pRg st="5" end="5"/>
                                            </p:txEl>
                                          </p:spTgt>
                                        </p:tgtEl>
                                        <p:attrNameLst>
                                          <p:attrName>style.visibility</p:attrName>
                                        </p:attrNameLst>
                                      </p:cBhvr>
                                      <p:to>
                                        <p:strVal val="visible"/>
                                      </p:to>
                                    </p:set>
                                    <p:animEffect transition="in" filter="strips(downRight)">
                                      <p:cBhvr>
                                        <p:cTn id="10" dur="500"/>
                                        <p:tgtEl>
                                          <p:spTgt spid="139267">
                                            <p:txEl>
                                              <p:pRg st="5" end="5"/>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39267">
                                            <p:txEl>
                                              <p:pRg st="6" end="6"/>
                                            </p:txEl>
                                          </p:spTgt>
                                        </p:tgtEl>
                                        <p:attrNameLst>
                                          <p:attrName>style.visibility</p:attrName>
                                        </p:attrNameLst>
                                      </p:cBhvr>
                                      <p:to>
                                        <p:strVal val="visible"/>
                                      </p:to>
                                    </p:set>
                                    <p:animEffect transition="in" filter="strips(downRight)">
                                      <p:cBhvr>
                                        <p:cTn id="13" dur="500"/>
                                        <p:tgtEl>
                                          <p:spTgt spid="139267">
                                            <p:txEl>
                                              <p:pRg st="6" end="6"/>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139267">
                                            <p:txEl>
                                              <p:pRg st="7" end="7"/>
                                            </p:txEl>
                                          </p:spTgt>
                                        </p:tgtEl>
                                        <p:attrNameLst>
                                          <p:attrName>style.visibility</p:attrName>
                                        </p:attrNameLst>
                                      </p:cBhvr>
                                      <p:to>
                                        <p:strVal val="visible"/>
                                      </p:to>
                                    </p:set>
                                    <p:animEffect transition="in" filter="strips(downRight)">
                                      <p:cBhvr>
                                        <p:cTn id="16" dur="500"/>
                                        <p:tgtEl>
                                          <p:spTgt spid="139267">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39267">
                                            <p:txEl>
                                              <p:pRg st="8" end="8"/>
                                            </p:txEl>
                                          </p:spTgt>
                                        </p:tgtEl>
                                        <p:attrNameLst>
                                          <p:attrName>style.visibility</p:attrName>
                                        </p:attrNameLst>
                                      </p:cBhvr>
                                      <p:to>
                                        <p:strVal val="visible"/>
                                      </p:to>
                                    </p:set>
                                    <p:animEffect transition="in" filter="strips(downRight)">
                                      <p:cBhvr>
                                        <p:cTn id="21" dur="500"/>
                                        <p:tgtEl>
                                          <p:spTgt spid="139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half" idx="10"/>
          </p:nvPr>
        </p:nvSpPr>
        <p:spPr/>
        <p:txBody>
          <a:bodyPr/>
          <a:lstStyle/>
          <a:p>
            <a:fld id="{2C12283C-B0B4-4A8B-B67E-9329E562D315}" type="datetime1">
              <a:rPr lang="zh-CN" altLang="en-US"/>
              <a:pPr/>
              <a:t>2020/1/5</a:t>
            </a:fld>
            <a:endParaRPr lang="en-US" altLang="zh-CN"/>
          </a:p>
        </p:txBody>
      </p:sp>
      <p:sp>
        <p:nvSpPr>
          <p:cNvPr id="24" name="灯片编号占位符 4"/>
          <p:cNvSpPr>
            <a:spLocks noGrp="1"/>
          </p:cNvSpPr>
          <p:nvPr>
            <p:ph type="sldNum" sz="quarter" idx="11"/>
          </p:nvPr>
        </p:nvSpPr>
        <p:spPr/>
        <p:txBody>
          <a:bodyPr/>
          <a:lstStyle/>
          <a:p>
            <a:fld id="{BA4891FB-08A7-452E-BBB4-B047B50967C7}" type="slidenum">
              <a:rPr lang="en-US" altLang="zh-CN"/>
              <a:pPr/>
              <a:t>118</a:t>
            </a:fld>
            <a:endParaRPr lang="en-US" altLang="zh-CN"/>
          </a:p>
        </p:txBody>
      </p:sp>
      <p:sp>
        <p:nvSpPr>
          <p:cNvPr id="244738" name="Rectangle 2"/>
          <p:cNvSpPr>
            <a:spLocks noGrp="1" noChangeArrowheads="1"/>
          </p:cNvSpPr>
          <p:nvPr>
            <p:ph type="title"/>
          </p:nvPr>
        </p:nvSpPr>
        <p:spPr/>
        <p:txBody>
          <a:bodyPr/>
          <a:lstStyle/>
          <a:p>
            <a:r>
              <a:rPr lang="en-US" altLang="zh-CN"/>
              <a:t>7.5 </a:t>
            </a:r>
            <a:r>
              <a:rPr lang="zh-CN" altLang="en-US"/>
              <a:t>单元测试</a:t>
            </a:r>
          </a:p>
        </p:txBody>
      </p:sp>
      <p:sp>
        <p:nvSpPr>
          <p:cNvPr id="244739" name="Rectangle 3"/>
          <p:cNvSpPr>
            <a:spLocks noGrp="1" noChangeArrowheads="1"/>
          </p:cNvSpPr>
          <p:nvPr>
            <p:ph type="body" idx="1"/>
          </p:nvPr>
        </p:nvSpPr>
        <p:spPr>
          <a:xfrm>
            <a:off x="468313" y="1052513"/>
            <a:ext cx="8229600" cy="5576887"/>
          </a:xfrm>
        </p:spPr>
        <p:txBody>
          <a:bodyPr/>
          <a:lstStyle/>
          <a:p>
            <a:r>
              <a:rPr lang="zh-CN" altLang="en-US">
                <a:solidFill>
                  <a:srgbClr val="CC0000"/>
                </a:solidFill>
              </a:rPr>
              <a:t>辅助模块</a:t>
            </a:r>
            <a:r>
              <a:rPr lang="zh-CN" altLang="en-US"/>
              <a:t>模拟被测模块与其他模块的关系：</a:t>
            </a:r>
          </a:p>
          <a:p>
            <a:pPr lvl="1"/>
            <a:r>
              <a:rPr lang="zh-CN" altLang="en-US"/>
              <a:t>代替</a:t>
            </a:r>
            <a:r>
              <a:rPr lang="zh-CN" altLang="en-US">
                <a:solidFill>
                  <a:srgbClr val="0000FF"/>
                </a:solidFill>
              </a:rPr>
              <a:t>调用模块</a:t>
            </a:r>
            <a:r>
              <a:rPr lang="zh-CN" altLang="en-US"/>
              <a:t>的称为“</a:t>
            </a:r>
            <a:r>
              <a:rPr lang="zh-CN" altLang="en-US">
                <a:solidFill>
                  <a:srgbClr val="CC0000"/>
                </a:solidFill>
              </a:rPr>
              <a:t>驱动模块</a:t>
            </a:r>
            <a:r>
              <a:rPr lang="zh-CN" altLang="en-US"/>
              <a:t>”</a:t>
            </a:r>
          </a:p>
          <a:p>
            <a:pPr lvl="1"/>
            <a:r>
              <a:rPr lang="zh-CN" altLang="en-US"/>
              <a:t>代替</a:t>
            </a:r>
            <a:r>
              <a:rPr lang="zh-CN" altLang="en-US">
                <a:solidFill>
                  <a:srgbClr val="0000FF"/>
                </a:solidFill>
              </a:rPr>
              <a:t>被调用模块</a:t>
            </a:r>
            <a:r>
              <a:rPr lang="zh-CN" altLang="en-US"/>
              <a:t>的称为“</a:t>
            </a:r>
            <a:r>
              <a:rPr lang="zh-CN" altLang="en-US">
                <a:solidFill>
                  <a:srgbClr val="CC0000"/>
                </a:solidFill>
              </a:rPr>
              <a:t>桩模块</a:t>
            </a:r>
            <a:r>
              <a:rPr lang="zh-CN" altLang="en-US"/>
              <a:t>”</a:t>
            </a:r>
          </a:p>
        </p:txBody>
      </p:sp>
      <p:sp>
        <p:nvSpPr>
          <p:cNvPr id="244740" name="Rectangle 4"/>
          <p:cNvSpPr>
            <a:spLocks noChangeArrowheads="1"/>
          </p:cNvSpPr>
          <p:nvPr/>
        </p:nvSpPr>
        <p:spPr bwMode="auto">
          <a:xfrm>
            <a:off x="3352800" y="4132263"/>
            <a:ext cx="1970088" cy="519112"/>
          </a:xfrm>
          <a:prstGeom prst="rect">
            <a:avLst/>
          </a:prstGeom>
          <a:solidFill>
            <a:srgbClr val="0000FF"/>
          </a:solidFill>
          <a:ln w="9525">
            <a:noFill/>
            <a:miter lim="800000"/>
            <a:headEnd/>
            <a:tailEnd/>
          </a:ln>
          <a:effectLst/>
        </p:spPr>
        <p:txBody>
          <a:bodyPr wrap="none">
            <a:spAutoFit/>
          </a:bodyPr>
          <a:lstStyle/>
          <a:p>
            <a:r>
              <a:rPr lang="zh-CN" altLang="en-US" sz="2800" b="1">
                <a:solidFill>
                  <a:schemeClr val="bg1"/>
                </a:solidFill>
                <a:ea typeface="黑体" pitchFamily="2" charset="-122"/>
              </a:rPr>
              <a:t>被测试模块</a:t>
            </a:r>
          </a:p>
        </p:txBody>
      </p:sp>
      <p:sp>
        <p:nvSpPr>
          <p:cNvPr id="244741" name="Rectangle 5"/>
          <p:cNvSpPr>
            <a:spLocks noChangeArrowheads="1"/>
          </p:cNvSpPr>
          <p:nvPr/>
        </p:nvSpPr>
        <p:spPr bwMode="auto">
          <a:xfrm>
            <a:off x="533400" y="5524500"/>
            <a:ext cx="2168525"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被调用模块</a:t>
            </a:r>
            <a:r>
              <a:rPr lang="en-US" altLang="zh-CN" sz="2800" b="1">
                <a:solidFill>
                  <a:srgbClr val="CC0000"/>
                </a:solidFill>
                <a:ea typeface="黑体" pitchFamily="2" charset="-122"/>
              </a:rPr>
              <a:t>4</a:t>
            </a:r>
          </a:p>
        </p:txBody>
      </p:sp>
      <p:sp>
        <p:nvSpPr>
          <p:cNvPr id="244742" name="Rectangle 6"/>
          <p:cNvSpPr>
            <a:spLocks noChangeArrowheads="1"/>
          </p:cNvSpPr>
          <p:nvPr/>
        </p:nvSpPr>
        <p:spPr bwMode="auto">
          <a:xfrm>
            <a:off x="3252788" y="5524500"/>
            <a:ext cx="2168525"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被调用模块</a:t>
            </a:r>
            <a:r>
              <a:rPr lang="en-US" altLang="zh-CN" sz="2800" b="1">
                <a:solidFill>
                  <a:srgbClr val="CC0000"/>
                </a:solidFill>
                <a:ea typeface="黑体" pitchFamily="2" charset="-122"/>
              </a:rPr>
              <a:t>5</a:t>
            </a:r>
          </a:p>
        </p:txBody>
      </p:sp>
      <p:sp>
        <p:nvSpPr>
          <p:cNvPr id="244743" name="Rectangle 7"/>
          <p:cNvSpPr>
            <a:spLocks noChangeArrowheads="1"/>
          </p:cNvSpPr>
          <p:nvPr/>
        </p:nvSpPr>
        <p:spPr bwMode="auto">
          <a:xfrm>
            <a:off x="5943600" y="5524500"/>
            <a:ext cx="2168525"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被调用模块</a:t>
            </a:r>
            <a:r>
              <a:rPr lang="en-US" altLang="zh-CN" sz="2800" b="1">
                <a:solidFill>
                  <a:srgbClr val="CC0000"/>
                </a:solidFill>
                <a:ea typeface="黑体" pitchFamily="2" charset="-122"/>
              </a:rPr>
              <a:t>6</a:t>
            </a:r>
          </a:p>
        </p:txBody>
      </p:sp>
      <p:sp>
        <p:nvSpPr>
          <p:cNvPr id="244744" name="Rectangle 8"/>
          <p:cNvSpPr>
            <a:spLocks noChangeArrowheads="1"/>
          </p:cNvSpPr>
          <p:nvPr/>
        </p:nvSpPr>
        <p:spPr bwMode="auto">
          <a:xfrm>
            <a:off x="1066800" y="3048000"/>
            <a:ext cx="1811338"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调用模块</a:t>
            </a:r>
            <a:r>
              <a:rPr lang="en-US" altLang="zh-CN" sz="2800" b="1">
                <a:solidFill>
                  <a:srgbClr val="CC0000"/>
                </a:solidFill>
                <a:ea typeface="黑体" pitchFamily="2" charset="-122"/>
              </a:rPr>
              <a:t>1</a:t>
            </a:r>
          </a:p>
        </p:txBody>
      </p:sp>
      <p:sp>
        <p:nvSpPr>
          <p:cNvPr id="244745" name="Rectangle 9"/>
          <p:cNvSpPr>
            <a:spLocks noChangeArrowheads="1"/>
          </p:cNvSpPr>
          <p:nvPr/>
        </p:nvSpPr>
        <p:spPr bwMode="auto">
          <a:xfrm>
            <a:off x="3429000" y="3048000"/>
            <a:ext cx="1811338"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调用模块</a:t>
            </a:r>
            <a:r>
              <a:rPr lang="en-US" altLang="zh-CN" sz="2800" b="1">
                <a:solidFill>
                  <a:srgbClr val="CC0000"/>
                </a:solidFill>
                <a:ea typeface="黑体" pitchFamily="2" charset="-122"/>
              </a:rPr>
              <a:t>2</a:t>
            </a:r>
          </a:p>
        </p:txBody>
      </p:sp>
      <p:sp>
        <p:nvSpPr>
          <p:cNvPr id="244746" name="Rectangle 10"/>
          <p:cNvSpPr>
            <a:spLocks noChangeArrowheads="1"/>
          </p:cNvSpPr>
          <p:nvPr/>
        </p:nvSpPr>
        <p:spPr bwMode="auto">
          <a:xfrm>
            <a:off x="5791200" y="3048000"/>
            <a:ext cx="1811338" cy="519113"/>
          </a:xfrm>
          <a:prstGeom prst="rect">
            <a:avLst/>
          </a:prstGeom>
          <a:solidFill>
            <a:srgbClr val="FFFF99"/>
          </a:solidFill>
          <a:ln w="9525">
            <a:noFill/>
            <a:miter lim="800000"/>
            <a:headEnd/>
            <a:tailEnd/>
          </a:ln>
          <a:effectLst/>
        </p:spPr>
        <p:txBody>
          <a:bodyPr wrap="none">
            <a:spAutoFit/>
          </a:bodyPr>
          <a:lstStyle/>
          <a:p>
            <a:r>
              <a:rPr lang="zh-CN" altLang="en-US" sz="2800" b="1">
                <a:solidFill>
                  <a:srgbClr val="CC0000"/>
                </a:solidFill>
                <a:ea typeface="黑体" pitchFamily="2" charset="-122"/>
              </a:rPr>
              <a:t>调用模块</a:t>
            </a:r>
            <a:r>
              <a:rPr lang="en-US" altLang="zh-CN" sz="2800" b="1">
                <a:solidFill>
                  <a:srgbClr val="CC0000"/>
                </a:solidFill>
                <a:ea typeface="黑体" pitchFamily="2" charset="-122"/>
              </a:rPr>
              <a:t>3</a:t>
            </a:r>
          </a:p>
        </p:txBody>
      </p:sp>
      <p:cxnSp>
        <p:nvCxnSpPr>
          <p:cNvPr id="244747" name="AutoShape 11"/>
          <p:cNvCxnSpPr>
            <a:cxnSpLocks noChangeShapeType="1"/>
            <a:stCxn id="244744" idx="2"/>
            <a:endCxn id="244740" idx="1"/>
          </p:cNvCxnSpPr>
          <p:nvPr/>
        </p:nvCxnSpPr>
        <p:spPr bwMode="auto">
          <a:xfrm rot="16200000" flipH="1">
            <a:off x="2250282" y="3290094"/>
            <a:ext cx="825500" cy="1379537"/>
          </a:xfrm>
          <a:prstGeom prst="bentConnector2">
            <a:avLst/>
          </a:prstGeom>
          <a:noFill/>
          <a:ln w="76200">
            <a:solidFill>
              <a:schemeClr val="accent2"/>
            </a:solidFill>
            <a:miter lim="800000"/>
            <a:headEnd/>
            <a:tailEnd type="triangle" w="med" len="med"/>
          </a:ln>
          <a:effectLst/>
        </p:spPr>
      </p:cxnSp>
      <p:cxnSp>
        <p:nvCxnSpPr>
          <p:cNvPr id="244748" name="AutoShape 12"/>
          <p:cNvCxnSpPr>
            <a:cxnSpLocks noChangeShapeType="1"/>
            <a:stCxn id="244745" idx="2"/>
            <a:endCxn id="244740" idx="0"/>
          </p:cNvCxnSpPr>
          <p:nvPr/>
        </p:nvCxnSpPr>
        <p:spPr bwMode="auto">
          <a:xfrm rot="16200000" flipH="1">
            <a:off x="4054476" y="3848100"/>
            <a:ext cx="565150" cy="3175"/>
          </a:xfrm>
          <a:prstGeom prst="bentConnector3">
            <a:avLst>
              <a:gd name="adj1" fmla="val 49718"/>
            </a:avLst>
          </a:prstGeom>
          <a:noFill/>
          <a:ln w="76200">
            <a:solidFill>
              <a:schemeClr val="accent2"/>
            </a:solidFill>
            <a:miter lim="800000"/>
            <a:headEnd/>
            <a:tailEnd type="triangle" w="med" len="med"/>
          </a:ln>
          <a:effectLst/>
        </p:spPr>
      </p:cxnSp>
      <p:cxnSp>
        <p:nvCxnSpPr>
          <p:cNvPr id="244749" name="AutoShape 13"/>
          <p:cNvCxnSpPr>
            <a:cxnSpLocks noChangeShapeType="1"/>
            <a:stCxn id="244746" idx="2"/>
            <a:endCxn id="244740" idx="3"/>
          </p:cNvCxnSpPr>
          <p:nvPr/>
        </p:nvCxnSpPr>
        <p:spPr bwMode="auto">
          <a:xfrm rot="5400000">
            <a:off x="5597526" y="3292475"/>
            <a:ext cx="825500" cy="1374775"/>
          </a:xfrm>
          <a:prstGeom prst="bentConnector2">
            <a:avLst/>
          </a:prstGeom>
          <a:noFill/>
          <a:ln w="76200">
            <a:solidFill>
              <a:schemeClr val="accent2"/>
            </a:solidFill>
            <a:miter lim="800000"/>
            <a:headEnd/>
            <a:tailEnd type="triangle" w="med" len="med"/>
          </a:ln>
          <a:effectLst/>
        </p:spPr>
      </p:cxnSp>
      <p:cxnSp>
        <p:nvCxnSpPr>
          <p:cNvPr id="244750" name="AutoShape 14"/>
          <p:cNvCxnSpPr>
            <a:cxnSpLocks noChangeShapeType="1"/>
            <a:stCxn id="244740" idx="2"/>
            <a:endCxn id="244741" idx="0"/>
          </p:cNvCxnSpPr>
          <p:nvPr/>
        </p:nvCxnSpPr>
        <p:spPr bwMode="auto">
          <a:xfrm rot="5400000">
            <a:off x="2541588" y="3727450"/>
            <a:ext cx="873125" cy="2720975"/>
          </a:xfrm>
          <a:prstGeom prst="bentConnector3">
            <a:avLst>
              <a:gd name="adj1" fmla="val 49819"/>
            </a:avLst>
          </a:prstGeom>
          <a:noFill/>
          <a:ln w="76200">
            <a:solidFill>
              <a:schemeClr val="accent2"/>
            </a:solidFill>
            <a:miter lim="800000"/>
            <a:headEnd/>
            <a:tailEnd type="triangle" w="med" len="med"/>
          </a:ln>
          <a:effectLst/>
        </p:spPr>
      </p:cxnSp>
      <p:cxnSp>
        <p:nvCxnSpPr>
          <p:cNvPr id="244751" name="AutoShape 15"/>
          <p:cNvCxnSpPr>
            <a:cxnSpLocks noChangeShapeType="1"/>
            <a:stCxn id="244740" idx="2"/>
            <a:endCxn id="244742" idx="0"/>
          </p:cNvCxnSpPr>
          <p:nvPr/>
        </p:nvCxnSpPr>
        <p:spPr bwMode="auto">
          <a:xfrm rot="5400000">
            <a:off x="3901281" y="5087144"/>
            <a:ext cx="873125" cy="1588"/>
          </a:xfrm>
          <a:prstGeom prst="bentConnector3">
            <a:avLst>
              <a:gd name="adj1" fmla="val 49819"/>
            </a:avLst>
          </a:prstGeom>
          <a:noFill/>
          <a:ln w="76200">
            <a:solidFill>
              <a:schemeClr val="accent2"/>
            </a:solidFill>
            <a:miter lim="800000"/>
            <a:headEnd/>
            <a:tailEnd type="triangle" w="med" len="med"/>
          </a:ln>
          <a:effectLst/>
        </p:spPr>
      </p:cxnSp>
      <p:cxnSp>
        <p:nvCxnSpPr>
          <p:cNvPr id="244752" name="AutoShape 16"/>
          <p:cNvCxnSpPr>
            <a:cxnSpLocks noChangeShapeType="1"/>
            <a:stCxn id="244740" idx="2"/>
            <a:endCxn id="244743" idx="0"/>
          </p:cNvCxnSpPr>
          <p:nvPr/>
        </p:nvCxnSpPr>
        <p:spPr bwMode="auto">
          <a:xfrm rot="16200000" flipH="1">
            <a:off x="5246688" y="3743325"/>
            <a:ext cx="873125" cy="2689225"/>
          </a:xfrm>
          <a:prstGeom prst="bentConnector3">
            <a:avLst>
              <a:gd name="adj1" fmla="val 49819"/>
            </a:avLst>
          </a:prstGeom>
          <a:noFill/>
          <a:ln w="76200">
            <a:solidFill>
              <a:schemeClr val="accent2"/>
            </a:solidFill>
            <a:miter lim="800000"/>
            <a:headEnd/>
            <a:tailEnd type="triangle" w="med" len="med"/>
          </a:ln>
          <a:effectLst/>
        </p:spPr>
      </p:cxnSp>
      <p:sp>
        <p:nvSpPr>
          <p:cNvPr id="244753" name="Rectangle 17"/>
          <p:cNvSpPr>
            <a:spLocks noChangeArrowheads="1"/>
          </p:cNvSpPr>
          <p:nvPr/>
        </p:nvSpPr>
        <p:spPr bwMode="auto">
          <a:xfrm>
            <a:off x="1143000" y="3048000"/>
            <a:ext cx="1811338"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驱动模块</a:t>
            </a:r>
            <a:r>
              <a:rPr lang="en-US" altLang="zh-CN" sz="2800" b="1">
                <a:solidFill>
                  <a:schemeClr val="bg1"/>
                </a:solidFill>
                <a:ea typeface="黑体" pitchFamily="2" charset="-122"/>
              </a:rPr>
              <a:t>1</a:t>
            </a:r>
          </a:p>
        </p:txBody>
      </p:sp>
      <p:sp>
        <p:nvSpPr>
          <p:cNvPr id="244754" name="Rectangle 18"/>
          <p:cNvSpPr>
            <a:spLocks noChangeArrowheads="1"/>
          </p:cNvSpPr>
          <p:nvPr/>
        </p:nvSpPr>
        <p:spPr bwMode="auto">
          <a:xfrm>
            <a:off x="3505200" y="3048000"/>
            <a:ext cx="1811338"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驱动模块</a:t>
            </a:r>
            <a:r>
              <a:rPr lang="en-US" altLang="zh-CN" sz="2800" b="1">
                <a:solidFill>
                  <a:schemeClr val="bg1"/>
                </a:solidFill>
                <a:ea typeface="黑体" pitchFamily="2" charset="-122"/>
              </a:rPr>
              <a:t>2</a:t>
            </a:r>
          </a:p>
        </p:txBody>
      </p:sp>
      <p:sp>
        <p:nvSpPr>
          <p:cNvPr id="244755" name="Rectangle 19"/>
          <p:cNvSpPr>
            <a:spLocks noChangeArrowheads="1"/>
          </p:cNvSpPr>
          <p:nvPr/>
        </p:nvSpPr>
        <p:spPr bwMode="auto">
          <a:xfrm>
            <a:off x="5867400" y="3048000"/>
            <a:ext cx="1811338"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驱动模块</a:t>
            </a:r>
            <a:r>
              <a:rPr lang="en-US" altLang="zh-CN" sz="2800" b="1">
                <a:solidFill>
                  <a:schemeClr val="bg1"/>
                </a:solidFill>
                <a:ea typeface="黑体" pitchFamily="2" charset="-122"/>
              </a:rPr>
              <a:t>3</a:t>
            </a:r>
          </a:p>
        </p:txBody>
      </p:sp>
      <p:sp>
        <p:nvSpPr>
          <p:cNvPr id="244756" name="Rectangle 20"/>
          <p:cNvSpPr>
            <a:spLocks noChangeArrowheads="1"/>
          </p:cNvSpPr>
          <p:nvPr/>
        </p:nvSpPr>
        <p:spPr bwMode="auto">
          <a:xfrm>
            <a:off x="873125" y="5486400"/>
            <a:ext cx="1454150"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1</a:t>
            </a:r>
          </a:p>
        </p:txBody>
      </p:sp>
      <p:sp>
        <p:nvSpPr>
          <p:cNvPr id="244757" name="Rectangle 21"/>
          <p:cNvSpPr>
            <a:spLocks noChangeArrowheads="1"/>
          </p:cNvSpPr>
          <p:nvPr/>
        </p:nvSpPr>
        <p:spPr bwMode="auto">
          <a:xfrm>
            <a:off x="3598863" y="5486400"/>
            <a:ext cx="1454150"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2</a:t>
            </a:r>
          </a:p>
        </p:txBody>
      </p:sp>
      <p:sp>
        <p:nvSpPr>
          <p:cNvPr id="244758" name="Rectangle 22"/>
          <p:cNvSpPr>
            <a:spLocks noChangeArrowheads="1"/>
          </p:cNvSpPr>
          <p:nvPr/>
        </p:nvSpPr>
        <p:spPr bwMode="auto">
          <a:xfrm>
            <a:off x="6283325" y="5486400"/>
            <a:ext cx="1454150"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animEffect transition="in" filter="strips(downRight)">
                                      <p:cBhvr>
                                        <p:cTn id="7" dur="500"/>
                                        <p:tgtEl>
                                          <p:spTgt spid="244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44744"/>
                                        </p:tgtEl>
                                        <p:attrNameLst>
                                          <p:attrName>ppt_x</p:attrName>
                                        </p:attrNameLst>
                                      </p:cBhvr>
                                      <p:tavLst>
                                        <p:tav tm="0">
                                          <p:val>
                                            <p:strVal val="ppt_x"/>
                                          </p:val>
                                        </p:tav>
                                        <p:tav tm="100000">
                                          <p:val>
                                            <p:strVal val="ppt_x"/>
                                          </p:val>
                                        </p:tav>
                                      </p:tavLst>
                                    </p:anim>
                                    <p:anim calcmode="lin" valueType="num">
                                      <p:cBhvr additive="base">
                                        <p:cTn id="12" dur="500"/>
                                        <p:tgtEl>
                                          <p:spTgt spid="244744"/>
                                        </p:tgtEl>
                                        <p:attrNameLst>
                                          <p:attrName>ppt_y</p:attrName>
                                        </p:attrNameLst>
                                      </p:cBhvr>
                                      <p:tavLst>
                                        <p:tav tm="0">
                                          <p:val>
                                            <p:strVal val="ppt_y"/>
                                          </p:val>
                                        </p:tav>
                                        <p:tav tm="100000">
                                          <p:val>
                                            <p:strVal val="1+ppt_h/2"/>
                                          </p:val>
                                        </p:tav>
                                      </p:tavLst>
                                    </p:anim>
                                    <p:set>
                                      <p:cBhvr>
                                        <p:cTn id="13" dur="1" fill="hold">
                                          <p:stCondLst>
                                            <p:cond delay="499"/>
                                          </p:stCondLst>
                                        </p:cTn>
                                        <p:tgtEl>
                                          <p:spTgt spid="244744"/>
                                        </p:tgtEl>
                                        <p:attrNameLst>
                                          <p:attrName>style.visibility</p:attrName>
                                        </p:attrNameLst>
                                      </p:cBhvr>
                                      <p:to>
                                        <p:strVal val="hidden"/>
                                      </p:to>
                                    </p:set>
                                  </p:childTnLst>
                                </p:cTn>
                              </p:par>
                              <p:par>
                                <p:cTn id="14" presetID="2" presetClass="exit" presetSubtype="4" fill="hold" grpId="1" nodeType="withEffect">
                                  <p:stCondLst>
                                    <p:cond delay="0"/>
                                  </p:stCondLst>
                                  <p:childTnLst>
                                    <p:anim calcmode="lin" valueType="num">
                                      <p:cBhvr additive="base">
                                        <p:cTn id="15" dur="500"/>
                                        <p:tgtEl>
                                          <p:spTgt spid="244745"/>
                                        </p:tgtEl>
                                        <p:attrNameLst>
                                          <p:attrName>ppt_x</p:attrName>
                                        </p:attrNameLst>
                                      </p:cBhvr>
                                      <p:tavLst>
                                        <p:tav tm="0">
                                          <p:val>
                                            <p:strVal val="ppt_x"/>
                                          </p:val>
                                        </p:tav>
                                        <p:tav tm="100000">
                                          <p:val>
                                            <p:strVal val="ppt_x"/>
                                          </p:val>
                                        </p:tav>
                                      </p:tavLst>
                                    </p:anim>
                                    <p:anim calcmode="lin" valueType="num">
                                      <p:cBhvr additive="base">
                                        <p:cTn id="16" dur="500"/>
                                        <p:tgtEl>
                                          <p:spTgt spid="244745"/>
                                        </p:tgtEl>
                                        <p:attrNameLst>
                                          <p:attrName>ppt_y</p:attrName>
                                        </p:attrNameLst>
                                      </p:cBhvr>
                                      <p:tavLst>
                                        <p:tav tm="0">
                                          <p:val>
                                            <p:strVal val="ppt_y"/>
                                          </p:val>
                                        </p:tav>
                                        <p:tav tm="100000">
                                          <p:val>
                                            <p:strVal val="1+ppt_h/2"/>
                                          </p:val>
                                        </p:tav>
                                      </p:tavLst>
                                    </p:anim>
                                    <p:set>
                                      <p:cBhvr>
                                        <p:cTn id="17" dur="1" fill="hold">
                                          <p:stCondLst>
                                            <p:cond delay="499"/>
                                          </p:stCondLst>
                                        </p:cTn>
                                        <p:tgtEl>
                                          <p:spTgt spid="244745"/>
                                        </p:tgtEl>
                                        <p:attrNameLst>
                                          <p:attrName>style.visibility</p:attrName>
                                        </p:attrNameLst>
                                      </p:cBhvr>
                                      <p:to>
                                        <p:strVal val="hidden"/>
                                      </p:to>
                                    </p:set>
                                  </p:childTnLst>
                                </p:cTn>
                              </p:par>
                              <p:par>
                                <p:cTn id="18" presetID="2" presetClass="exit" presetSubtype="4" fill="hold" grpId="1" nodeType="withEffect">
                                  <p:stCondLst>
                                    <p:cond delay="0"/>
                                  </p:stCondLst>
                                  <p:childTnLst>
                                    <p:anim calcmode="lin" valueType="num">
                                      <p:cBhvr additive="base">
                                        <p:cTn id="19" dur="500"/>
                                        <p:tgtEl>
                                          <p:spTgt spid="244746"/>
                                        </p:tgtEl>
                                        <p:attrNameLst>
                                          <p:attrName>ppt_x</p:attrName>
                                        </p:attrNameLst>
                                      </p:cBhvr>
                                      <p:tavLst>
                                        <p:tav tm="0">
                                          <p:val>
                                            <p:strVal val="ppt_x"/>
                                          </p:val>
                                        </p:tav>
                                        <p:tav tm="100000">
                                          <p:val>
                                            <p:strVal val="ppt_x"/>
                                          </p:val>
                                        </p:tav>
                                      </p:tavLst>
                                    </p:anim>
                                    <p:anim calcmode="lin" valueType="num">
                                      <p:cBhvr additive="base">
                                        <p:cTn id="20" dur="500"/>
                                        <p:tgtEl>
                                          <p:spTgt spid="244746"/>
                                        </p:tgtEl>
                                        <p:attrNameLst>
                                          <p:attrName>ppt_y</p:attrName>
                                        </p:attrNameLst>
                                      </p:cBhvr>
                                      <p:tavLst>
                                        <p:tav tm="0">
                                          <p:val>
                                            <p:strVal val="ppt_y"/>
                                          </p:val>
                                        </p:tav>
                                        <p:tav tm="100000">
                                          <p:val>
                                            <p:strVal val="1+ppt_h/2"/>
                                          </p:val>
                                        </p:tav>
                                      </p:tavLst>
                                    </p:anim>
                                    <p:set>
                                      <p:cBhvr>
                                        <p:cTn id="21" dur="1" fill="hold">
                                          <p:stCondLst>
                                            <p:cond delay="499"/>
                                          </p:stCondLst>
                                        </p:cTn>
                                        <p:tgtEl>
                                          <p:spTgt spid="24474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244739">
                                            <p:txEl>
                                              <p:pRg st="1" end="1"/>
                                            </p:txEl>
                                          </p:spTgt>
                                        </p:tgtEl>
                                        <p:attrNameLst>
                                          <p:attrName>style.visibility</p:attrName>
                                        </p:attrNameLst>
                                      </p:cBhvr>
                                      <p:to>
                                        <p:strVal val="visible"/>
                                      </p:to>
                                    </p:set>
                                    <p:animEffect transition="in" filter="strips(downRight)">
                                      <p:cBhvr>
                                        <p:cTn id="26" dur="500"/>
                                        <p:tgtEl>
                                          <p:spTgt spid="24473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244753"/>
                                        </p:tgtEl>
                                        <p:attrNameLst>
                                          <p:attrName>style.visibility</p:attrName>
                                        </p:attrNameLst>
                                      </p:cBhvr>
                                      <p:to>
                                        <p:strVal val="visible"/>
                                      </p:to>
                                    </p:set>
                                    <p:animEffect transition="in" filter="strips(downRight)">
                                      <p:cBhvr>
                                        <p:cTn id="31" dur="500"/>
                                        <p:tgtEl>
                                          <p:spTgt spid="24475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44754"/>
                                        </p:tgtEl>
                                        <p:attrNameLst>
                                          <p:attrName>style.visibility</p:attrName>
                                        </p:attrNameLst>
                                      </p:cBhvr>
                                      <p:to>
                                        <p:strVal val="visible"/>
                                      </p:to>
                                    </p:set>
                                    <p:animEffect transition="in" filter="strips(downRight)">
                                      <p:cBhvr>
                                        <p:cTn id="36" dur="500"/>
                                        <p:tgtEl>
                                          <p:spTgt spid="244754"/>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44755"/>
                                        </p:tgtEl>
                                        <p:attrNameLst>
                                          <p:attrName>style.visibility</p:attrName>
                                        </p:attrNameLst>
                                      </p:cBhvr>
                                      <p:to>
                                        <p:strVal val="visible"/>
                                      </p:to>
                                    </p:set>
                                    <p:animEffect transition="in" filter="strips(downRight)">
                                      <p:cBhvr>
                                        <p:cTn id="41" dur="500"/>
                                        <p:tgtEl>
                                          <p:spTgt spid="24475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1" nodeType="clickEffect">
                                  <p:stCondLst>
                                    <p:cond delay="0"/>
                                  </p:stCondLst>
                                  <p:childTnLst>
                                    <p:anim calcmode="lin" valueType="num">
                                      <p:cBhvr additive="base">
                                        <p:cTn id="45" dur="500"/>
                                        <p:tgtEl>
                                          <p:spTgt spid="244741"/>
                                        </p:tgtEl>
                                        <p:attrNameLst>
                                          <p:attrName>ppt_x</p:attrName>
                                        </p:attrNameLst>
                                      </p:cBhvr>
                                      <p:tavLst>
                                        <p:tav tm="0">
                                          <p:val>
                                            <p:strVal val="ppt_x"/>
                                          </p:val>
                                        </p:tav>
                                        <p:tav tm="100000">
                                          <p:val>
                                            <p:strVal val="ppt_x"/>
                                          </p:val>
                                        </p:tav>
                                      </p:tavLst>
                                    </p:anim>
                                    <p:anim calcmode="lin" valueType="num">
                                      <p:cBhvr additive="base">
                                        <p:cTn id="46" dur="500"/>
                                        <p:tgtEl>
                                          <p:spTgt spid="244741"/>
                                        </p:tgtEl>
                                        <p:attrNameLst>
                                          <p:attrName>ppt_y</p:attrName>
                                        </p:attrNameLst>
                                      </p:cBhvr>
                                      <p:tavLst>
                                        <p:tav tm="0">
                                          <p:val>
                                            <p:strVal val="ppt_y"/>
                                          </p:val>
                                        </p:tav>
                                        <p:tav tm="100000">
                                          <p:val>
                                            <p:strVal val="1+ppt_h/2"/>
                                          </p:val>
                                        </p:tav>
                                      </p:tavLst>
                                    </p:anim>
                                    <p:set>
                                      <p:cBhvr>
                                        <p:cTn id="47" dur="1" fill="hold">
                                          <p:stCondLst>
                                            <p:cond delay="499"/>
                                          </p:stCondLst>
                                        </p:cTn>
                                        <p:tgtEl>
                                          <p:spTgt spid="244741"/>
                                        </p:tgtEl>
                                        <p:attrNameLst>
                                          <p:attrName>style.visibility</p:attrName>
                                        </p:attrNameLst>
                                      </p:cBhvr>
                                      <p:to>
                                        <p:strVal val="hidden"/>
                                      </p:to>
                                    </p:set>
                                  </p:childTnLst>
                                </p:cTn>
                              </p:par>
                              <p:par>
                                <p:cTn id="48" presetID="2" presetClass="exit" presetSubtype="4" fill="hold" grpId="1" nodeType="withEffect">
                                  <p:stCondLst>
                                    <p:cond delay="0"/>
                                  </p:stCondLst>
                                  <p:childTnLst>
                                    <p:anim calcmode="lin" valueType="num">
                                      <p:cBhvr additive="base">
                                        <p:cTn id="49" dur="500"/>
                                        <p:tgtEl>
                                          <p:spTgt spid="244742"/>
                                        </p:tgtEl>
                                        <p:attrNameLst>
                                          <p:attrName>ppt_x</p:attrName>
                                        </p:attrNameLst>
                                      </p:cBhvr>
                                      <p:tavLst>
                                        <p:tav tm="0">
                                          <p:val>
                                            <p:strVal val="ppt_x"/>
                                          </p:val>
                                        </p:tav>
                                        <p:tav tm="100000">
                                          <p:val>
                                            <p:strVal val="ppt_x"/>
                                          </p:val>
                                        </p:tav>
                                      </p:tavLst>
                                    </p:anim>
                                    <p:anim calcmode="lin" valueType="num">
                                      <p:cBhvr additive="base">
                                        <p:cTn id="50" dur="500"/>
                                        <p:tgtEl>
                                          <p:spTgt spid="244742"/>
                                        </p:tgtEl>
                                        <p:attrNameLst>
                                          <p:attrName>ppt_y</p:attrName>
                                        </p:attrNameLst>
                                      </p:cBhvr>
                                      <p:tavLst>
                                        <p:tav tm="0">
                                          <p:val>
                                            <p:strVal val="ppt_y"/>
                                          </p:val>
                                        </p:tav>
                                        <p:tav tm="100000">
                                          <p:val>
                                            <p:strVal val="1+ppt_h/2"/>
                                          </p:val>
                                        </p:tav>
                                      </p:tavLst>
                                    </p:anim>
                                    <p:set>
                                      <p:cBhvr>
                                        <p:cTn id="51" dur="1" fill="hold">
                                          <p:stCondLst>
                                            <p:cond delay="499"/>
                                          </p:stCondLst>
                                        </p:cTn>
                                        <p:tgtEl>
                                          <p:spTgt spid="244742"/>
                                        </p:tgtEl>
                                        <p:attrNameLst>
                                          <p:attrName>style.visibility</p:attrName>
                                        </p:attrNameLst>
                                      </p:cBhvr>
                                      <p:to>
                                        <p:strVal val="hidden"/>
                                      </p:to>
                                    </p:set>
                                  </p:childTnLst>
                                </p:cTn>
                              </p:par>
                              <p:par>
                                <p:cTn id="52" presetID="2" presetClass="exit" presetSubtype="4" fill="hold" grpId="1" nodeType="withEffect">
                                  <p:stCondLst>
                                    <p:cond delay="0"/>
                                  </p:stCondLst>
                                  <p:childTnLst>
                                    <p:anim calcmode="lin" valueType="num">
                                      <p:cBhvr additive="base">
                                        <p:cTn id="53" dur="500"/>
                                        <p:tgtEl>
                                          <p:spTgt spid="244743"/>
                                        </p:tgtEl>
                                        <p:attrNameLst>
                                          <p:attrName>ppt_x</p:attrName>
                                        </p:attrNameLst>
                                      </p:cBhvr>
                                      <p:tavLst>
                                        <p:tav tm="0">
                                          <p:val>
                                            <p:strVal val="ppt_x"/>
                                          </p:val>
                                        </p:tav>
                                        <p:tav tm="100000">
                                          <p:val>
                                            <p:strVal val="ppt_x"/>
                                          </p:val>
                                        </p:tav>
                                      </p:tavLst>
                                    </p:anim>
                                    <p:anim calcmode="lin" valueType="num">
                                      <p:cBhvr additive="base">
                                        <p:cTn id="54" dur="500"/>
                                        <p:tgtEl>
                                          <p:spTgt spid="244743"/>
                                        </p:tgtEl>
                                        <p:attrNameLst>
                                          <p:attrName>ppt_y</p:attrName>
                                        </p:attrNameLst>
                                      </p:cBhvr>
                                      <p:tavLst>
                                        <p:tav tm="0">
                                          <p:val>
                                            <p:strVal val="ppt_y"/>
                                          </p:val>
                                        </p:tav>
                                        <p:tav tm="100000">
                                          <p:val>
                                            <p:strVal val="1+ppt_h/2"/>
                                          </p:val>
                                        </p:tav>
                                      </p:tavLst>
                                    </p:anim>
                                    <p:set>
                                      <p:cBhvr>
                                        <p:cTn id="55" dur="1" fill="hold">
                                          <p:stCondLst>
                                            <p:cond delay="499"/>
                                          </p:stCondLst>
                                        </p:cTn>
                                        <p:tgtEl>
                                          <p:spTgt spid="24474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244739">
                                            <p:txEl>
                                              <p:pRg st="2" end="2"/>
                                            </p:txEl>
                                          </p:spTgt>
                                        </p:tgtEl>
                                        <p:attrNameLst>
                                          <p:attrName>style.visibility</p:attrName>
                                        </p:attrNameLst>
                                      </p:cBhvr>
                                      <p:to>
                                        <p:strVal val="visible"/>
                                      </p:to>
                                    </p:set>
                                    <p:animEffect transition="in" filter="strips(downRight)">
                                      <p:cBhvr>
                                        <p:cTn id="60" dur="500"/>
                                        <p:tgtEl>
                                          <p:spTgt spid="244739">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244756"/>
                                        </p:tgtEl>
                                        <p:attrNameLst>
                                          <p:attrName>style.visibility</p:attrName>
                                        </p:attrNameLst>
                                      </p:cBhvr>
                                      <p:to>
                                        <p:strVal val="visible"/>
                                      </p:to>
                                    </p:set>
                                    <p:animEffect transition="in" filter="strips(downRight)">
                                      <p:cBhvr>
                                        <p:cTn id="65" dur="500"/>
                                        <p:tgtEl>
                                          <p:spTgt spid="244756"/>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244757"/>
                                        </p:tgtEl>
                                        <p:attrNameLst>
                                          <p:attrName>style.visibility</p:attrName>
                                        </p:attrNameLst>
                                      </p:cBhvr>
                                      <p:to>
                                        <p:strVal val="visible"/>
                                      </p:to>
                                    </p:set>
                                    <p:animEffect transition="in" filter="strips(downRight)">
                                      <p:cBhvr>
                                        <p:cTn id="70" dur="500"/>
                                        <p:tgtEl>
                                          <p:spTgt spid="244757"/>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244758"/>
                                        </p:tgtEl>
                                        <p:attrNameLst>
                                          <p:attrName>style.visibility</p:attrName>
                                        </p:attrNameLst>
                                      </p:cBhvr>
                                      <p:to>
                                        <p:strVal val="visible"/>
                                      </p:to>
                                    </p:set>
                                    <p:animEffect transition="in" filter="strips(downRight)">
                                      <p:cBhvr>
                                        <p:cTn id="75" dur="500"/>
                                        <p:tgtEl>
                                          <p:spTgt spid="244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1" grpId="1" animBg="1"/>
      <p:bldP spid="244742" grpId="1" animBg="1"/>
      <p:bldP spid="244743" grpId="1" animBg="1"/>
      <p:bldP spid="244744" grpId="1" animBg="1"/>
      <p:bldP spid="244745" grpId="1" animBg="1"/>
      <p:bldP spid="244746" grpId="1" animBg="1"/>
      <p:bldP spid="244753" grpId="0" animBg="1"/>
      <p:bldP spid="244754" grpId="0" animBg="1"/>
      <p:bldP spid="244755" grpId="0" animBg="1"/>
      <p:bldP spid="244756" grpId="0" animBg="1"/>
      <p:bldP spid="244757" grpId="0" animBg="1"/>
      <p:bldP spid="24475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765C18EA-0147-4908-AF86-4B43391AE07D}" type="datetime1">
              <a:rPr lang="zh-CN" altLang="en-US"/>
              <a:pPr/>
              <a:t>2020/1/5</a:t>
            </a:fld>
            <a:endParaRPr lang="en-US" altLang="zh-CN"/>
          </a:p>
        </p:txBody>
      </p:sp>
      <p:sp>
        <p:nvSpPr>
          <p:cNvPr id="17" name="灯片编号占位符 4"/>
          <p:cNvSpPr>
            <a:spLocks noGrp="1"/>
          </p:cNvSpPr>
          <p:nvPr>
            <p:ph type="sldNum" sz="quarter" idx="11"/>
          </p:nvPr>
        </p:nvSpPr>
        <p:spPr/>
        <p:txBody>
          <a:bodyPr/>
          <a:lstStyle/>
          <a:p>
            <a:fld id="{DE2B11FD-1AFF-4247-A77D-08F8FBFB6EB2}" type="slidenum">
              <a:rPr lang="en-US" altLang="zh-CN"/>
              <a:pPr/>
              <a:t>119</a:t>
            </a:fld>
            <a:endParaRPr lang="en-US" altLang="zh-CN"/>
          </a:p>
        </p:txBody>
      </p:sp>
      <p:sp>
        <p:nvSpPr>
          <p:cNvPr id="246786" name="Rectangle 2"/>
          <p:cNvSpPr>
            <a:spLocks noGrp="1" noChangeArrowheads="1"/>
          </p:cNvSpPr>
          <p:nvPr>
            <p:ph type="title"/>
          </p:nvPr>
        </p:nvSpPr>
        <p:spPr/>
        <p:txBody>
          <a:bodyPr/>
          <a:lstStyle/>
          <a:p>
            <a:r>
              <a:rPr lang="en-US" altLang="zh-CN"/>
              <a:t>7.5 </a:t>
            </a:r>
            <a:r>
              <a:rPr lang="zh-CN" altLang="en-US"/>
              <a:t>单元测试</a:t>
            </a:r>
          </a:p>
        </p:txBody>
      </p:sp>
      <p:sp>
        <p:nvSpPr>
          <p:cNvPr id="246787" name="Rectangle 3"/>
          <p:cNvSpPr>
            <a:spLocks noGrp="1" noChangeArrowheads="1"/>
          </p:cNvSpPr>
          <p:nvPr>
            <p:ph type="body" idx="1"/>
          </p:nvPr>
        </p:nvSpPr>
        <p:spPr>
          <a:xfrm>
            <a:off x="468313" y="1052513"/>
            <a:ext cx="8229600" cy="5576887"/>
          </a:xfrm>
        </p:spPr>
        <p:txBody>
          <a:bodyPr/>
          <a:lstStyle/>
          <a:p>
            <a:r>
              <a:rPr lang="zh-CN" altLang="en-US">
                <a:solidFill>
                  <a:srgbClr val="0000FF"/>
                </a:solidFill>
              </a:rPr>
              <a:t>辅助模块</a:t>
            </a:r>
            <a:r>
              <a:rPr lang="zh-CN" altLang="en-US"/>
              <a:t>模拟被测模块与其他模块的关系：</a:t>
            </a:r>
          </a:p>
          <a:p>
            <a:pPr lvl="1"/>
            <a:r>
              <a:rPr lang="zh-CN" altLang="en-US"/>
              <a:t>代替调用模块的称为“</a:t>
            </a:r>
            <a:r>
              <a:rPr lang="zh-CN" altLang="en-US">
                <a:solidFill>
                  <a:srgbClr val="CC0000"/>
                </a:solidFill>
              </a:rPr>
              <a:t>驱动模块</a:t>
            </a:r>
            <a:r>
              <a:rPr lang="zh-CN" altLang="en-US"/>
              <a:t>”</a:t>
            </a:r>
          </a:p>
          <a:p>
            <a:pPr lvl="1"/>
            <a:r>
              <a:rPr lang="zh-CN" altLang="en-US"/>
              <a:t>代替被调用模块的称为“</a:t>
            </a:r>
            <a:r>
              <a:rPr lang="zh-CN" altLang="en-US">
                <a:solidFill>
                  <a:srgbClr val="CC0000"/>
                </a:solidFill>
              </a:rPr>
              <a:t>桩模块</a:t>
            </a:r>
            <a:r>
              <a:rPr lang="zh-CN" altLang="en-US"/>
              <a:t>”</a:t>
            </a:r>
          </a:p>
        </p:txBody>
      </p:sp>
      <p:sp>
        <p:nvSpPr>
          <p:cNvPr id="246788" name="Rectangle 4"/>
          <p:cNvSpPr>
            <a:spLocks noChangeArrowheads="1"/>
          </p:cNvSpPr>
          <p:nvPr/>
        </p:nvSpPr>
        <p:spPr bwMode="auto">
          <a:xfrm>
            <a:off x="3505200" y="4270375"/>
            <a:ext cx="1970088" cy="519113"/>
          </a:xfrm>
          <a:prstGeom prst="rect">
            <a:avLst/>
          </a:prstGeom>
          <a:solidFill>
            <a:srgbClr val="0000FF"/>
          </a:solidFill>
          <a:ln w="9525">
            <a:noFill/>
            <a:miter lim="800000"/>
            <a:headEnd/>
            <a:tailEnd/>
          </a:ln>
          <a:effectLst/>
        </p:spPr>
        <p:txBody>
          <a:bodyPr wrap="none">
            <a:spAutoFit/>
          </a:bodyPr>
          <a:lstStyle/>
          <a:p>
            <a:r>
              <a:rPr lang="zh-CN" altLang="en-US" sz="2800" b="1">
                <a:solidFill>
                  <a:schemeClr val="bg1"/>
                </a:solidFill>
                <a:ea typeface="黑体" pitchFamily="2" charset="-122"/>
              </a:rPr>
              <a:t>被测试模块</a:t>
            </a:r>
          </a:p>
        </p:txBody>
      </p:sp>
      <p:sp>
        <p:nvSpPr>
          <p:cNvPr id="246789" name="Rectangle 5"/>
          <p:cNvSpPr>
            <a:spLocks noChangeArrowheads="1"/>
          </p:cNvSpPr>
          <p:nvPr/>
        </p:nvSpPr>
        <p:spPr bwMode="auto">
          <a:xfrm>
            <a:off x="1025525" y="5881688"/>
            <a:ext cx="1454150"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1</a:t>
            </a:r>
          </a:p>
        </p:txBody>
      </p:sp>
      <p:sp>
        <p:nvSpPr>
          <p:cNvPr id="246790" name="Rectangle 6"/>
          <p:cNvSpPr>
            <a:spLocks noChangeArrowheads="1"/>
          </p:cNvSpPr>
          <p:nvPr/>
        </p:nvSpPr>
        <p:spPr bwMode="auto">
          <a:xfrm>
            <a:off x="3751263" y="5881688"/>
            <a:ext cx="1454150"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2</a:t>
            </a:r>
          </a:p>
        </p:txBody>
      </p:sp>
      <p:sp>
        <p:nvSpPr>
          <p:cNvPr id="246791" name="Rectangle 7"/>
          <p:cNvSpPr>
            <a:spLocks noChangeArrowheads="1"/>
          </p:cNvSpPr>
          <p:nvPr/>
        </p:nvSpPr>
        <p:spPr bwMode="auto">
          <a:xfrm>
            <a:off x="6435725" y="5881688"/>
            <a:ext cx="1454150"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3</a:t>
            </a:r>
          </a:p>
        </p:txBody>
      </p:sp>
      <p:cxnSp>
        <p:nvCxnSpPr>
          <p:cNvPr id="246792" name="AutoShape 8"/>
          <p:cNvCxnSpPr>
            <a:cxnSpLocks noChangeShapeType="1"/>
            <a:stCxn id="246788" idx="2"/>
            <a:endCxn id="246789" idx="0"/>
          </p:cNvCxnSpPr>
          <p:nvPr/>
        </p:nvCxnSpPr>
        <p:spPr bwMode="auto">
          <a:xfrm rot="5400000">
            <a:off x="2575719" y="3966369"/>
            <a:ext cx="1092200" cy="2738438"/>
          </a:xfrm>
          <a:prstGeom prst="bentConnector3">
            <a:avLst>
              <a:gd name="adj1" fmla="val 49856"/>
            </a:avLst>
          </a:prstGeom>
          <a:noFill/>
          <a:ln w="76200">
            <a:solidFill>
              <a:srgbClr val="00FF00"/>
            </a:solidFill>
            <a:miter lim="800000"/>
            <a:headEnd type="triangle" w="med" len="med"/>
            <a:tailEnd type="triangle" w="med" len="med"/>
          </a:ln>
          <a:effectLst/>
        </p:spPr>
      </p:cxnSp>
      <p:cxnSp>
        <p:nvCxnSpPr>
          <p:cNvPr id="246793" name="AutoShape 9"/>
          <p:cNvCxnSpPr>
            <a:cxnSpLocks noChangeShapeType="1"/>
            <a:stCxn id="246788" idx="2"/>
            <a:endCxn id="246790" idx="0"/>
          </p:cNvCxnSpPr>
          <p:nvPr/>
        </p:nvCxnSpPr>
        <p:spPr bwMode="auto">
          <a:xfrm rot="5400000">
            <a:off x="3938588" y="5329238"/>
            <a:ext cx="1092200" cy="12700"/>
          </a:xfrm>
          <a:prstGeom prst="bentConnector3">
            <a:avLst>
              <a:gd name="adj1" fmla="val 49856"/>
            </a:avLst>
          </a:prstGeom>
          <a:noFill/>
          <a:ln w="76200">
            <a:solidFill>
              <a:srgbClr val="00FF00"/>
            </a:solidFill>
            <a:miter lim="800000"/>
            <a:headEnd type="triangle" w="med" len="med"/>
            <a:tailEnd type="triangle" w="med" len="med"/>
          </a:ln>
          <a:effectLst/>
        </p:spPr>
      </p:cxnSp>
      <p:cxnSp>
        <p:nvCxnSpPr>
          <p:cNvPr id="246794" name="AutoShape 10"/>
          <p:cNvCxnSpPr>
            <a:cxnSpLocks noChangeShapeType="1"/>
            <a:stCxn id="246788" idx="2"/>
            <a:endCxn id="246791" idx="0"/>
          </p:cNvCxnSpPr>
          <p:nvPr/>
        </p:nvCxnSpPr>
        <p:spPr bwMode="auto">
          <a:xfrm rot="16200000" flipH="1">
            <a:off x="5280819" y="3999707"/>
            <a:ext cx="1092200" cy="2671762"/>
          </a:xfrm>
          <a:prstGeom prst="bentConnector3">
            <a:avLst>
              <a:gd name="adj1" fmla="val 49856"/>
            </a:avLst>
          </a:prstGeom>
          <a:noFill/>
          <a:ln w="76200">
            <a:solidFill>
              <a:srgbClr val="00FF00"/>
            </a:solidFill>
            <a:miter lim="800000"/>
            <a:headEnd type="triangle" w="med" len="med"/>
            <a:tailEnd type="triangle" w="med" len="med"/>
          </a:ln>
          <a:effectLst/>
        </p:spPr>
      </p:cxnSp>
      <p:sp>
        <p:nvSpPr>
          <p:cNvPr id="246795" name="AutoShape 11"/>
          <p:cNvSpPr>
            <a:spLocks noChangeArrowheads="1"/>
          </p:cNvSpPr>
          <p:nvPr/>
        </p:nvSpPr>
        <p:spPr bwMode="auto">
          <a:xfrm>
            <a:off x="7010400" y="4117975"/>
            <a:ext cx="1524000" cy="762000"/>
          </a:xfrm>
          <a:prstGeom prst="flowChartDocument">
            <a:avLst/>
          </a:prstGeom>
          <a:no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测试结果</a:t>
            </a:r>
          </a:p>
        </p:txBody>
      </p:sp>
      <p:cxnSp>
        <p:nvCxnSpPr>
          <p:cNvPr id="246796" name="AutoShape 12"/>
          <p:cNvCxnSpPr>
            <a:cxnSpLocks noChangeShapeType="1"/>
            <a:stCxn id="246788" idx="3"/>
            <a:endCxn id="246795" idx="1"/>
          </p:cNvCxnSpPr>
          <p:nvPr/>
        </p:nvCxnSpPr>
        <p:spPr bwMode="auto">
          <a:xfrm flipV="1">
            <a:off x="5475288" y="4498975"/>
            <a:ext cx="1535112" cy="31750"/>
          </a:xfrm>
          <a:prstGeom prst="straightConnector1">
            <a:avLst/>
          </a:prstGeom>
          <a:noFill/>
          <a:ln w="76200">
            <a:solidFill>
              <a:srgbClr val="00FF00"/>
            </a:solidFill>
            <a:round/>
            <a:headEnd/>
            <a:tailEnd type="triangle" w="med" len="med"/>
          </a:ln>
          <a:effectLst/>
        </p:spPr>
      </p:cxnSp>
      <p:sp>
        <p:nvSpPr>
          <p:cNvPr id="246797" name="Rectangle 13"/>
          <p:cNvSpPr>
            <a:spLocks noChangeArrowheads="1"/>
          </p:cNvSpPr>
          <p:nvPr/>
        </p:nvSpPr>
        <p:spPr bwMode="auto">
          <a:xfrm>
            <a:off x="3581400" y="2757488"/>
            <a:ext cx="1811338"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驱动模块</a:t>
            </a:r>
            <a:r>
              <a:rPr lang="en-US" altLang="zh-CN" sz="2800" b="1">
                <a:solidFill>
                  <a:schemeClr val="bg1"/>
                </a:solidFill>
                <a:ea typeface="黑体" pitchFamily="2" charset="-122"/>
              </a:rPr>
              <a:t>2</a:t>
            </a:r>
          </a:p>
        </p:txBody>
      </p:sp>
      <p:sp>
        <p:nvSpPr>
          <p:cNvPr id="246798" name="AutoShape 14"/>
          <p:cNvSpPr>
            <a:spLocks noChangeArrowheads="1"/>
          </p:cNvSpPr>
          <p:nvPr/>
        </p:nvSpPr>
        <p:spPr bwMode="auto">
          <a:xfrm>
            <a:off x="2514600" y="3429000"/>
            <a:ext cx="1524000" cy="762000"/>
          </a:xfrm>
          <a:prstGeom prst="flowChartDocument">
            <a:avLst/>
          </a:prstGeom>
          <a:no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测试用例</a:t>
            </a:r>
          </a:p>
        </p:txBody>
      </p:sp>
      <p:cxnSp>
        <p:nvCxnSpPr>
          <p:cNvPr id="246799" name="AutoShape 15"/>
          <p:cNvCxnSpPr>
            <a:cxnSpLocks noChangeShapeType="1"/>
            <a:stCxn id="246797" idx="2"/>
            <a:endCxn id="246788" idx="0"/>
          </p:cNvCxnSpPr>
          <p:nvPr/>
        </p:nvCxnSpPr>
        <p:spPr bwMode="auto">
          <a:xfrm rot="16200000" flipH="1">
            <a:off x="3992563" y="3771900"/>
            <a:ext cx="993775" cy="3175"/>
          </a:xfrm>
          <a:prstGeom prst="bentConnector3">
            <a:avLst>
              <a:gd name="adj1" fmla="val 49838"/>
            </a:avLst>
          </a:prstGeom>
          <a:noFill/>
          <a:ln w="76200">
            <a:solidFill>
              <a:srgbClr val="00FF00"/>
            </a:solidFill>
            <a:miter lim="800000"/>
            <a:headEnd/>
            <a:tailEnd type="triangle" w="med" len="med"/>
          </a:ln>
          <a:effectLst/>
        </p:spPr>
      </p:cxnSp>
      <p:sp>
        <p:nvSpPr>
          <p:cNvPr id="18" name="AutoShape 14"/>
          <p:cNvSpPr>
            <a:spLocks noChangeArrowheads="1"/>
          </p:cNvSpPr>
          <p:nvPr/>
        </p:nvSpPr>
        <p:spPr bwMode="auto">
          <a:xfrm>
            <a:off x="1271587" y="4532312"/>
            <a:ext cx="1524000" cy="762000"/>
          </a:xfrm>
          <a:prstGeom prst="flowChartDocument">
            <a:avLst/>
          </a:prstGeom>
          <a:no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测试用例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46799"/>
                                        </p:tgtEl>
                                        <p:attrNameLst>
                                          <p:attrName>style.visibility</p:attrName>
                                        </p:attrNameLst>
                                      </p:cBhvr>
                                      <p:to>
                                        <p:strVal val="visible"/>
                                      </p:to>
                                    </p:set>
                                    <p:animEffect transition="in" filter="strips(downRight)">
                                      <p:cBhvr>
                                        <p:cTn id="7" dur="500"/>
                                        <p:tgtEl>
                                          <p:spTgt spid="24679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46798"/>
                                        </p:tgtEl>
                                        <p:attrNameLst>
                                          <p:attrName>style.visibility</p:attrName>
                                        </p:attrNameLst>
                                      </p:cBhvr>
                                      <p:to>
                                        <p:strVal val="visible"/>
                                      </p:to>
                                    </p:set>
                                    <p:animEffect transition="in" filter="strips(downRight)">
                                      <p:cBhvr>
                                        <p:cTn id="10" dur="500"/>
                                        <p:tgtEl>
                                          <p:spTgt spid="24679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46792"/>
                                        </p:tgtEl>
                                        <p:attrNameLst>
                                          <p:attrName>style.visibility</p:attrName>
                                        </p:attrNameLst>
                                      </p:cBhvr>
                                      <p:to>
                                        <p:strVal val="visible"/>
                                      </p:to>
                                    </p:set>
                                    <p:animEffect transition="in" filter="strips(downLeft)">
                                      <p:cBhvr>
                                        <p:cTn id="15" dur="500"/>
                                        <p:tgtEl>
                                          <p:spTgt spid="246792"/>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246793"/>
                                        </p:tgtEl>
                                        <p:attrNameLst>
                                          <p:attrName>style.visibility</p:attrName>
                                        </p:attrNameLst>
                                      </p:cBhvr>
                                      <p:to>
                                        <p:strVal val="visible"/>
                                      </p:to>
                                    </p:set>
                                    <p:animEffect transition="in" filter="strips(downLeft)">
                                      <p:cBhvr>
                                        <p:cTn id="20" dur="500"/>
                                        <p:tgtEl>
                                          <p:spTgt spid="24679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246794"/>
                                        </p:tgtEl>
                                        <p:attrNameLst>
                                          <p:attrName>style.visibility</p:attrName>
                                        </p:attrNameLst>
                                      </p:cBhvr>
                                      <p:to>
                                        <p:strVal val="visible"/>
                                      </p:to>
                                    </p:set>
                                    <p:animEffect transition="in" filter="strips(downRight)">
                                      <p:cBhvr>
                                        <p:cTn id="25" dur="500"/>
                                        <p:tgtEl>
                                          <p:spTgt spid="246794"/>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246795"/>
                                        </p:tgtEl>
                                        <p:attrNameLst>
                                          <p:attrName>style.visibility</p:attrName>
                                        </p:attrNameLst>
                                      </p:cBhvr>
                                      <p:to>
                                        <p:strVal val="visible"/>
                                      </p:to>
                                    </p:set>
                                    <p:animEffect transition="in" filter="strips(downRight)">
                                      <p:cBhvr>
                                        <p:cTn id="33" dur="500"/>
                                        <p:tgtEl>
                                          <p:spTgt spid="246795"/>
                                        </p:tgtEl>
                                      </p:cBhvr>
                                    </p:animEffect>
                                  </p:childTnLst>
                                </p:cTn>
                              </p:par>
                              <p:par>
                                <p:cTn id="34" presetID="18" presetClass="entr" presetSubtype="6" fill="hold" nodeType="withEffect">
                                  <p:stCondLst>
                                    <p:cond delay="0"/>
                                  </p:stCondLst>
                                  <p:childTnLst>
                                    <p:set>
                                      <p:cBhvr>
                                        <p:cTn id="35" dur="1" fill="hold">
                                          <p:stCondLst>
                                            <p:cond delay="0"/>
                                          </p:stCondLst>
                                        </p:cTn>
                                        <p:tgtEl>
                                          <p:spTgt spid="246796"/>
                                        </p:tgtEl>
                                        <p:attrNameLst>
                                          <p:attrName>style.visibility</p:attrName>
                                        </p:attrNameLst>
                                      </p:cBhvr>
                                      <p:to>
                                        <p:strVal val="visible"/>
                                      </p:to>
                                    </p:set>
                                    <p:animEffect transition="in" filter="strips(downRight)">
                                      <p:cBhvr>
                                        <p:cTn id="36" dur="500"/>
                                        <p:tgtEl>
                                          <p:spTgt spid="246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5" grpId="0" animBg="1"/>
      <p:bldP spid="246798"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3"/>
          <p:cNvSpPr>
            <a:spLocks noGrp="1"/>
          </p:cNvSpPr>
          <p:nvPr>
            <p:ph type="dt" sz="half" idx="10"/>
          </p:nvPr>
        </p:nvSpPr>
        <p:spPr/>
        <p:txBody>
          <a:bodyPr/>
          <a:lstStyle/>
          <a:p>
            <a:fld id="{CD7BE2A7-22C0-417D-9ED7-A188A76382F5}" type="datetime1">
              <a:rPr lang="zh-CN" altLang="en-US"/>
              <a:pPr/>
              <a:t>2020/1/5</a:t>
            </a:fld>
            <a:endParaRPr lang="en-US" altLang="zh-CN"/>
          </a:p>
        </p:txBody>
      </p:sp>
      <p:sp>
        <p:nvSpPr>
          <p:cNvPr id="22" name="灯片编号占位符 4"/>
          <p:cNvSpPr>
            <a:spLocks noGrp="1"/>
          </p:cNvSpPr>
          <p:nvPr>
            <p:ph type="sldNum" sz="quarter" idx="11"/>
          </p:nvPr>
        </p:nvSpPr>
        <p:spPr/>
        <p:txBody>
          <a:bodyPr/>
          <a:lstStyle/>
          <a:p>
            <a:fld id="{DDA0C65A-60B4-4A77-9EDD-F842BB1146BD}" type="slidenum">
              <a:rPr lang="en-US" altLang="zh-CN"/>
              <a:pPr/>
              <a:t>12</a:t>
            </a:fld>
            <a:endParaRPr lang="en-US" altLang="zh-CN"/>
          </a:p>
        </p:txBody>
      </p:sp>
      <p:sp>
        <p:nvSpPr>
          <p:cNvPr id="210946" name="Rectangle 2"/>
          <p:cNvSpPr>
            <a:spLocks noGrp="1" noChangeArrowheads="1"/>
          </p:cNvSpPr>
          <p:nvPr>
            <p:ph type="title"/>
          </p:nvPr>
        </p:nvSpPr>
        <p:spPr/>
        <p:txBody>
          <a:bodyPr/>
          <a:lstStyle/>
          <a:p>
            <a:r>
              <a:rPr lang="en-US" altLang="en-US"/>
              <a:t>7.1.3 软件测试的对象</a:t>
            </a:r>
            <a:endParaRPr lang="zh-CN" altLang="en-US"/>
          </a:p>
        </p:txBody>
      </p:sp>
      <p:sp>
        <p:nvSpPr>
          <p:cNvPr id="210947" name="Rectangle 3"/>
          <p:cNvSpPr>
            <a:spLocks noGrp="1" noChangeArrowheads="1"/>
          </p:cNvSpPr>
          <p:nvPr>
            <p:ph type="body" idx="1"/>
          </p:nvPr>
        </p:nvSpPr>
        <p:spPr/>
        <p:txBody>
          <a:bodyPr/>
          <a:lstStyle/>
          <a:p>
            <a:r>
              <a:rPr lang="zh-CN" altLang="en-US">
                <a:solidFill>
                  <a:srgbClr val="0000FF"/>
                </a:solidFill>
              </a:rPr>
              <a:t>程序测试</a:t>
            </a:r>
            <a:r>
              <a:rPr lang="zh-CN" altLang="en-US"/>
              <a:t> </a:t>
            </a:r>
            <a:r>
              <a:rPr lang="en-US" altLang="zh-CN"/>
              <a:t>= </a:t>
            </a:r>
            <a:r>
              <a:rPr lang="zh-CN" altLang="en-US" u="sng">
                <a:solidFill>
                  <a:srgbClr val="CC0000"/>
                </a:solidFill>
              </a:rPr>
              <a:t>狭义的软件测试</a:t>
            </a:r>
            <a:r>
              <a:rPr lang="zh-CN" altLang="en-US"/>
              <a:t>。</a:t>
            </a:r>
          </a:p>
          <a:p>
            <a:r>
              <a:rPr lang="zh-CN" altLang="en-US" u="sng">
                <a:solidFill>
                  <a:srgbClr val="CC0000"/>
                </a:solidFill>
              </a:rPr>
              <a:t>广义的软件测试</a:t>
            </a:r>
            <a:r>
              <a:rPr lang="zh-CN" altLang="en-US"/>
              <a:t>应贯穿于整个软件开发期间</a:t>
            </a:r>
          </a:p>
          <a:p>
            <a:r>
              <a:rPr lang="en-US" altLang="zh-CN">
                <a:solidFill>
                  <a:srgbClr val="CC0000"/>
                </a:solidFill>
              </a:rPr>
              <a:t>【</a:t>
            </a:r>
            <a:r>
              <a:rPr lang="zh-CN" altLang="en-US">
                <a:solidFill>
                  <a:srgbClr val="CC0000"/>
                </a:solidFill>
              </a:rPr>
              <a:t>软件测试的对象</a:t>
            </a:r>
            <a:r>
              <a:rPr lang="en-US" altLang="zh-CN">
                <a:solidFill>
                  <a:srgbClr val="CC0000"/>
                </a:solidFill>
              </a:rPr>
              <a:t>】</a:t>
            </a:r>
          </a:p>
        </p:txBody>
      </p:sp>
      <p:grpSp>
        <p:nvGrpSpPr>
          <p:cNvPr id="210948" name="Group 4"/>
          <p:cNvGrpSpPr>
            <a:grpSpLocks/>
          </p:cNvGrpSpPr>
          <p:nvPr/>
        </p:nvGrpSpPr>
        <p:grpSpPr bwMode="auto">
          <a:xfrm>
            <a:off x="1447800" y="2790825"/>
            <a:ext cx="5699125" cy="533400"/>
            <a:chOff x="912" y="1758"/>
            <a:chExt cx="3590" cy="336"/>
          </a:xfrm>
        </p:grpSpPr>
        <p:sp>
          <p:nvSpPr>
            <p:cNvPr id="210949" name="AutoShape 5"/>
            <p:cNvSpPr>
              <a:spLocks noChangeArrowheads="1"/>
            </p:cNvSpPr>
            <p:nvPr/>
          </p:nvSpPr>
          <p:spPr bwMode="auto">
            <a:xfrm>
              <a:off x="912" y="1776"/>
              <a:ext cx="1200" cy="288"/>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a:t>
              </a:r>
            </a:p>
          </p:txBody>
        </p:sp>
        <p:sp>
          <p:nvSpPr>
            <p:cNvPr id="210950" name="AutoShape 6"/>
            <p:cNvSpPr>
              <a:spLocks noChangeArrowheads="1"/>
            </p:cNvSpPr>
            <p:nvPr/>
          </p:nvSpPr>
          <p:spPr bwMode="auto">
            <a:xfrm>
              <a:off x="3110" y="1758"/>
              <a:ext cx="1392" cy="336"/>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需求分析报告</a:t>
              </a:r>
            </a:p>
          </p:txBody>
        </p:sp>
        <p:cxnSp>
          <p:nvCxnSpPr>
            <p:cNvPr id="210951" name="AutoShape 7"/>
            <p:cNvCxnSpPr>
              <a:cxnSpLocks noChangeShapeType="1"/>
              <a:stCxn id="210949" idx="3"/>
              <a:endCxn id="210950" idx="1"/>
            </p:cNvCxnSpPr>
            <p:nvPr/>
          </p:nvCxnSpPr>
          <p:spPr bwMode="auto">
            <a:xfrm>
              <a:off x="2112" y="1920"/>
              <a:ext cx="998" cy="6"/>
            </a:xfrm>
            <a:prstGeom prst="straightConnector1">
              <a:avLst/>
            </a:prstGeom>
            <a:noFill/>
            <a:ln w="63500">
              <a:solidFill>
                <a:schemeClr val="accent2"/>
              </a:solidFill>
              <a:round/>
              <a:headEnd/>
              <a:tailEnd type="triangle" w="med" len="med"/>
            </a:ln>
            <a:effectLst/>
          </p:spPr>
        </p:cxnSp>
      </p:grpSp>
      <p:grpSp>
        <p:nvGrpSpPr>
          <p:cNvPr id="210952" name="Group 8"/>
          <p:cNvGrpSpPr>
            <a:grpSpLocks/>
          </p:cNvGrpSpPr>
          <p:nvPr/>
        </p:nvGrpSpPr>
        <p:grpSpPr bwMode="auto">
          <a:xfrm>
            <a:off x="1447800" y="3733800"/>
            <a:ext cx="5699125" cy="533400"/>
            <a:chOff x="912" y="2352"/>
            <a:chExt cx="3590" cy="336"/>
          </a:xfrm>
        </p:grpSpPr>
        <p:sp>
          <p:nvSpPr>
            <p:cNvPr id="210953" name="AutoShape 9"/>
            <p:cNvSpPr>
              <a:spLocks noChangeArrowheads="1"/>
            </p:cNvSpPr>
            <p:nvPr/>
          </p:nvSpPr>
          <p:spPr bwMode="auto">
            <a:xfrm>
              <a:off x="912" y="2382"/>
              <a:ext cx="1200" cy="288"/>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概要设计</a:t>
              </a:r>
            </a:p>
          </p:txBody>
        </p:sp>
        <p:sp>
          <p:nvSpPr>
            <p:cNvPr id="210954" name="AutoShape 10"/>
            <p:cNvSpPr>
              <a:spLocks noChangeArrowheads="1"/>
            </p:cNvSpPr>
            <p:nvPr/>
          </p:nvSpPr>
          <p:spPr bwMode="auto">
            <a:xfrm>
              <a:off x="3110" y="2352"/>
              <a:ext cx="1392" cy="336"/>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概要设计报告</a:t>
              </a:r>
            </a:p>
          </p:txBody>
        </p:sp>
        <p:cxnSp>
          <p:nvCxnSpPr>
            <p:cNvPr id="210955" name="AutoShape 11"/>
            <p:cNvCxnSpPr>
              <a:cxnSpLocks noChangeShapeType="1"/>
              <a:stCxn id="210953" idx="3"/>
              <a:endCxn id="210954" idx="1"/>
            </p:cNvCxnSpPr>
            <p:nvPr/>
          </p:nvCxnSpPr>
          <p:spPr bwMode="auto">
            <a:xfrm flipV="1">
              <a:off x="2112" y="2520"/>
              <a:ext cx="998" cy="6"/>
            </a:xfrm>
            <a:prstGeom prst="straightConnector1">
              <a:avLst/>
            </a:prstGeom>
            <a:noFill/>
            <a:ln w="63500">
              <a:solidFill>
                <a:schemeClr val="accent2"/>
              </a:solidFill>
              <a:round/>
              <a:headEnd/>
              <a:tailEnd type="triangle" w="med" len="med"/>
            </a:ln>
            <a:effectLst/>
          </p:spPr>
        </p:cxnSp>
      </p:grpSp>
      <p:grpSp>
        <p:nvGrpSpPr>
          <p:cNvPr id="210956" name="Group 12"/>
          <p:cNvGrpSpPr>
            <a:grpSpLocks/>
          </p:cNvGrpSpPr>
          <p:nvPr/>
        </p:nvGrpSpPr>
        <p:grpSpPr bwMode="auto">
          <a:xfrm>
            <a:off x="1447800" y="4724400"/>
            <a:ext cx="5699125" cy="533400"/>
            <a:chOff x="912" y="2976"/>
            <a:chExt cx="3590" cy="336"/>
          </a:xfrm>
        </p:grpSpPr>
        <p:sp>
          <p:nvSpPr>
            <p:cNvPr id="210957" name="AutoShape 13"/>
            <p:cNvSpPr>
              <a:spLocks noChangeArrowheads="1"/>
            </p:cNvSpPr>
            <p:nvPr/>
          </p:nvSpPr>
          <p:spPr bwMode="auto">
            <a:xfrm>
              <a:off x="912" y="3006"/>
              <a:ext cx="1200" cy="288"/>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详细设计</a:t>
              </a:r>
            </a:p>
          </p:txBody>
        </p:sp>
        <p:sp>
          <p:nvSpPr>
            <p:cNvPr id="210958" name="AutoShape 14"/>
            <p:cNvSpPr>
              <a:spLocks noChangeArrowheads="1"/>
            </p:cNvSpPr>
            <p:nvPr/>
          </p:nvSpPr>
          <p:spPr bwMode="auto">
            <a:xfrm>
              <a:off x="3110" y="2976"/>
              <a:ext cx="1392" cy="336"/>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详细设计报告</a:t>
              </a:r>
            </a:p>
          </p:txBody>
        </p:sp>
        <p:cxnSp>
          <p:nvCxnSpPr>
            <p:cNvPr id="210959" name="AutoShape 15"/>
            <p:cNvCxnSpPr>
              <a:cxnSpLocks noChangeShapeType="1"/>
              <a:stCxn id="210957" idx="3"/>
              <a:endCxn id="210958" idx="1"/>
            </p:cNvCxnSpPr>
            <p:nvPr/>
          </p:nvCxnSpPr>
          <p:spPr bwMode="auto">
            <a:xfrm flipV="1">
              <a:off x="2112" y="3144"/>
              <a:ext cx="998" cy="6"/>
            </a:xfrm>
            <a:prstGeom prst="straightConnector1">
              <a:avLst/>
            </a:prstGeom>
            <a:noFill/>
            <a:ln w="63500">
              <a:solidFill>
                <a:schemeClr val="accent2"/>
              </a:solidFill>
              <a:round/>
              <a:headEnd/>
              <a:tailEnd type="triangle" w="med" len="med"/>
            </a:ln>
            <a:effectLst/>
          </p:spPr>
        </p:cxnSp>
      </p:grpSp>
      <p:grpSp>
        <p:nvGrpSpPr>
          <p:cNvPr id="210960" name="Group 16"/>
          <p:cNvGrpSpPr>
            <a:grpSpLocks/>
          </p:cNvGrpSpPr>
          <p:nvPr/>
        </p:nvGrpSpPr>
        <p:grpSpPr bwMode="auto">
          <a:xfrm>
            <a:off x="1447800" y="5715000"/>
            <a:ext cx="5715000" cy="533400"/>
            <a:chOff x="912" y="3600"/>
            <a:chExt cx="3600" cy="336"/>
          </a:xfrm>
        </p:grpSpPr>
        <p:sp>
          <p:nvSpPr>
            <p:cNvPr id="210961" name="AutoShape 17"/>
            <p:cNvSpPr>
              <a:spLocks noChangeArrowheads="1"/>
            </p:cNvSpPr>
            <p:nvPr/>
          </p:nvSpPr>
          <p:spPr bwMode="auto">
            <a:xfrm>
              <a:off x="912" y="3630"/>
              <a:ext cx="1200" cy="288"/>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编码</a:t>
              </a:r>
            </a:p>
          </p:txBody>
        </p:sp>
        <p:sp>
          <p:nvSpPr>
            <p:cNvPr id="210962" name="AutoShape 18"/>
            <p:cNvSpPr>
              <a:spLocks noChangeArrowheads="1"/>
            </p:cNvSpPr>
            <p:nvPr/>
          </p:nvSpPr>
          <p:spPr bwMode="auto">
            <a:xfrm>
              <a:off x="3120" y="3600"/>
              <a:ext cx="1392" cy="336"/>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源程序清单</a:t>
              </a:r>
            </a:p>
          </p:txBody>
        </p:sp>
        <p:cxnSp>
          <p:nvCxnSpPr>
            <p:cNvPr id="210963" name="AutoShape 19"/>
            <p:cNvCxnSpPr>
              <a:cxnSpLocks noChangeShapeType="1"/>
              <a:stCxn id="210961" idx="3"/>
              <a:endCxn id="210962" idx="1"/>
            </p:cNvCxnSpPr>
            <p:nvPr/>
          </p:nvCxnSpPr>
          <p:spPr bwMode="auto">
            <a:xfrm flipV="1">
              <a:off x="2112" y="3768"/>
              <a:ext cx="1008" cy="6"/>
            </a:xfrm>
            <a:prstGeom prst="straightConnector1">
              <a:avLst/>
            </a:prstGeom>
            <a:noFill/>
            <a:ln w="63500">
              <a:solidFill>
                <a:schemeClr val="accent2"/>
              </a:solidFill>
              <a:round/>
              <a:headEnd/>
              <a:tailEnd type="triangl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0947">
                                            <p:txEl>
                                              <p:pRg st="2" end="2"/>
                                            </p:txEl>
                                          </p:spTgt>
                                        </p:tgtEl>
                                        <p:attrNameLst>
                                          <p:attrName>style.visibility</p:attrName>
                                        </p:attrNameLst>
                                      </p:cBhvr>
                                      <p:to>
                                        <p:strVal val="visible"/>
                                      </p:to>
                                    </p:set>
                                    <p:animEffect transition="in" filter="strips(downRight)">
                                      <p:cBhvr>
                                        <p:cTn id="7" dur="500"/>
                                        <p:tgtEl>
                                          <p:spTgt spid="21094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0948"/>
                                        </p:tgtEl>
                                        <p:attrNameLst>
                                          <p:attrName>style.visibility</p:attrName>
                                        </p:attrNameLst>
                                      </p:cBhvr>
                                      <p:to>
                                        <p:strVal val="visible"/>
                                      </p:to>
                                    </p:set>
                                    <p:animEffect transition="in" filter="strips(downRight)">
                                      <p:cBhvr>
                                        <p:cTn id="12" dur="500"/>
                                        <p:tgtEl>
                                          <p:spTgt spid="21094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0952"/>
                                        </p:tgtEl>
                                        <p:attrNameLst>
                                          <p:attrName>style.visibility</p:attrName>
                                        </p:attrNameLst>
                                      </p:cBhvr>
                                      <p:to>
                                        <p:strVal val="visible"/>
                                      </p:to>
                                    </p:set>
                                    <p:animEffect transition="in" filter="strips(downRight)">
                                      <p:cBhvr>
                                        <p:cTn id="17" dur="500"/>
                                        <p:tgtEl>
                                          <p:spTgt spid="21095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0956"/>
                                        </p:tgtEl>
                                        <p:attrNameLst>
                                          <p:attrName>style.visibility</p:attrName>
                                        </p:attrNameLst>
                                      </p:cBhvr>
                                      <p:to>
                                        <p:strVal val="visible"/>
                                      </p:to>
                                    </p:set>
                                    <p:animEffect transition="in" filter="strips(downRight)">
                                      <p:cBhvr>
                                        <p:cTn id="22" dur="500"/>
                                        <p:tgtEl>
                                          <p:spTgt spid="21095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0960"/>
                                        </p:tgtEl>
                                        <p:attrNameLst>
                                          <p:attrName>style.visibility</p:attrName>
                                        </p:attrNameLst>
                                      </p:cBhvr>
                                      <p:to>
                                        <p:strVal val="visible"/>
                                      </p:to>
                                    </p:set>
                                    <p:animEffect transition="in" filter="strips(downRight)">
                                      <p:cBhvr>
                                        <p:cTn id="27" dur="500"/>
                                        <p:tgtEl>
                                          <p:spTgt spid="210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023F260-C929-4ECE-8668-79BD6BCE911A}"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C5CA8507-5356-499D-B1BB-DA3CA057A961}" type="slidenum">
              <a:rPr lang="en-US" altLang="zh-CN"/>
              <a:pPr/>
              <a:t>120</a:t>
            </a:fld>
            <a:endParaRPr lang="en-US" altLang="zh-CN"/>
          </a:p>
        </p:txBody>
      </p:sp>
      <p:sp>
        <p:nvSpPr>
          <p:cNvPr id="138242" name="Rectangle 2"/>
          <p:cNvSpPr>
            <a:spLocks noGrp="1" noChangeArrowheads="1"/>
          </p:cNvSpPr>
          <p:nvPr>
            <p:ph type="title"/>
          </p:nvPr>
        </p:nvSpPr>
        <p:spPr/>
        <p:txBody>
          <a:bodyPr/>
          <a:lstStyle/>
          <a:p>
            <a:r>
              <a:rPr lang="en-US" altLang="zh-CN"/>
              <a:t>7.5 </a:t>
            </a:r>
            <a:r>
              <a:rPr lang="zh-CN" altLang="en-US"/>
              <a:t>单元测试</a:t>
            </a:r>
          </a:p>
        </p:txBody>
      </p:sp>
      <p:sp>
        <p:nvSpPr>
          <p:cNvPr id="13824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内容</a:t>
            </a:r>
            <a:r>
              <a:rPr lang="en-US" altLang="zh-CN">
                <a:solidFill>
                  <a:srgbClr val="CC0000"/>
                </a:solidFill>
              </a:rPr>
              <a:t>——</a:t>
            </a:r>
            <a:r>
              <a:rPr lang="zh-CN" altLang="zh-CN">
                <a:solidFill>
                  <a:srgbClr val="0000FF"/>
                </a:solidFill>
                <a:latin typeface="黑体" pitchFamily="2" charset="-122"/>
              </a:rPr>
              <a:t>⑵</a:t>
            </a:r>
            <a:r>
              <a:rPr lang="zh-CN" altLang="en-US">
                <a:solidFill>
                  <a:srgbClr val="0000FF"/>
                </a:solidFill>
              </a:rPr>
              <a:t>局部数据结构测试</a:t>
            </a:r>
            <a:r>
              <a:rPr lang="en-US" altLang="zh-CN">
                <a:solidFill>
                  <a:srgbClr val="CC0000"/>
                </a:solidFill>
              </a:rPr>
              <a:t>】</a:t>
            </a:r>
          </a:p>
          <a:p>
            <a:pPr lvl="2"/>
            <a:r>
              <a:rPr lang="en-US" altLang="zh-CN" sz="2600">
                <a:solidFill>
                  <a:srgbClr val="0000FF"/>
                </a:solidFill>
                <a:latin typeface="黑体" pitchFamily="2" charset="-122"/>
              </a:rPr>
              <a:t>①</a:t>
            </a:r>
            <a:r>
              <a:rPr lang="zh-CN" altLang="en-US" sz="2600">
                <a:solidFill>
                  <a:srgbClr val="0000FF"/>
                </a:solidFill>
              </a:rPr>
              <a:t>使用尚未赋值或尚未初始化的变量</a:t>
            </a:r>
            <a:endParaRPr lang="zh-CN" altLang="en-US" sz="2600">
              <a:solidFill>
                <a:srgbClr val="0000FF"/>
              </a:solidFill>
              <a:latin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strips(downRight)">
                                      <p:cBhvr>
                                        <p:cTn id="7" dur="500"/>
                                        <p:tgtEl>
                                          <p:spTgt spid="13824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8243">
                                            <p:txEl>
                                              <p:pRg st="1" end="1"/>
                                            </p:txEl>
                                          </p:spTgt>
                                        </p:tgtEl>
                                        <p:attrNameLst>
                                          <p:attrName>style.visibility</p:attrName>
                                        </p:attrNameLst>
                                      </p:cBhvr>
                                      <p:to>
                                        <p:strVal val="visible"/>
                                      </p:to>
                                    </p:set>
                                    <p:animEffect transition="in" filter="strips(downRight)">
                                      <p:cBhvr>
                                        <p:cTn id="10" dur="500"/>
                                        <p:tgtEl>
                                          <p:spTgt spid="1382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E323BAD6-6BA6-41ED-8B2F-13B5C9E4F337}" type="datetime1">
              <a:rPr lang="zh-CN" altLang="en-US"/>
              <a:pPr/>
              <a:t>2020/1/5</a:t>
            </a:fld>
            <a:endParaRPr lang="en-US" altLang="zh-CN"/>
          </a:p>
        </p:txBody>
      </p:sp>
      <p:sp>
        <p:nvSpPr>
          <p:cNvPr id="8" name="灯片编号占位符 4"/>
          <p:cNvSpPr>
            <a:spLocks noGrp="1"/>
          </p:cNvSpPr>
          <p:nvPr>
            <p:ph type="sldNum" sz="quarter" idx="11"/>
          </p:nvPr>
        </p:nvSpPr>
        <p:spPr/>
        <p:txBody>
          <a:bodyPr/>
          <a:lstStyle/>
          <a:p>
            <a:fld id="{EE3C468E-208B-444D-BC88-77FEE000245B}" type="slidenum">
              <a:rPr lang="en-US" altLang="zh-CN"/>
              <a:pPr/>
              <a:t>121</a:t>
            </a:fld>
            <a:endParaRPr lang="en-US" altLang="zh-CN"/>
          </a:p>
        </p:txBody>
      </p:sp>
      <p:sp>
        <p:nvSpPr>
          <p:cNvPr id="217090" name="Rectangle 2"/>
          <p:cNvSpPr>
            <a:spLocks noGrp="1" noChangeArrowheads="1"/>
          </p:cNvSpPr>
          <p:nvPr>
            <p:ph type="title"/>
          </p:nvPr>
        </p:nvSpPr>
        <p:spPr/>
        <p:txBody>
          <a:bodyPr/>
          <a:lstStyle/>
          <a:p>
            <a:r>
              <a:rPr lang="en-US" altLang="zh-CN"/>
              <a:t>7.5 </a:t>
            </a:r>
            <a:r>
              <a:rPr lang="zh-CN" altLang="en-US"/>
              <a:t>单元测试</a:t>
            </a:r>
          </a:p>
        </p:txBody>
      </p:sp>
      <p:sp>
        <p:nvSpPr>
          <p:cNvPr id="217091" name="Rectangle 3"/>
          <p:cNvSpPr>
            <a:spLocks noGrp="1" noChangeArrowheads="1"/>
          </p:cNvSpPr>
          <p:nvPr>
            <p:ph type="body" idx="1"/>
          </p:nvPr>
        </p:nvSpPr>
        <p:spPr/>
        <p:txBody>
          <a:bodyPr/>
          <a:lstStyle/>
          <a:p>
            <a:r>
              <a:rPr lang="en-US" altLang="zh-CN" noProof="1">
                <a:solidFill>
                  <a:srgbClr val="0000FF"/>
                </a:solidFill>
              </a:rPr>
              <a:t>SELECT</a:t>
            </a:r>
            <a:r>
              <a:rPr lang="en-US" altLang="zh-CN" noProof="1"/>
              <a:t> </a:t>
            </a:r>
            <a:r>
              <a:rPr lang="en-US" altLang="zh-CN" noProof="1">
                <a:solidFill>
                  <a:srgbClr val="0000FF"/>
                </a:solidFill>
              </a:rPr>
              <a:t>sum</a:t>
            </a:r>
            <a:r>
              <a:rPr lang="en-US" altLang="zh-CN" noProof="1"/>
              <a:t>(dbo.T_BJ.RS) as rs</a:t>
            </a:r>
          </a:p>
          <a:p>
            <a:r>
              <a:rPr lang="en-US" altLang="zh-CN" noProof="1">
                <a:solidFill>
                  <a:srgbClr val="0000FF"/>
                </a:solidFill>
              </a:rPr>
              <a:t>FROM</a:t>
            </a:r>
            <a:r>
              <a:rPr lang="en-US" altLang="zh-CN" noProof="1"/>
              <a:t> T_BJ </a:t>
            </a:r>
            <a:r>
              <a:rPr lang="en-US" altLang="zh-CN" noProof="1">
                <a:solidFill>
                  <a:srgbClr val="0000FF"/>
                </a:solidFill>
              </a:rPr>
              <a:t>INNER JOIN</a:t>
            </a:r>
          </a:p>
          <a:p>
            <a:r>
              <a:rPr lang="en-US" altLang="zh-CN" noProof="1"/>
              <a:t>     </a:t>
            </a:r>
            <a:r>
              <a:rPr lang="en-US" altLang="zh-CN"/>
              <a:t>      </a:t>
            </a:r>
            <a:r>
              <a:rPr lang="en-US" altLang="zh-CN" noProof="1"/>
              <a:t>T_KCBJ </a:t>
            </a:r>
            <a:r>
              <a:rPr lang="en-US" altLang="zh-CN" noProof="1">
                <a:solidFill>
                  <a:srgbClr val="0000FF"/>
                </a:solidFill>
              </a:rPr>
              <a:t>ON</a:t>
            </a:r>
            <a:r>
              <a:rPr lang="en-US" altLang="zh-CN" noProof="1"/>
              <a:t> T_BJ.BJJC =T_KCBJ.BJ</a:t>
            </a:r>
          </a:p>
          <a:p>
            <a:r>
              <a:rPr lang="en-US" altLang="zh-CN" noProof="1">
                <a:solidFill>
                  <a:srgbClr val="0000FF"/>
                </a:solidFill>
              </a:rPr>
              <a:t>WHERE</a:t>
            </a:r>
            <a:r>
              <a:rPr lang="en-US" altLang="zh-CN" noProof="1"/>
              <a:t> T_KCBJ.PK1XH = #VALUE#</a:t>
            </a:r>
            <a:endParaRPr lang="en-US" altLang="zh-CN"/>
          </a:p>
          <a:p>
            <a:endParaRPr lang="en-US" altLang="zh-CN"/>
          </a:p>
          <a:p>
            <a:r>
              <a:rPr lang="en-US" altLang="zh-CN" noProof="1">
                <a:solidFill>
                  <a:srgbClr val="0000FF"/>
                </a:solidFill>
              </a:rPr>
              <a:t>int</a:t>
            </a:r>
            <a:r>
              <a:rPr lang="en-US" altLang="zh-CN" noProof="1"/>
              <a:t> rs = </a:t>
            </a:r>
            <a:r>
              <a:rPr lang="en-US" altLang="zh-CN" noProof="1">
                <a:solidFill>
                  <a:srgbClr val="0000FF"/>
                </a:solidFill>
              </a:rPr>
              <a:t>Mapper</a:t>
            </a:r>
            <a:r>
              <a:rPr lang="en-US" altLang="zh-CN" noProof="1"/>
              <a:t>.Get().QueryForObject&lt;</a:t>
            </a:r>
            <a:r>
              <a:rPr lang="en-US" altLang="zh-CN" noProof="1">
                <a:solidFill>
                  <a:srgbClr val="0000FF"/>
                </a:solidFill>
              </a:rPr>
              <a:t>int</a:t>
            </a:r>
            <a:r>
              <a:rPr lang="en-US" altLang="zh-CN" noProof="1"/>
              <a:t>&gt;("</a:t>
            </a:r>
            <a:r>
              <a:rPr lang="en-US" altLang="zh-CN" noProof="1">
                <a:solidFill>
                  <a:srgbClr val="FF0000"/>
                </a:solidFill>
              </a:rPr>
              <a:t>getBjRsByPk1xh</a:t>
            </a:r>
            <a:r>
              <a:rPr lang="en-US" altLang="zh-CN" noProof="1"/>
              <a:t>", </a:t>
            </a:r>
            <a:r>
              <a:rPr lang="en-US" altLang="zh-CN" noProof="1">
                <a:solidFill>
                  <a:srgbClr val="FF0000"/>
                </a:solidFill>
              </a:rPr>
              <a:t>pk1xh</a:t>
            </a:r>
            <a:r>
              <a:rPr lang="en-US" altLang="zh-CN" noProof="1"/>
              <a:t>);</a:t>
            </a:r>
          </a:p>
          <a:p>
            <a:r>
              <a:rPr lang="en-US" altLang="zh-CN" noProof="1"/>
              <a:t>lblRs.Text = rs.ToString();</a:t>
            </a:r>
            <a:endParaRPr lang="en-US" altLang="zh-CN"/>
          </a:p>
        </p:txBody>
      </p:sp>
      <p:sp>
        <p:nvSpPr>
          <p:cNvPr id="217092" name="Rectangle 4"/>
          <p:cNvSpPr>
            <a:spLocks noChangeArrowheads="1"/>
          </p:cNvSpPr>
          <p:nvPr/>
        </p:nvSpPr>
        <p:spPr bwMode="auto">
          <a:xfrm>
            <a:off x="2895600" y="4953000"/>
            <a:ext cx="2514600" cy="609600"/>
          </a:xfrm>
          <a:prstGeom prst="rect">
            <a:avLst/>
          </a:prstGeom>
          <a:noFill/>
          <a:ln w="38100">
            <a:solidFill>
              <a:srgbClr val="FF0000"/>
            </a:solidFill>
            <a:miter lim="800000"/>
            <a:headEnd/>
            <a:tailEnd/>
          </a:ln>
          <a:effectLst/>
        </p:spPr>
        <p:txBody>
          <a:bodyPr wrap="none" anchor="ctr"/>
          <a:lstStyle/>
          <a:p>
            <a:endParaRPr lang="zh-CN" altLang="en-US"/>
          </a:p>
        </p:txBody>
      </p:sp>
      <p:sp>
        <p:nvSpPr>
          <p:cNvPr id="217093" name="Rectangle 5"/>
          <p:cNvSpPr>
            <a:spLocks noChangeArrowheads="1"/>
          </p:cNvSpPr>
          <p:nvPr/>
        </p:nvSpPr>
        <p:spPr bwMode="auto">
          <a:xfrm>
            <a:off x="4114800" y="5638800"/>
            <a:ext cx="4648200" cy="914400"/>
          </a:xfrm>
          <a:prstGeom prst="rect">
            <a:avLst/>
          </a:prstGeom>
          <a:solidFill>
            <a:srgbClr val="0000FF"/>
          </a:solidFill>
          <a:ln w="9525" algn="ctr">
            <a:solidFill>
              <a:schemeClr val="tx1"/>
            </a:solidFill>
            <a:miter lim="800000"/>
            <a:headEnd/>
            <a:tailEnd/>
          </a:ln>
          <a:effectLst/>
        </p:spPr>
        <p:txBody>
          <a:bodyPr wrap="none" anchor="ctr"/>
          <a:lstStyle/>
          <a:p>
            <a:pPr algn="ctr"/>
            <a:r>
              <a:rPr lang="en-US" altLang="zh-CN" sz="2800" b="1" noProof="1">
                <a:solidFill>
                  <a:schemeClr val="bg1"/>
                </a:solidFill>
              </a:rPr>
              <a:t>NullReferenceException</a:t>
            </a:r>
            <a:endParaRPr lang="en-US" altLang="zh-CN" sz="2800" b="1">
              <a:solidFill>
                <a:schemeClr val="bg1"/>
              </a:solidFill>
            </a:endParaRPr>
          </a:p>
        </p:txBody>
      </p:sp>
      <p:sp>
        <p:nvSpPr>
          <p:cNvPr id="217094" name="Rectangle 6"/>
          <p:cNvSpPr>
            <a:spLocks noChangeArrowheads="1"/>
          </p:cNvSpPr>
          <p:nvPr/>
        </p:nvSpPr>
        <p:spPr bwMode="auto">
          <a:xfrm>
            <a:off x="6781800" y="914400"/>
            <a:ext cx="1524000" cy="609600"/>
          </a:xfrm>
          <a:prstGeom prst="rect">
            <a:avLst/>
          </a:prstGeom>
          <a:solidFill>
            <a:srgbClr val="0000FF"/>
          </a:solidFill>
          <a:ln w="9525" algn="ctr">
            <a:solidFill>
              <a:schemeClr val="tx1"/>
            </a:solidFill>
            <a:miter lim="800000"/>
            <a:headEnd/>
            <a:tailEnd/>
          </a:ln>
          <a:effectLst/>
        </p:spPr>
        <p:txBody>
          <a:bodyPr wrap="none" anchor="ctr"/>
          <a:lstStyle/>
          <a:p>
            <a:pPr algn="ctr"/>
            <a:r>
              <a:rPr lang="en-US" altLang="zh-CN" sz="2800" b="1">
                <a:solidFill>
                  <a:schemeClr val="bg1"/>
                </a:solidFill>
              </a:rPr>
              <a:t>NULL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Effect transition="in" filter="strips(downRight)">
                                      <p:cBhvr>
                                        <p:cTn id="7" dur="500"/>
                                        <p:tgtEl>
                                          <p:spTgt spid="217091">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17091">
                                            <p:txEl>
                                              <p:pRg st="1" end="1"/>
                                            </p:txEl>
                                          </p:spTgt>
                                        </p:tgtEl>
                                        <p:attrNameLst>
                                          <p:attrName>style.visibility</p:attrName>
                                        </p:attrNameLst>
                                      </p:cBhvr>
                                      <p:to>
                                        <p:strVal val="visible"/>
                                      </p:to>
                                    </p:set>
                                    <p:animEffect transition="in" filter="strips(downRight)">
                                      <p:cBhvr>
                                        <p:cTn id="10" dur="500"/>
                                        <p:tgtEl>
                                          <p:spTgt spid="217091">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217091">
                                            <p:txEl>
                                              <p:pRg st="2" end="2"/>
                                            </p:txEl>
                                          </p:spTgt>
                                        </p:tgtEl>
                                        <p:attrNameLst>
                                          <p:attrName>style.visibility</p:attrName>
                                        </p:attrNameLst>
                                      </p:cBhvr>
                                      <p:to>
                                        <p:strVal val="visible"/>
                                      </p:to>
                                    </p:set>
                                    <p:animEffect transition="in" filter="strips(downRight)">
                                      <p:cBhvr>
                                        <p:cTn id="13" dur="500"/>
                                        <p:tgtEl>
                                          <p:spTgt spid="217091">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17091">
                                            <p:txEl>
                                              <p:pRg st="3" end="3"/>
                                            </p:txEl>
                                          </p:spTgt>
                                        </p:tgtEl>
                                        <p:attrNameLst>
                                          <p:attrName>style.visibility</p:attrName>
                                        </p:attrNameLst>
                                      </p:cBhvr>
                                      <p:to>
                                        <p:strVal val="visible"/>
                                      </p:to>
                                    </p:set>
                                    <p:animEffect transition="in" filter="strips(downRight)">
                                      <p:cBhvr>
                                        <p:cTn id="16" dur="500"/>
                                        <p:tgtEl>
                                          <p:spTgt spid="21709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217091">
                                            <p:txEl>
                                              <p:pRg st="5" end="5"/>
                                            </p:txEl>
                                          </p:spTgt>
                                        </p:tgtEl>
                                        <p:attrNameLst>
                                          <p:attrName>style.visibility</p:attrName>
                                        </p:attrNameLst>
                                      </p:cBhvr>
                                      <p:to>
                                        <p:strVal val="visible"/>
                                      </p:to>
                                    </p:set>
                                    <p:animEffect transition="in" filter="strips(downRight)">
                                      <p:cBhvr>
                                        <p:cTn id="21" dur="500"/>
                                        <p:tgtEl>
                                          <p:spTgt spid="217091">
                                            <p:txEl>
                                              <p:pRg st="5" end="5"/>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217091">
                                            <p:txEl>
                                              <p:pRg st="6" end="6"/>
                                            </p:txEl>
                                          </p:spTgt>
                                        </p:tgtEl>
                                        <p:attrNameLst>
                                          <p:attrName>style.visibility</p:attrName>
                                        </p:attrNameLst>
                                      </p:cBhvr>
                                      <p:to>
                                        <p:strVal val="visible"/>
                                      </p:to>
                                    </p:set>
                                    <p:animEffect transition="in" filter="strips(downRight)">
                                      <p:cBhvr>
                                        <p:cTn id="24" dur="500"/>
                                        <p:tgtEl>
                                          <p:spTgt spid="217091">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7092"/>
                                        </p:tgtEl>
                                        <p:attrNameLst>
                                          <p:attrName>style.visibility</p:attrName>
                                        </p:attrNameLst>
                                      </p:cBhvr>
                                      <p:to>
                                        <p:strVal val="visible"/>
                                      </p:to>
                                    </p:set>
                                    <p:anim calcmode="lin" valueType="num">
                                      <p:cBhvr additive="base">
                                        <p:cTn id="29" dur="500" fill="hold"/>
                                        <p:tgtEl>
                                          <p:spTgt spid="217092"/>
                                        </p:tgtEl>
                                        <p:attrNameLst>
                                          <p:attrName>ppt_x</p:attrName>
                                        </p:attrNameLst>
                                      </p:cBhvr>
                                      <p:tavLst>
                                        <p:tav tm="0">
                                          <p:val>
                                            <p:strVal val="#ppt_x"/>
                                          </p:val>
                                        </p:tav>
                                        <p:tav tm="100000">
                                          <p:val>
                                            <p:strVal val="#ppt_x"/>
                                          </p:val>
                                        </p:tav>
                                      </p:tavLst>
                                    </p:anim>
                                    <p:anim calcmode="lin" valueType="num">
                                      <p:cBhvr additive="base">
                                        <p:cTn id="30" dur="500" fill="hold"/>
                                        <p:tgtEl>
                                          <p:spTgt spid="21709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17094"/>
                                        </p:tgtEl>
                                        <p:attrNameLst>
                                          <p:attrName>style.visibility</p:attrName>
                                        </p:attrNameLst>
                                      </p:cBhvr>
                                      <p:to>
                                        <p:strVal val="visible"/>
                                      </p:to>
                                    </p:set>
                                    <p:anim calcmode="lin" valueType="num">
                                      <p:cBhvr additive="base">
                                        <p:cTn id="35" dur="500" fill="hold"/>
                                        <p:tgtEl>
                                          <p:spTgt spid="217094"/>
                                        </p:tgtEl>
                                        <p:attrNameLst>
                                          <p:attrName>ppt_x</p:attrName>
                                        </p:attrNameLst>
                                      </p:cBhvr>
                                      <p:tavLst>
                                        <p:tav tm="0">
                                          <p:val>
                                            <p:strVal val="#ppt_x"/>
                                          </p:val>
                                        </p:tav>
                                        <p:tav tm="100000">
                                          <p:val>
                                            <p:strVal val="#ppt_x"/>
                                          </p:val>
                                        </p:tav>
                                      </p:tavLst>
                                    </p:anim>
                                    <p:anim calcmode="lin" valueType="num">
                                      <p:cBhvr additive="base">
                                        <p:cTn id="36" dur="500" fill="hold"/>
                                        <p:tgtEl>
                                          <p:spTgt spid="21709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7093"/>
                                        </p:tgtEl>
                                        <p:attrNameLst>
                                          <p:attrName>style.visibility</p:attrName>
                                        </p:attrNameLst>
                                      </p:cBhvr>
                                      <p:to>
                                        <p:strVal val="visible"/>
                                      </p:to>
                                    </p:set>
                                    <p:anim calcmode="lin" valueType="num">
                                      <p:cBhvr additive="base">
                                        <p:cTn id="41" dur="500" fill="hold"/>
                                        <p:tgtEl>
                                          <p:spTgt spid="217093"/>
                                        </p:tgtEl>
                                        <p:attrNameLst>
                                          <p:attrName>ppt_x</p:attrName>
                                        </p:attrNameLst>
                                      </p:cBhvr>
                                      <p:tavLst>
                                        <p:tav tm="0">
                                          <p:val>
                                            <p:strVal val="#ppt_x"/>
                                          </p:val>
                                        </p:tav>
                                        <p:tav tm="100000">
                                          <p:val>
                                            <p:strVal val="#ppt_x"/>
                                          </p:val>
                                        </p:tav>
                                      </p:tavLst>
                                    </p:anim>
                                    <p:anim calcmode="lin" valueType="num">
                                      <p:cBhvr additive="base">
                                        <p:cTn id="42" dur="500" fill="hold"/>
                                        <p:tgtEl>
                                          <p:spTgt spid="2170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uiExpand="1" build="p"/>
      <p:bldP spid="217092" grpId="0" animBg="1"/>
      <p:bldP spid="217093" grpId="0" animBg="1"/>
      <p:bldP spid="21709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2A1B73C-72DA-4F1E-A13F-CD71244DE980}"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6351278-7979-4897-A869-2C81580EE2F4}" type="slidenum">
              <a:rPr lang="en-US" altLang="zh-CN"/>
              <a:pPr/>
              <a:t>122</a:t>
            </a:fld>
            <a:endParaRPr lang="en-US" altLang="zh-CN"/>
          </a:p>
        </p:txBody>
      </p:sp>
      <p:sp>
        <p:nvSpPr>
          <p:cNvPr id="218114" name="Rectangle 2"/>
          <p:cNvSpPr>
            <a:spLocks noGrp="1" noChangeArrowheads="1"/>
          </p:cNvSpPr>
          <p:nvPr>
            <p:ph type="title"/>
          </p:nvPr>
        </p:nvSpPr>
        <p:spPr/>
        <p:txBody>
          <a:bodyPr/>
          <a:lstStyle/>
          <a:p>
            <a:r>
              <a:rPr lang="en-US" altLang="zh-CN"/>
              <a:t>7.5 </a:t>
            </a:r>
            <a:r>
              <a:rPr lang="zh-CN" altLang="en-US"/>
              <a:t>单元测试</a:t>
            </a:r>
          </a:p>
        </p:txBody>
      </p:sp>
      <p:sp>
        <p:nvSpPr>
          <p:cNvPr id="218115" name="Rectangle 3"/>
          <p:cNvSpPr>
            <a:spLocks noGrp="1" noChangeArrowheads="1"/>
          </p:cNvSpPr>
          <p:nvPr>
            <p:ph type="body" idx="1"/>
          </p:nvPr>
        </p:nvSpPr>
        <p:spPr/>
        <p:txBody>
          <a:bodyPr/>
          <a:lstStyle/>
          <a:p>
            <a:pPr>
              <a:lnSpc>
                <a:spcPct val="90000"/>
              </a:lnSpc>
            </a:pPr>
            <a:r>
              <a:rPr lang="en-US" altLang="zh-CN" sz="2400" noProof="1">
                <a:solidFill>
                  <a:srgbClr val="0000FF"/>
                </a:solidFill>
              </a:rPr>
              <a:t>try</a:t>
            </a:r>
          </a:p>
          <a:p>
            <a:pPr>
              <a:lnSpc>
                <a:spcPct val="90000"/>
              </a:lnSpc>
            </a:pPr>
            <a:r>
              <a:rPr lang="en-US" altLang="zh-CN" sz="2400" noProof="1"/>
              <a:t>{</a:t>
            </a:r>
            <a:endParaRPr lang="en-US" altLang="zh-CN" sz="2400"/>
          </a:p>
          <a:p>
            <a:pPr>
              <a:lnSpc>
                <a:spcPct val="90000"/>
              </a:lnSpc>
            </a:pPr>
            <a:r>
              <a:rPr lang="en-US" altLang="zh-CN" sz="2400">
                <a:solidFill>
                  <a:srgbClr val="0000FF"/>
                </a:solidFill>
              </a:rPr>
              <a:t>    </a:t>
            </a:r>
            <a:r>
              <a:rPr lang="en-US" altLang="zh-CN" sz="2400" noProof="1">
                <a:solidFill>
                  <a:srgbClr val="0000FF"/>
                </a:solidFill>
              </a:rPr>
              <a:t>int</a:t>
            </a:r>
            <a:r>
              <a:rPr lang="en-US" altLang="zh-CN" sz="2400" noProof="1"/>
              <a:t> rs =</a:t>
            </a:r>
            <a:r>
              <a:rPr lang="en-US" altLang="zh-CN" sz="2400" noProof="1">
                <a:solidFill>
                  <a:srgbClr val="0000FF"/>
                </a:solidFill>
              </a:rPr>
              <a:t>Mapper</a:t>
            </a:r>
            <a:r>
              <a:rPr lang="en-US" altLang="zh-CN" sz="2400" noProof="1"/>
              <a:t>.Get().QueryForObject&lt;</a:t>
            </a:r>
            <a:r>
              <a:rPr lang="en-US" altLang="zh-CN" sz="2400" noProof="1">
                <a:solidFill>
                  <a:srgbClr val="0000FF"/>
                </a:solidFill>
              </a:rPr>
              <a:t>int</a:t>
            </a:r>
            <a:r>
              <a:rPr lang="en-US" altLang="zh-CN" sz="2400" noProof="1"/>
              <a:t>&gt;("</a:t>
            </a:r>
            <a:r>
              <a:rPr lang="en-US" altLang="zh-CN" sz="2400" noProof="1">
                <a:solidFill>
                  <a:srgbClr val="FF0000"/>
                </a:solidFill>
              </a:rPr>
              <a:t>getBjRsByPk1xh</a:t>
            </a:r>
            <a:r>
              <a:rPr lang="en-US" altLang="zh-CN" sz="2400" noProof="1"/>
              <a:t>", </a:t>
            </a:r>
            <a:r>
              <a:rPr lang="en-US" altLang="zh-CN" sz="2400" noProof="1">
                <a:solidFill>
                  <a:srgbClr val="FF0000"/>
                </a:solidFill>
              </a:rPr>
              <a:t>pk1xh</a:t>
            </a:r>
            <a:r>
              <a:rPr lang="en-US" altLang="zh-CN" sz="2400" noProof="1"/>
              <a:t>);</a:t>
            </a:r>
          </a:p>
          <a:p>
            <a:pPr>
              <a:lnSpc>
                <a:spcPct val="90000"/>
              </a:lnSpc>
            </a:pPr>
            <a:r>
              <a:rPr lang="en-US" altLang="zh-CN" sz="2400"/>
              <a:t>    </a:t>
            </a:r>
            <a:r>
              <a:rPr lang="en-US" altLang="zh-CN" sz="2400" noProof="1"/>
              <a:t>lblRs.Text = rs.ToString();</a:t>
            </a:r>
            <a:endParaRPr lang="en-US" altLang="zh-CN" sz="2400"/>
          </a:p>
          <a:p>
            <a:pPr>
              <a:lnSpc>
                <a:spcPct val="90000"/>
              </a:lnSpc>
            </a:pPr>
            <a:r>
              <a:rPr lang="en-US" altLang="zh-CN" sz="2400"/>
              <a:t>}</a:t>
            </a:r>
          </a:p>
          <a:p>
            <a:pPr>
              <a:lnSpc>
                <a:spcPct val="90000"/>
              </a:lnSpc>
            </a:pPr>
            <a:r>
              <a:rPr lang="en-US" altLang="zh-CN" sz="2400" noProof="1">
                <a:solidFill>
                  <a:srgbClr val="0000FF"/>
                </a:solidFill>
              </a:rPr>
              <a:t>catch</a:t>
            </a:r>
            <a:r>
              <a:rPr lang="en-US" altLang="zh-CN" sz="2400" noProof="1"/>
              <a:t> (</a:t>
            </a:r>
            <a:r>
              <a:rPr lang="en-US" altLang="zh-CN" sz="2400" noProof="1">
                <a:solidFill>
                  <a:srgbClr val="0000FF"/>
                </a:solidFill>
              </a:rPr>
              <a:t>NullReferenceException</a:t>
            </a:r>
            <a:r>
              <a:rPr lang="en-US" altLang="zh-CN" sz="2400" noProof="1"/>
              <a:t> ex)</a:t>
            </a:r>
          </a:p>
          <a:p>
            <a:pPr>
              <a:lnSpc>
                <a:spcPct val="90000"/>
              </a:lnSpc>
            </a:pPr>
            <a:r>
              <a:rPr lang="en-US" altLang="zh-CN" sz="2400" noProof="1"/>
              <a:t>{</a:t>
            </a:r>
          </a:p>
          <a:p>
            <a:pPr>
              <a:lnSpc>
                <a:spcPct val="90000"/>
              </a:lnSpc>
            </a:pPr>
            <a:r>
              <a:rPr lang="en-US" altLang="zh-CN" sz="2400">
                <a:solidFill>
                  <a:srgbClr val="008000"/>
                </a:solidFill>
              </a:rPr>
              <a:t>     </a:t>
            </a:r>
            <a:r>
              <a:rPr lang="en-US" altLang="zh-CN" sz="2400" noProof="1">
                <a:solidFill>
                  <a:srgbClr val="008000"/>
                </a:solidFill>
              </a:rPr>
              <a:t>//sql</a:t>
            </a:r>
            <a:r>
              <a:rPr lang="zh-CN" altLang="en-US" sz="2400" noProof="1">
                <a:solidFill>
                  <a:srgbClr val="008000"/>
                </a:solidFill>
              </a:rPr>
              <a:t>里的</a:t>
            </a:r>
            <a:r>
              <a:rPr lang="en-US" altLang="zh-CN" sz="2400" noProof="1">
                <a:solidFill>
                  <a:srgbClr val="008000"/>
                </a:solidFill>
              </a:rPr>
              <a:t>SUM</a:t>
            </a:r>
            <a:r>
              <a:rPr lang="zh-CN" altLang="en-US" sz="2400" noProof="1">
                <a:solidFill>
                  <a:srgbClr val="008000"/>
                </a:solidFill>
              </a:rPr>
              <a:t>在没有记录时，返回为</a:t>
            </a:r>
            <a:r>
              <a:rPr lang="en-US" altLang="zh-CN" sz="2400" noProof="1">
                <a:solidFill>
                  <a:srgbClr val="008000"/>
                </a:solidFill>
              </a:rPr>
              <a:t>NULL</a:t>
            </a:r>
          </a:p>
          <a:p>
            <a:pPr>
              <a:lnSpc>
                <a:spcPct val="90000"/>
              </a:lnSpc>
            </a:pPr>
            <a:r>
              <a:rPr lang="en-US" altLang="zh-CN" sz="2400"/>
              <a:t>     </a:t>
            </a:r>
            <a:r>
              <a:rPr lang="en-US" altLang="zh-CN" sz="2400" noProof="1"/>
              <a:t>lblRs.Text = "0";</a:t>
            </a:r>
          </a:p>
          <a:p>
            <a:pPr>
              <a:lnSpc>
                <a:spcPct val="90000"/>
              </a:lnSpc>
            </a:pPr>
            <a:r>
              <a:rPr lang="en-US" altLang="zh-CN" sz="2400" noProof="1"/>
              <a:t>}</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strips(downRight)">
                                      <p:cBhvr>
                                        <p:cTn id="7" dur="500"/>
                                        <p:tgtEl>
                                          <p:spTgt spid="218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8115">
                                            <p:txEl>
                                              <p:pRg st="1" end="1"/>
                                            </p:txEl>
                                          </p:spTgt>
                                        </p:tgtEl>
                                        <p:attrNameLst>
                                          <p:attrName>style.visibility</p:attrName>
                                        </p:attrNameLst>
                                      </p:cBhvr>
                                      <p:to>
                                        <p:strVal val="visible"/>
                                      </p:to>
                                    </p:set>
                                    <p:animEffect transition="in" filter="strips(downRight)">
                                      <p:cBhvr>
                                        <p:cTn id="12" dur="500"/>
                                        <p:tgtEl>
                                          <p:spTgt spid="218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8115">
                                            <p:txEl>
                                              <p:pRg st="4" end="4"/>
                                            </p:txEl>
                                          </p:spTgt>
                                        </p:tgtEl>
                                        <p:attrNameLst>
                                          <p:attrName>style.visibility</p:attrName>
                                        </p:attrNameLst>
                                      </p:cBhvr>
                                      <p:to>
                                        <p:strVal val="visible"/>
                                      </p:to>
                                    </p:set>
                                    <p:animEffect transition="in" filter="strips(downRight)">
                                      <p:cBhvr>
                                        <p:cTn id="17" dur="500"/>
                                        <p:tgtEl>
                                          <p:spTgt spid="2181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8115">
                                            <p:txEl>
                                              <p:pRg st="5" end="5"/>
                                            </p:txEl>
                                          </p:spTgt>
                                        </p:tgtEl>
                                        <p:attrNameLst>
                                          <p:attrName>style.visibility</p:attrName>
                                        </p:attrNameLst>
                                      </p:cBhvr>
                                      <p:to>
                                        <p:strVal val="visible"/>
                                      </p:to>
                                    </p:set>
                                    <p:animEffect transition="in" filter="strips(downRight)">
                                      <p:cBhvr>
                                        <p:cTn id="22" dur="500"/>
                                        <p:tgtEl>
                                          <p:spTgt spid="21811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18115">
                                            <p:txEl>
                                              <p:pRg st="6" end="6"/>
                                            </p:txEl>
                                          </p:spTgt>
                                        </p:tgtEl>
                                        <p:attrNameLst>
                                          <p:attrName>style.visibility</p:attrName>
                                        </p:attrNameLst>
                                      </p:cBhvr>
                                      <p:to>
                                        <p:strVal val="visible"/>
                                      </p:to>
                                    </p:set>
                                    <p:animEffect transition="in" filter="strips(downRight)">
                                      <p:cBhvr>
                                        <p:cTn id="27" dur="500"/>
                                        <p:tgtEl>
                                          <p:spTgt spid="2181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18115">
                                            <p:txEl>
                                              <p:pRg st="9" end="9"/>
                                            </p:txEl>
                                          </p:spTgt>
                                        </p:tgtEl>
                                        <p:attrNameLst>
                                          <p:attrName>style.visibility</p:attrName>
                                        </p:attrNameLst>
                                      </p:cBhvr>
                                      <p:to>
                                        <p:strVal val="visible"/>
                                      </p:to>
                                    </p:set>
                                    <p:animEffect transition="in" filter="strips(downRight)">
                                      <p:cBhvr>
                                        <p:cTn id="32" dur="500"/>
                                        <p:tgtEl>
                                          <p:spTgt spid="21811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18115">
                                            <p:txEl>
                                              <p:pRg st="7" end="7"/>
                                            </p:txEl>
                                          </p:spTgt>
                                        </p:tgtEl>
                                        <p:attrNameLst>
                                          <p:attrName>style.visibility</p:attrName>
                                        </p:attrNameLst>
                                      </p:cBhvr>
                                      <p:to>
                                        <p:strVal val="visible"/>
                                      </p:to>
                                    </p:set>
                                    <p:animEffect transition="in" filter="strips(downRight)">
                                      <p:cBhvr>
                                        <p:cTn id="37" dur="500"/>
                                        <p:tgtEl>
                                          <p:spTgt spid="218115">
                                            <p:txEl>
                                              <p:pRg st="7" end="7"/>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218115">
                                            <p:txEl>
                                              <p:pRg st="8" end="8"/>
                                            </p:txEl>
                                          </p:spTgt>
                                        </p:tgtEl>
                                        <p:attrNameLst>
                                          <p:attrName>style.visibility</p:attrName>
                                        </p:attrNameLst>
                                      </p:cBhvr>
                                      <p:to>
                                        <p:strVal val="visible"/>
                                      </p:to>
                                    </p:set>
                                    <p:animEffect transition="in" filter="strips(downRight)">
                                      <p:cBhvr>
                                        <p:cTn id="40" dur="500"/>
                                        <p:tgtEl>
                                          <p:spTgt spid="2181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1AB2BC-10F6-4C5F-9774-DC8A5DA99A7C}"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26AE29B3-D6FC-4E40-A520-F1E8E33CFE77}" type="slidenum">
              <a:rPr lang="en-US" altLang="zh-CN"/>
              <a:pPr/>
              <a:t>123</a:t>
            </a:fld>
            <a:endParaRPr lang="en-US" altLang="zh-CN"/>
          </a:p>
        </p:txBody>
      </p:sp>
      <p:sp>
        <p:nvSpPr>
          <p:cNvPr id="243714" name="Rectangle 2"/>
          <p:cNvSpPr>
            <a:spLocks noGrp="1" noChangeArrowheads="1"/>
          </p:cNvSpPr>
          <p:nvPr>
            <p:ph type="title"/>
          </p:nvPr>
        </p:nvSpPr>
        <p:spPr/>
        <p:txBody>
          <a:bodyPr/>
          <a:lstStyle/>
          <a:p>
            <a:r>
              <a:rPr lang="en-US" altLang="zh-CN"/>
              <a:t>7.5 </a:t>
            </a:r>
            <a:r>
              <a:rPr lang="zh-CN" altLang="en-US"/>
              <a:t>单元测试</a:t>
            </a:r>
          </a:p>
        </p:txBody>
      </p:sp>
      <p:sp>
        <p:nvSpPr>
          <p:cNvPr id="243715" name="Rectangle 3"/>
          <p:cNvSpPr>
            <a:spLocks noGrp="1" noChangeArrowheads="1"/>
          </p:cNvSpPr>
          <p:nvPr>
            <p:ph type="body" idx="1"/>
          </p:nvPr>
        </p:nvSpPr>
        <p:spPr>
          <a:xfrm>
            <a:off x="468313" y="1052513"/>
            <a:ext cx="8229600" cy="5576887"/>
          </a:xfrm>
        </p:spPr>
        <p:txBody>
          <a:bodyPr/>
          <a:lstStyle/>
          <a:p>
            <a:r>
              <a:rPr lang="en-US" altLang="zh-CN" sz="2400">
                <a:solidFill>
                  <a:srgbClr val="CC0000"/>
                </a:solidFill>
              </a:rPr>
              <a:t>【</a:t>
            </a:r>
            <a:r>
              <a:rPr lang="zh-CN" altLang="en-US" sz="2400">
                <a:solidFill>
                  <a:srgbClr val="CC0000"/>
                </a:solidFill>
              </a:rPr>
              <a:t>内容</a:t>
            </a:r>
            <a:r>
              <a:rPr lang="en-US" altLang="zh-CN" sz="2400">
                <a:solidFill>
                  <a:srgbClr val="CC0000"/>
                </a:solidFill>
              </a:rPr>
              <a:t>——</a:t>
            </a:r>
            <a:r>
              <a:rPr lang="zh-CN" altLang="zh-CN" sz="2400">
                <a:solidFill>
                  <a:srgbClr val="0000FF"/>
                </a:solidFill>
                <a:latin typeface="黑体" pitchFamily="2" charset="-122"/>
              </a:rPr>
              <a:t>⑵</a:t>
            </a:r>
            <a:r>
              <a:rPr lang="zh-CN" altLang="en-US" sz="2400">
                <a:solidFill>
                  <a:srgbClr val="0000FF"/>
                </a:solidFill>
              </a:rPr>
              <a:t>局部数据结构测试</a:t>
            </a:r>
            <a:r>
              <a:rPr lang="en-US" altLang="zh-CN" sz="2400">
                <a:solidFill>
                  <a:srgbClr val="CC0000"/>
                </a:solidFill>
              </a:rPr>
              <a:t>】</a:t>
            </a:r>
          </a:p>
          <a:p>
            <a:pPr lvl="2"/>
            <a:r>
              <a:rPr lang="en-US" altLang="zh-CN" sz="2200">
                <a:solidFill>
                  <a:srgbClr val="0000FF"/>
                </a:solidFill>
                <a:latin typeface="黑体" pitchFamily="2" charset="-122"/>
              </a:rPr>
              <a:t>①</a:t>
            </a:r>
            <a:r>
              <a:rPr lang="zh-CN" altLang="en-US" sz="2200">
                <a:solidFill>
                  <a:srgbClr val="0000FF"/>
                </a:solidFill>
              </a:rPr>
              <a:t>使用尚未赋值或尚未初始化的变量</a:t>
            </a:r>
          </a:p>
          <a:p>
            <a:pPr lvl="2"/>
            <a:r>
              <a:rPr lang="zh-CN" altLang="en-US" sz="2200">
                <a:solidFill>
                  <a:srgbClr val="0000FF"/>
                </a:solidFill>
                <a:latin typeface="黑体" pitchFamily="2" charset="-122"/>
              </a:rPr>
              <a:t>②出现溢出、地址异常（</a:t>
            </a:r>
            <a:r>
              <a:rPr lang="en-US" altLang="zh-CN" sz="2200">
                <a:solidFill>
                  <a:srgbClr val="0000FF"/>
                </a:solidFill>
                <a:latin typeface="黑体" pitchFamily="2" charset="-122"/>
              </a:rPr>
              <a:t>NULL</a:t>
            </a:r>
            <a:r>
              <a:rPr lang="zh-CN" altLang="en-US" sz="2200">
                <a:solidFill>
                  <a:srgbClr val="0000FF"/>
                </a:solidFill>
                <a:latin typeface="黑体" pitchFamily="2" charset="-122"/>
              </a:rPr>
              <a:t>）</a:t>
            </a:r>
          </a:p>
          <a:p>
            <a:pPr lvl="2"/>
            <a:endParaRPr lang="zh-CN" altLang="en-US" sz="2200">
              <a:solidFill>
                <a:srgbClr val="0000FF"/>
              </a:solidFill>
              <a:latin typeface="黑体" pitchFamily="2" charset="-122"/>
            </a:endParaRPr>
          </a:p>
          <a:p>
            <a:pPr lvl="2"/>
            <a:r>
              <a:rPr lang="zh-CN" altLang="en-US" sz="2200">
                <a:solidFill>
                  <a:srgbClr val="0000FF"/>
                </a:solidFill>
                <a:latin typeface="黑体" pitchFamily="2" charset="-122"/>
              </a:rPr>
              <a:t>计算</a:t>
            </a:r>
            <a:r>
              <a:rPr lang="en-US" altLang="zh-CN" sz="2200">
                <a:solidFill>
                  <a:srgbClr val="0000FF"/>
                </a:solidFill>
                <a:latin typeface="Arial"/>
              </a:rPr>
              <a:t>——</a:t>
            </a:r>
            <a:r>
              <a:rPr lang="en-US" altLang="zh-CN" sz="2200">
                <a:solidFill>
                  <a:srgbClr val="0000FF"/>
                </a:solidFill>
                <a:latin typeface="黑体" pitchFamily="2" charset="-122"/>
              </a:rPr>
              <a:t>N</a:t>
            </a:r>
            <a:r>
              <a:rPr lang="zh-CN" altLang="en-US" sz="2200">
                <a:solidFill>
                  <a:srgbClr val="0000FF"/>
                </a:solidFill>
                <a:latin typeface="黑体" pitchFamily="2" charset="-122"/>
              </a:rPr>
              <a:t>！</a:t>
            </a:r>
          </a:p>
          <a:p>
            <a:pPr lvl="2"/>
            <a:r>
              <a:rPr lang="en-US" altLang="zh-CN" sz="2200">
                <a:solidFill>
                  <a:srgbClr val="0000FF"/>
                </a:solidFill>
                <a:latin typeface="黑体" pitchFamily="2" charset="-122"/>
              </a:rPr>
              <a:t>int result = 1;</a:t>
            </a:r>
          </a:p>
          <a:p>
            <a:pPr lvl="2"/>
            <a:r>
              <a:rPr lang="en-US" altLang="zh-CN" sz="2200">
                <a:solidFill>
                  <a:srgbClr val="0000FF"/>
                </a:solidFill>
                <a:latin typeface="黑体" pitchFamily="2" charset="-122"/>
              </a:rPr>
              <a:t>For(int i=2;i &lt;= N;i++){</a:t>
            </a:r>
          </a:p>
          <a:p>
            <a:pPr lvl="2"/>
            <a:r>
              <a:rPr lang="en-US" altLang="zh-CN" sz="2200">
                <a:solidFill>
                  <a:srgbClr val="0000FF"/>
                </a:solidFill>
                <a:latin typeface="黑体" pitchFamily="2" charset="-122"/>
              </a:rPr>
              <a:t> result = result * i;</a:t>
            </a:r>
          </a:p>
          <a:p>
            <a:pPr lvl="2"/>
            <a:r>
              <a:rPr lang="en-US" altLang="zh-CN" sz="2200">
                <a:solidFill>
                  <a:srgbClr val="0000FF"/>
                </a:solidFill>
                <a:latin typeface="黑体" pitchFamily="2" charset="-122"/>
              </a:rPr>
              <a:t>}</a:t>
            </a:r>
          </a:p>
          <a:p>
            <a:pPr lvl="2"/>
            <a:endParaRPr lang="en-US" altLang="zh-CN" sz="2200">
              <a:solidFill>
                <a:srgbClr val="0000FF"/>
              </a:solidFill>
              <a:latin typeface="黑体" pitchFamily="2" charset="-122"/>
            </a:endParaRPr>
          </a:p>
          <a:p>
            <a:pPr lvl="2"/>
            <a:r>
              <a:rPr lang="en-US" altLang="zh-CN" sz="2200">
                <a:solidFill>
                  <a:srgbClr val="0000FF"/>
                </a:solidFill>
                <a:latin typeface="黑体" pitchFamily="2" charset="-122"/>
              </a:rPr>
              <a:t>2</a:t>
            </a:r>
            <a:r>
              <a:rPr lang="en-US" altLang="zh-CN" sz="2200" baseline="30000">
                <a:solidFill>
                  <a:srgbClr val="0000FF"/>
                </a:solidFill>
                <a:latin typeface="黑体" pitchFamily="2" charset="-122"/>
              </a:rPr>
              <a:t>32</a:t>
            </a:r>
            <a:r>
              <a:rPr lang="en-US" altLang="zh-CN" sz="2200">
                <a:solidFill>
                  <a:srgbClr val="0000FF"/>
                </a:solidFill>
                <a:latin typeface="黑体" pitchFamily="2" charset="-122"/>
              </a:rPr>
              <a:t> = </a:t>
            </a:r>
            <a:r>
              <a:rPr lang="en-US" altLang="zh-CN" sz="2000"/>
              <a:t>4294967296</a:t>
            </a:r>
            <a:r>
              <a:rPr lang="zh-CN" altLang="en-US" sz="2000"/>
              <a:t>（</a:t>
            </a:r>
            <a:r>
              <a:rPr lang="en-US" altLang="zh-CN" sz="2000"/>
              <a:t>int</a:t>
            </a:r>
            <a:r>
              <a:rPr lang="zh-CN" altLang="en-US" sz="2000"/>
              <a:t>，</a:t>
            </a:r>
            <a:r>
              <a:rPr lang="en-US" altLang="zh-CN" sz="2000"/>
              <a:t>4</a:t>
            </a:r>
            <a:r>
              <a:rPr lang="zh-CN" altLang="en-US" sz="2000"/>
              <a:t>个字节）</a:t>
            </a:r>
          </a:p>
          <a:p>
            <a:pPr lvl="2"/>
            <a:r>
              <a:rPr lang="en-US" altLang="zh-CN" sz="2000"/>
              <a:t>12! =  479001600</a:t>
            </a:r>
          </a:p>
          <a:p>
            <a:pPr lvl="2"/>
            <a:r>
              <a:rPr lang="en-US" altLang="zh-CN" sz="2000">
                <a:solidFill>
                  <a:srgbClr val="FF0000"/>
                </a:solidFill>
              </a:rPr>
              <a:t>13</a:t>
            </a:r>
            <a:r>
              <a:rPr lang="en-US" altLang="zh-CN" sz="2000"/>
              <a:t>! =  </a:t>
            </a:r>
            <a:r>
              <a:rPr lang="en-US" altLang="zh-CN" sz="2000">
                <a:solidFill>
                  <a:srgbClr val="FF0000"/>
                </a:solidFill>
              </a:rPr>
              <a:t>6227020800</a:t>
            </a:r>
            <a:r>
              <a:rPr lang="zh-CN" altLang="en-US" sz="2000">
                <a:solidFill>
                  <a:srgbClr val="FF0000"/>
                </a:solidFill>
              </a:rPr>
              <a:t>（溢出）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43715">
                                            <p:txEl>
                                              <p:pRg st="2" end="2"/>
                                            </p:txEl>
                                          </p:spTgt>
                                        </p:tgtEl>
                                        <p:attrNameLst>
                                          <p:attrName>style.visibility</p:attrName>
                                        </p:attrNameLst>
                                      </p:cBhvr>
                                      <p:to>
                                        <p:strVal val="visible"/>
                                      </p:to>
                                    </p:set>
                                    <p:animEffect transition="in" filter="strips(downRight)">
                                      <p:cBhvr>
                                        <p:cTn id="7" dur="500"/>
                                        <p:tgtEl>
                                          <p:spTgt spid="2437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3715">
                                            <p:txEl>
                                              <p:pRg st="4" end="4"/>
                                            </p:txEl>
                                          </p:spTgt>
                                        </p:tgtEl>
                                        <p:attrNameLst>
                                          <p:attrName>style.visibility</p:attrName>
                                        </p:attrNameLst>
                                      </p:cBhvr>
                                      <p:to>
                                        <p:strVal val="visible"/>
                                      </p:to>
                                    </p:set>
                                    <p:animEffect transition="in" filter="strips(downRight)">
                                      <p:cBhvr>
                                        <p:cTn id="12" dur="500"/>
                                        <p:tgtEl>
                                          <p:spTgt spid="243715">
                                            <p:txEl>
                                              <p:pRg st="4" end="4"/>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243715">
                                            <p:txEl>
                                              <p:pRg st="5" end="5"/>
                                            </p:txEl>
                                          </p:spTgt>
                                        </p:tgtEl>
                                        <p:attrNameLst>
                                          <p:attrName>style.visibility</p:attrName>
                                        </p:attrNameLst>
                                      </p:cBhvr>
                                      <p:to>
                                        <p:strVal val="visible"/>
                                      </p:to>
                                    </p:set>
                                    <p:animEffect transition="in" filter="strips(downRight)">
                                      <p:cBhvr>
                                        <p:cTn id="15" dur="500"/>
                                        <p:tgtEl>
                                          <p:spTgt spid="243715">
                                            <p:txEl>
                                              <p:pRg st="5" end="5"/>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243715">
                                            <p:txEl>
                                              <p:pRg st="6" end="6"/>
                                            </p:txEl>
                                          </p:spTgt>
                                        </p:tgtEl>
                                        <p:attrNameLst>
                                          <p:attrName>style.visibility</p:attrName>
                                        </p:attrNameLst>
                                      </p:cBhvr>
                                      <p:to>
                                        <p:strVal val="visible"/>
                                      </p:to>
                                    </p:set>
                                    <p:animEffect transition="in" filter="strips(downRight)">
                                      <p:cBhvr>
                                        <p:cTn id="18" dur="500"/>
                                        <p:tgtEl>
                                          <p:spTgt spid="243715">
                                            <p:txEl>
                                              <p:pRg st="6" end="6"/>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243715">
                                            <p:txEl>
                                              <p:pRg st="7" end="7"/>
                                            </p:txEl>
                                          </p:spTgt>
                                        </p:tgtEl>
                                        <p:attrNameLst>
                                          <p:attrName>style.visibility</p:attrName>
                                        </p:attrNameLst>
                                      </p:cBhvr>
                                      <p:to>
                                        <p:strVal val="visible"/>
                                      </p:to>
                                    </p:set>
                                    <p:animEffect transition="in" filter="strips(downRight)">
                                      <p:cBhvr>
                                        <p:cTn id="21" dur="500"/>
                                        <p:tgtEl>
                                          <p:spTgt spid="243715">
                                            <p:txEl>
                                              <p:pRg st="7" end="7"/>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243715">
                                            <p:txEl>
                                              <p:pRg st="8" end="8"/>
                                            </p:txEl>
                                          </p:spTgt>
                                        </p:tgtEl>
                                        <p:attrNameLst>
                                          <p:attrName>style.visibility</p:attrName>
                                        </p:attrNameLst>
                                      </p:cBhvr>
                                      <p:to>
                                        <p:strVal val="visible"/>
                                      </p:to>
                                    </p:set>
                                    <p:animEffect transition="in" filter="strips(downRight)">
                                      <p:cBhvr>
                                        <p:cTn id="24" dur="500"/>
                                        <p:tgtEl>
                                          <p:spTgt spid="243715">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243715">
                                            <p:txEl>
                                              <p:pRg st="10" end="10"/>
                                            </p:txEl>
                                          </p:spTgt>
                                        </p:tgtEl>
                                        <p:attrNameLst>
                                          <p:attrName>style.visibility</p:attrName>
                                        </p:attrNameLst>
                                      </p:cBhvr>
                                      <p:to>
                                        <p:strVal val="visible"/>
                                      </p:to>
                                    </p:set>
                                    <p:animEffect transition="in" filter="strips(downRight)">
                                      <p:cBhvr>
                                        <p:cTn id="29" dur="500"/>
                                        <p:tgtEl>
                                          <p:spTgt spid="243715">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243715">
                                            <p:txEl>
                                              <p:pRg st="11" end="11"/>
                                            </p:txEl>
                                          </p:spTgt>
                                        </p:tgtEl>
                                        <p:attrNameLst>
                                          <p:attrName>style.visibility</p:attrName>
                                        </p:attrNameLst>
                                      </p:cBhvr>
                                      <p:to>
                                        <p:strVal val="visible"/>
                                      </p:to>
                                    </p:set>
                                    <p:animEffect transition="in" filter="strips(downRight)">
                                      <p:cBhvr>
                                        <p:cTn id="34" dur="500"/>
                                        <p:tgtEl>
                                          <p:spTgt spid="243715">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243715">
                                            <p:txEl>
                                              <p:pRg st="12" end="12"/>
                                            </p:txEl>
                                          </p:spTgt>
                                        </p:tgtEl>
                                        <p:attrNameLst>
                                          <p:attrName>style.visibility</p:attrName>
                                        </p:attrNameLst>
                                      </p:cBhvr>
                                      <p:to>
                                        <p:strVal val="visible"/>
                                      </p:to>
                                    </p:set>
                                    <p:animEffect transition="in" filter="strips(downRight)">
                                      <p:cBhvr>
                                        <p:cTn id="39" dur="500"/>
                                        <p:tgtEl>
                                          <p:spTgt spid="2437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F00B6CA-66CF-432D-B6F3-52E0CE81BD4B}"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F9C93666-AD05-4A27-BACE-69759BD0457B}" type="slidenum">
              <a:rPr lang="en-US" altLang="zh-CN"/>
              <a:pPr/>
              <a:t>124</a:t>
            </a:fld>
            <a:endParaRPr lang="en-US" altLang="zh-CN"/>
          </a:p>
        </p:txBody>
      </p:sp>
      <p:sp>
        <p:nvSpPr>
          <p:cNvPr id="219138" name="Rectangle 2"/>
          <p:cNvSpPr>
            <a:spLocks noGrp="1" noChangeArrowheads="1"/>
          </p:cNvSpPr>
          <p:nvPr>
            <p:ph type="title"/>
          </p:nvPr>
        </p:nvSpPr>
        <p:spPr/>
        <p:txBody>
          <a:bodyPr/>
          <a:lstStyle/>
          <a:p>
            <a:r>
              <a:rPr lang="en-US" altLang="zh-CN"/>
              <a:t>7.5 </a:t>
            </a:r>
            <a:r>
              <a:rPr lang="zh-CN" altLang="en-US"/>
              <a:t>单元测试</a:t>
            </a:r>
          </a:p>
        </p:txBody>
      </p:sp>
      <p:sp>
        <p:nvSpPr>
          <p:cNvPr id="21913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内容</a:t>
            </a:r>
            <a:r>
              <a:rPr lang="en-US" altLang="zh-CN">
                <a:solidFill>
                  <a:srgbClr val="CC0000"/>
                </a:solidFill>
              </a:rPr>
              <a:t>——</a:t>
            </a:r>
            <a:r>
              <a:rPr lang="zh-CN" altLang="zh-CN">
                <a:solidFill>
                  <a:srgbClr val="0000FF"/>
                </a:solidFill>
                <a:latin typeface="黑体" pitchFamily="2" charset="-122"/>
              </a:rPr>
              <a:t>⑵</a:t>
            </a:r>
            <a:r>
              <a:rPr lang="zh-CN" altLang="en-US">
                <a:solidFill>
                  <a:srgbClr val="0000FF"/>
                </a:solidFill>
              </a:rPr>
              <a:t>局部数据结构测试</a:t>
            </a:r>
            <a:r>
              <a:rPr lang="en-US" altLang="zh-CN">
                <a:solidFill>
                  <a:srgbClr val="CC0000"/>
                </a:solidFill>
              </a:rPr>
              <a:t>】</a:t>
            </a:r>
          </a:p>
          <a:p>
            <a:pPr lvl="2"/>
            <a:r>
              <a:rPr lang="en-US" altLang="zh-CN" sz="2600">
                <a:solidFill>
                  <a:srgbClr val="0000FF"/>
                </a:solidFill>
                <a:latin typeface="黑体" pitchFamily="2" charset="-122"/>
              </a:rPr>
              <a:t>①</a:t>
            </a:r>
            <a:r>
              <a:rPr lang="zh-CN" altLang="en-US" sz="2600">
                <a:solidFill>
                  <a:srgbClr val="0000FF"/>
                </a:solidFill>
              </a:rPr>
              <a:t>使用尚未赋值或尚未初始化的变量</a:t>
            </a:r>
          </a:p>
          <a:p>
            <a:pPr lvl="2"/>
            <a:r>
              <a:rPr lang="zh-CN" altLang="en-US" sz="2600">
                <a:solidFill>
                  <a:srgbClr val="0000FF"/>
                </a:solidFill>
                <a:latin typeface="黑体" pitchFamily="2" charset="-122"/>
              </a:rPr>
              <a:t>②出现溢出、地址异常（</a:t>
            </a:r>
            <a:r>
              <a:rPr lang="en-US" altLang="zh-CN" sz="2600">
                <a:solidFill>
                  <a:srgbClr val="0000FF"/>
                </a:solidFill>
                <a:latin typeface="黑体" pitchFamily="2" charset="-122"/>
              </a:rPr>
              <a:t>NULL</a:t>
            </a:r>
            <a:r>
              <a:rPr lang="zh-CN" altLang="en-US" sz="2600">
                <a:solidFill>
                  <a:srgbClr val="0000FF"/>
                </a:solidFill>
                <a:latin typeface="黑体" pitchFamily="2" charset="-122"/>
              </a:rPr>
              <a:t>）</a:t>
            </a:r>
          </a:p>
          <a:p>
            <a:r>
              <a:rPr lang="en-US" altLang="zh-CN">
                <a:solidFill>
                  <a:srgbClr val="CC0000"/>
                </a:solidFill>
              </a:rPr>
              <a:t>【</a:t>
            </a:r>
            <a:r>
              <a:rPr lang="zh-CN" altLang="en-US">
                <a:solidFill>
                  <a:srgbClr val="CC0000"/>
                </a:solidFill>
              </a:rPr>
              <a:t>内容</a:t>
            </a:r>
            <a:r>
              <a:rPr lang="en-US" altLang="zh-CN">
                <a:solidFill>
                  <a:srgbClr val="CC0000"/>
                </a:solidFill>
              </a:rPr>
              <a:t>——</a:t>
            </a:r>
            <a:r>
              <a:rPr lang="zh-CN" altLang="zh-CN">
                <a:solidFill>
                  <a:srgbClr val="0000FF"/>
                </a:solidFill>
              </a:rPr>
              <a:t>⑶路径测试</a:t>
            </a:r>
            <a:r>
              <a:rPr lang="en-US" altLang="zh-CN">
                <a:solidFill>
                  <a:srgbClr val="CC0000"/>
                </a:solidFill>
              </a:rPr>
              <a:t>】</a:t>
            </a:r>
            <a:endParaRPr lang="en-US" altLang="zh-CN" u="sng">
              <a:solidFill>
                <a:srgbClr val="CC0000"/>
              </a:solidFill>
            </a:endParaRPr>
          </a:p>
          <a:p>
            <a:pPr lvl="1"/>
            <a:r>
              <a:rPr lang="zh-CN" altLang="en-US"/>
              <a:t>对模块中</a:t>
            </a:r>
            <a:r>
              <a:rPr lang="zh-CN" altLang="en-US">
                <a:solidFill>
                  <a:srgbClr val="0000FF"/>
                </a:solidFill>
              </a:rPr>
              <a:t>重要的执行路径</a:t>
            </a:r>
            <a:r>
              <a:rPr lang="zh-CN" altLang="en-US"/>
              <a:t>进行测试。</a:t>
            </a:r>
          </a:p>
          <a:p>
            <a:pPr lvl="1"/>
            <a:r>
              <a:rPr lang="zh-CN" altLang="en-US">
                <a:solidFill>
                  <a:srgbClr val="0000FF"/>
                </a:solidFill>
              </a:rPr>
              <a:t>判断的条件</a:t>
            </a:r>
            <a:r>
              <a:rPr lang="zh-CN" altLang="en-US"/>
              <a:t>；</a:t>
            </a:r>
          </a:p>
          <a:p>
            <a:pPr lvl="1"/>
            <a:r>
              <a:rPr lang="zh-CN" altLang="en-US">
                <a:solidFill>
                  <a:srgbClr val="0000FF"/>
                </a:solidFill>
              </a:rPr>
              <a:t>循环结束的条件</a:t>
            </a:r>
            <a:r>
              <a:rPr lang="zh-CN" altLang="en-US"/>
              <a:t>（是否</a:t>
            </a:r>
            <a:r>
              <a:rPr lang="zh-CN" altLang="en-US">
                <a:solidFill>
                  <a:srgbClr val="FF0000"/>
                </a:solidFill>
              </a:rPr>
              <a:t>多</a:t>
            </a:r>
            <a:r>
              <a:rPr lang="en-US" altLang="zh-CN">
                <a:solidFill>
                  <a:srgbClr val="FF0000"/>
                </a:solidFill>
              </a:rPr>
              <a:t>/</a:t>
            </a:r>
            <a:r>
              <a:rPr lang="zh-CN" altLang="en-US">
                <a:solidFill>
                  <a:srgbClr val="FF0000"/>
                </a:solidFill>
              </a:rPr>
              <a:t>少循环</a:t>
            </a:r>
            <a:r>
              <a:rPr lang="en-US" altLang="zh-CN">
                <a:solidFill>
                  <a:srgbClr val="FF0000"/>
                </a:solidFill>
              </a:rPr>
              <a:t>1</a:t>
            </a:r>
            <a:r>
              <a:rPr lang="zh-CN" altLang="en-US">
                <a:solidFill>
                  <a:srgbClr val="FF0000"/>
                </a:solidFill>
              </a:rPr>
              <a:t>次</a:t>
            </a:r>
            <a:r>
              <a:rPr lang="zh-CN" altLang="en-US"/>
              <a:t>，</a:t>
            </a:r>
            <a:r>
              <a:rPr lang="zh-CN" altLang="en-US">
                <a:solidFill>
                  <a:srgbClr val="FF0000"/>
                </a:solidFill>
              </a:rPr>
              <a:t>死循环</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animEffect transition="in" filter="strips(downRight)">
                                      <p:cBhvr>
                                        <p:cTn id="7" dur="500"/>
                                        <p:tgtEl>
                                          <p:spTgt spid="219139">
                                            <p:txEl>
                                              <p:pRg st="3" end="3"/>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19139">
                                            <p:txEl>
                                              <p:pRg st="4" end="4"/>
                                            </p:txEl>
                                          </p:spTgt>
                                        </p:tgtEl>
                                        <p:attrNameLst>
                                          <p:attrName>style.visibility</p:attrName>
                                        </p:attrNameLst>
                                      </p:cBhvr>
                                      <p:to>
                                        <p:strVal val="visible"/>
                                      </p:to>
                                    </p:set>
                                    <p:animEffect transition="in" filter="strips(downRight)">
                                      <p:cBhvr>
                                        <p:cTn id="10" dur="500"/>
                                        <p:tgtEl>
                                          <p:spTgt spid="219139">
                                            <p:txEl>
                                              <p:pRg st="4" end="4"/>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219139">
                                            <p:txEl>
                                              <p:pRg st="5" end="5"/>
                                            </p:txEl>
                                          </p:spTgt>
                                        </p:tgtEl>
                                        <p:attrNameLst>
                                          <p:attrName>style.visibility</p:attrName>
                                        </p:attrNameLst>
                                      </p:cBhvr>
                                      <p:to>
                                        <p:strVal val="visible"/>
                                      </p:to>
                                    </p:set>
                                    <p:animEffect transition="in" filter="strips(downRight)">
                                      <p:cBhvr>
                                        <p:cTn id="13" dur="500"/>
                                        <p:tgtEl>
                                          <p:spTgt spid="219139">
                                            <p:txEl>
                                              <p:pRg st="5" end="5"/>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19139">
                                            <p:txEl>
                                              <p:pRg st="6" end="6"/>
                                            </p:txEl>
                                          </p:spTgt>
                                        </p:tgtEl>
                                        <p:attrNameLst>
                                          <p:attrName>style.visibility</p:attrName>
                                        </p:attrNameLst>
                                      </p:cBhvr>
                                      <p:to>
                                        <p:strVal val="visible"/>
                                      </p:to>
                                    </p:set>
                                    <p:animEffect transition="in" filter="strips(downRight)">
                                      <p:cBhvr>
                                        <p:cTn id="16" dur="500"/>
                                        <p:tgtEl>
                                          <p:spTgt spid="219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0E295CB4-D299-4BEB-92E9-B30B6A235273}" type="datetime1">
              <a:rPr lang="zh-CN" altLang="en-US"/>
              <a:pPr/>
              <a:t>2020/1/5</a:t>
            </a:fld>
            <a:endParaRPr lang="en-US" altLang="zh-CN"/>
          </a:p>
        </p:txBody>
      </p:sp>
      <p:sp>
        <p:nvSpPr>
          <p:cNvPr id="20" name="灯片编号占位符 4"/>
          <p:cNvSpPr>
            <a:spLocks noGrp="1"/>
          </p:cNvSpPr>
          <p:nvPr>
            <p:ph type="sldNum" sz="quarter" idx="11"/>
          </p:nvPr>
        </p:nvSpPr>
        <p:spPr/>
        <p:txBody>
          <a:bodyPr/>
          <a:lstStyle/>
          <a:p>
            <a:fld id="{86E78DDE-6092-4024-9069-F9E704BBFA40}" type="slidenum">
              <a:rPr lang="en-US" altLang="zh-CN"/>
              <a:pPr/>
              <a:t>125</a:t>
            </a:fld>
            <a:endParaRPr lang="en-US" altLang="zh-CN"/>
          </a:p>
        </p:txBody>
      </p:sp>
      <p:sp>
        <p:nvSpPr>
          <p:cNvPr id="141314" name="Rectangle 2"/>
          <p:cNvSpPr>
            <a:spLocks noGrp="1" noChangeArrowheads="1"/>
          </p:cNvSpPr>
          <p:nvPr>
            <p:ph type="title"/>
          </p:nvPr>
        </p:nvSpPr>
        <p:spPr/>
        <p:txBody>
          <a:bodyPr/>
          <a:lstStyle/>
          <a:p>
            <a:r>
              <a:rPr lang="en-US" altLang="zh-CN"/>
              <a:t>7.5 </a:t>
            </a:r>
            <a:r>
              <a:rPr lang="zh-CN" altLang="en-US"/>
              <a:t>单元测试</a:t>
            </a:r>
          </a:p>
        </p:txBody>
      </p:sp>
      <p:sp>
        <p:nvSpPr>
          <p:cNvPr id="14131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内容</a:t>
            </a:r>
            <a:r>
              <a:rPr lang="en-US" altLang="zh-CN">
                <a:solidFill>
                  <a:srgbClr val="CC0000"/>
                </a:solidFill>
              </a:rPr>
              <a:t>——</a:t>
            </a:r>
            <a:r>
              <a:rPr lang="zh-CN" altLang="zh-CN">
                <a:solidFill>
                  <a:srgbClr val="0000FF"/>
                </a:solidFill>
                <a:latin typeface="黑体" pitchFamily="2" charset="-122"/>
              </a:rPr>
              <a:t>⑷</a:t>
            </a:r>
            <a:r>
              <a:rPr lang="zh-CN" altLang="en-US">
                <a:solidFill>
                  <a:srgbClr val="0000FF"/>
                </a:solidFill>
              </a:rPr>
              <a:t>错误处理测试</a:t>
            </a:r>
            <a:r>
              <a:rPr lang="en-US" altLang="zh-CN">
                <a:solidFill>
                  <a:srgbClr val="CC0000"/>
                </a:solidFill>
              </a:rPr>
              <a:t>】</a:t>
            </a:r>
            <a:endParaRPr lang="en-US" altLang="zh-CN">
              <a:solidFill>
                <a:srgbClr val="0000FF"/>
              </a:solidFill>
            </a:endParaRPr>
          </a:p>
          <a:p>
            <a:pPr lvl="1"/>
            <a:r>
              <a:rPr lang="zh-CN" altLang="en-US">
                <a:solidFill>
                  <a:srgbClr val="0000FF"/>
                </a:solidFill>
              </a:rPr>
              <a:t>显示的错误</a:t>
            </a:r>
            <a:r>
              <a:rPr lang="zh-CN" altLang="en-US"/>
              <a:t>与</a:t>
            </a:r>
            <a:r>
              <a:rPr lang="zh-CN" altLang="en-US">
                <a:solidFill>
                  <a:srgbClr val="0000FF"/>
                </a:solidFill>
              </a:rPr>
              <a:t>实际的错误</a:t>
            </a:r>
            <a:r>
              <a:rPr lang="zh-CN" altLang="en-US"/>
              <a:t>是否</a:t>
            </a:r>
            <a:r>
              <a:rPr lang="zh-CN" altLang="en-US">
                <a:solidFill>
                  <a:srgbClr val="0000FF"/>
                </a:solidFill>
              </a:rPr>
              <a:t>相符</a:t>
            </a:r>
            <a:r>
              <a:rPr lang="zh-CN" altLang="en-US"/>
              <a:t>；</a:t>
            </a:r>
          </a:p>
          <a:p>
            <a:pPr lvl="1"/>
            <a:r>
              <a:rPr lang="zh-CN" altLang="en-US">
                <a:solidFill>
                  <a:srgbClr val="0000FF"/>
                </a:solidFill>
              </a:rPr>
              <a:t>出错的描述</a:t>
            </a:r>
            <a:r>
              <a:rPr lang="zh-CN" altLang="en-US"/>
              <a:t>是否难以</a:t>
            </a:r>
            <a:r>
              <a:rPr lang="zh-CN" altLang="en-US">
                <a:solidFill>
                  <a:srgbClr val="0000FF"/>
                </a:solidFill>
              </a:rPr>
              <a:t>理解</a:t>
            </a:r>
            <a:r>
              <a:rPr lang="zh-CN" altLang="en-US"/>
              <a:t>；</a:t>
            </a:r>
          </a:p>
          <a:p>
            <a:pPr lvl="1"/>
            <a:r>
              <a:rPr lang="zh-CN" altLang="en-US">
                <a:solidFill>
                  <a:srgbClr val="0000FF"/>
                </a:solidFill>
              </a:rPr>
              <a:t>出错的描述</a:t>
            </a:r>
            <a:r>
              <a:rPr lang="zh-CN" altLang="en-US"/>
              <a:t>是否能够对</a:t>
            </a:r>
            <a:r>
              <a:rPr lang="zh-CN" altLang="en-US">
                <a:solidFill>
                  <a:srgbClr val="0000FF"/>
                </a:solidFill>
              </a:rPr>
              <a:t>错误定位</a:t>
            </a:r>
            <a:r>
              <a:rPr lang="zh-CN" altLang="en-US"/>
              <a:t>；</a:t>
            </a:r>
          </a:p>
          <a:p>
            <a:pPr lvl="1"/>
            <a:r>
              <a:rPr lang="zh-CN" altLang="en-US"/>
              <a:t>提示错误前，</a:t>
            </a:r>
            <a:r>
              <a:rPr lang="zh-CN" altLang="en-US">
                <a:solidFill>
                  <a:srgbClr val="0000FF"/>
                </a:solidFill>
              </a:rPr>
              <a:t>错误是否已经引起系统的干预</a:t>
            </a:r>
            <a:r>
              <a:rPr lang="zh-CN" altLang="en-US"/>
              <a:t>等。</a:t>
            </a:r>
          </a:p>
        </p:txBody>
      </p:sp>
      <p:sp>
        <p:nvSpPr>
          <p:cNvPr id="141316" name="Rectangle 4"/>
          <p:cNvSpPr>
            <a:spLocks noChangeArrowheads="1"/>
          </p:cNvSpPr>
          <p:nvPr/>
        </p:nvSpPr>
        <p:spPr bwMode="auto">
          <a:xfrm>
            <a:off x="304800" y="38862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141317" name="Rectangle 5"/>
          <p:cNvSpPr>
            <a:spLocks noChangeArrowheads="1"/>
          </p:cNvSpPr>
          <p:nvPr/>
        </p:nvSpPr>
        <p:spPr bwMode="auto">
          <a:xfrm>
            <a:off x="2590800" y="38862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141318" name="Rectangle 6"/>
          <p:cNvSpPr>
            <a:spLocks noChangeArrowheads="1"/>
          </p:cNvSpPr>
          <p:nvPr/>
        </p:nvSpPr>
        <p:spPr bwMode="auto">
          <a:xfrm>
            <a:off x="5638800" y="38862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141319" name="Rectangle 7"/>
          <p:cNvSpPr>
            <a:spLocks noChangeArrowheads="1"/>
          </p:cNvSpPr>
          <p:nvPr/>
        </p:nvSpPr>
        <p:spPr bwMode="auto">
          <a:xfrm>
            <a:off x="304800" y="4419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3.3</a:t>
            </a:r>
            <a:r>
              <a:rPr lang="en-US" altLang="zh-CN" b="1"/>
              <a:t>,4,5</a:t>
            </a:r>
          </a:p>
        </p:txBody>
      </p:sp>
      <p:sp>
        <p:nvSpPr>
          <p:cNvPr id="141320" name="Rectangle 8"/>
          <p:cNvSpPr>
            <a:spLocks noChangeArrowheads="1"/>
          </p:cNvSpPr>
          <p:nvPr/>
        </p:nvSpPr>
        <p:spPr bwMode="auto">
          <a:xfrm>
            <a:off x="2590800" y="4419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含有非整数	 </a:t>
            </a:r>
            <a:r>
              <a:rPr lang="zh-CN" altLang="en-US" b="1">
                <a:solidFill>
                  <a:srgbClr val="0000FF"/>
                </a:solidFill>
              </a:rPr>
              <a:t>⑻</a:t>
            </a:r>
          </a:p>
        </p:txBody>
      </p:sp>
      <p:sp>
        <p:nvSpPr>
          <p:cNvPr id="141321" name="Rectangle 9"/>
          <p:cNvSpPr>
            <a:spLocks noChangeArrowheads="1"/>
          </p:cNvSpPr>
          <p:nvPr/>
        </p:nvSpPr>
        <p:spPr bwMode="auto">
          <a:xfrm>
            <a:off x="5638800" y="44196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a:solidFill>
                  <a:schemeClr val="bg1"/>
                </a:solidFill>
              </a:rPr>
              <a:t>提示输入错误</a:t>
            </a:r>
          </a:p>
        </p:txBody>
      </p:sp>
      <p:sp>
        <p:nvSpPr>
          <p:cNvPr id="141322" name="Rectangle 10"/>
          <p:cNvSpPr>
            <a:spLocks noChangeArrowheads="1"/>
          </p:cNvSpPr>
          <p:nvPr/>
        </p:nvSpPr>
        <p:spPr bwMode="auto">
          <a:xfrm>
            <a:off x="304800" y="4953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A</a:t>
            </a:r>
            <a:r>
              <a:rPr lang="en-US" altLang="zh-CN" b="1"/>
              <a:t>,4,5</a:t>
            </a:r>
          </a:p>
        </p:txBody>
      </p:sp>
      <p:sp>
        <p:nvSpPr>
          <p:cNvPr id="141323" name="Rectangle 11"/>
          <p:cNvSpPr>
            <a:spLocks noChangeArrowheads="1"/>
          </p:cNvSpPr>
          <p:nvPr/>
        </p:nvSpPr>
        <p:spPr bwMode="auto">
          <a:xfrm>
            <a:off x="2590800" y="4953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含有非数字符	 </a:t>
            </a:r>
            <a:r>
              <a:rPr lang="zh-CN" altLang="en-US" b="1">
                <a:solidFill>
                  <a:srgbClr val="0000FF"/>
                </a:solidFill>
              </a:rPr>
              <a:t>⑼</a:t>
            </a:r>
          </a:p>
        </p:txBody>
      </p:sp>
      <p:sp>
        <p:nvSpPr>
          <p:cNvPr id="141324" name="Rectangle 12"/>
          <p:cNvSpPr>
            <a:spLocks noChangeArrowheads="1"/>
          </p:cNvSpPr>
          <p:nvPr/>
        </p:nvSpPr>
        <p:spPr bwMode="auto">
          <a:xfrm>
            <a:off x="5638800" y="49530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a:solidFill>
                  <a:schemeClr val="bg1"/>
                </a:solidFill>
              </a:rPr>
              <a:t>提示输入错误</a:t>
            </a:r>
          </a:p>
        </p:txBody>
      </p:sp>
      <p:sp>
        <p:nvSpPr>
          <p:cNvPr id="141325" name="Rectangle 13"/>
          <p:cNvSpPr>
            <a:spLocks noChangeArrowheads="1"/>
          </p:cNvSpPr>
          <p:nvPr/>
        </p:nvSpPr>
        <p:spPr bwMode="auto">
          <a:xfrm>
            <a:off x="304800" y="54864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3,4</a:t>
            </a:r>
          </a:p>
        </p:txBody>
      </p:sp>
      <p:sp>
        <p:nvSpPr>
          <p:cNvPr id="141326" name="Rectangle 14"/>
          <p:cNvSpPr>
            <a:spLocks noChangeArrowheads="1"/>
          </p:cNvSpPr>
          <p:nvPr/>
        </p:nvSpPr>
        <p:spPr bwMode="auto">
          <a:xfrm>
            <a:off x="2590800" y="5486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少于</a:t>
            </a:r>
            <a:r>
              <a:rPr lang="en-US" altLang="zh-CN" b="1"/>
              <a:t>3</a:t>
            </a:r>
            <a:r>
              <a:rPr lang="zh-CN" altLang="en-US" b="1"/>
              <a:t>个整数	 </a:t>
            </a:r>
            <a:r>
              <a:rPr lang="zh-CN" altLang="en-US" b="1">
                <a:solidFill>
                  <a:srgbClr val="0000FF"/>
                </a:solidFill>
              </a:rPr>
              <a:t>⑽</a:t>
            </a:r>
          </a:p>
        </p:txBody>
      </p:sp>
      <p:sp>
        <p:nvSpPr>
          <p:cNvPr id="141327" name="Rectangle 15"/>
          <p:cNvSpPr>
            <a:spLocks noChangeArrowheads="1"/>
          </p:cNvSpPr>
          <p:nvPr/>
        </p:nvSpPr>
        <p:spPr bwMode="auto">
          <a:xfrm>
            <a:off x="5638800" y="54864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dirty="0">
                <a:solidFill>
                  <a:schemeClr val="bg1"/>
                </a:solidFill>
              </a:rPr>
              <a:t>提示输入错误</a:t>
            </a:r>
          </a:p>
        </p:txBody>
      </p:sp>
      <p:sp>
        <p:nvSpPr>
          <p:cNvPr id="141328" name="Rectangle 16"/>
          <p:cNvSpPr>
            <a:spLocks noChangeArrowheads="1"/>
          </p:cNvSpPr>
          <p:nvPr/>
        </p:nvSpPr>
        <p:spPr bwMode="auto">
          <a:xfrm>
            <a:off x="304800" y="6019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3,4,5,5</a:t>
            </a:r>
          </a:p>
        </p:txBody>
      </p:sp>
      <p:sp>
        <p:nvSpPr>
          <p:cNvPr id="141329" name="Rectangle 17"/>
          <p:cNvSpPr>
            <a:spLocks noChangeArrowheads="1"/>
          </p:cNvSpPr>
          <p:nvPr/>
        </p:nvSpPr>
        <p:spPr bwMode="auto">
          <a:xfrm>
            <a:off x="2590800" y="6019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多于</a:t>
            </a:r>
            <a:r>
              <a:rPr lang="en-US" altLang="zh-CN" b="1"/>
              <a:t>3</a:t>
            </a:r>
            <a:r>
              <a:rPr lang="zh-CN" altLang="en-US" b="1"/>
              <a:t>个整数	 </a:t>
            </a:r>
            <a:r>
              <a:rPr lang="zh-CN" altLang="en-US" b="1">
                <a:solidFill>
                  <a:srgbClr val="0000FF"/>
                </a:solidFill>
              </a:rPr>
              <a:t>⑾</a:t>
            </a:r>
          </a:p>
        </p:txBody>
      </p:sp>
      <p:sp>
        <p:nvSpPr>
          <p:cNvPr id="141330" name="Rectangle 18"/>
          <p:cNvSpPr>
            <a:spLocks noChangeArrowheads="1"/>
          </p:cNvSpPr>
          <p:nvPr/>
        </p:nvSpPr>
        <p:spPr bwMode="auto">
          <a:xfrm>
            <a:off x="5638800" y="60198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b="1">
                <a:solidFill>
                  <a:schemeClr val="bg1"/>
                </a:solidFill>
              </a:rPr>
              <a:t>提示输入错误</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strips(downRight)">
                                      <p:cBhvr>
                                        <p:cTn id="7" dur="500"/>
                                        <p:tgtEl>
                                          <p:spTgt spid="141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1315">
                                            <p:txEl>
                                              <p:pRg st="1" end="1"/>
                                            </p:txEl>
                                          </p:spTgt>
                                        </p:tgtEl>
                                        <p:attrNameLst>
                                          <p:attrName>style.visibility</p:attrName>
                                        </p:attrNameLst>
                                      </p:cBhvr>
                                      <p:to>
                                        <p:strVal val="visible"/>
                                      </p:to>
                                    </p:set>
                                    <p:animEffect transition="in" filter="strips(downRight)">
                                      <p:cBhvr>
                                        <p:cTn id="12" dur="500"/>
                                        <p:tgtEl>
                                          <p:spTgt spid="141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41315">
                                            <p:txEl>
                                              <p:pRg st="2" end="2"/>
                                            </p:txEl>
                                          </p:spTgt>
                                        </p:tgtEl>
                                        <p:attrNameLst>
                                          <p:attrName>style.visibility</p:attrName>
                                        </p:attrNameLst>
                                      </p:cBhvr>
                                      <p:to>
                                        <p:strVal val="visible"/>
                                      </p:to>
                                    </p:set>
                                    <p:animEffect transition="in" filter="strips(downRight)">
                                      <p:cBhvr>
                                        <p:cTn id="17" dur="500"/>
                                        <p:tgtEl>
                                          <p:spTgt spid="141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41315">
                                            <p:txEl>
                                              <p:pRg st="3" end="3"/>
                                            </p:txEl>
                                          </p:spTgt>
                                        </p:tgtEl>
                                        <p:attrNameLst>
                                          <p:attrName>style.visibility</p:attrName>
                                        </p:attrNameLst>
                                      </p:cBhvr>
                                      <p:to>
                                        <p:strVal val="visible"/>
                                      </p:to>
                                    </p:set>
                                    <p:animEffect transition="in" filter="strips(downRight)">
                                      <p:cBhvr>
                                        <p:cTn id="22" dur="500"/>
                                        <p:tgtEl>
                                          <p:spTgt spid="1413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1316"/>
                                        </p:tgtEl>
                                        <p:attrNameLst>
                                          <p:attrName>style.visibility</p:attrName>
                                        </p:attrNameLst>
                                      </p:cBhvr>
                                      <p:to>
                                        <p:strVal val="visible"/>
                                      </p:to>
                                    </p:set>
                                    <p:anim calcmode="lin" valueType="num">
                                      <p:cBhvr additive="base">
                                        <p:cTn id="27" dur="500" fill="hold"/>
                                        <p:tgtEl>
                                          <p:spTgt spid="141316"/>
                                        </p:tgtEl>
                                        <p:attrNameLst>
                                          <p:attrName>ppt_x</p:attrName>
                                        </p:attrNameLst>
                                      </p:cBhvr>
                                      <p:tavLst>
                                        <p:tav tm="0">
                                          <p:val>
                                            <p:strVal val="#ppt_x"/>
                                          </p:val>
                                        </p:tav>
                                        <p:tav tm="100000">
                                          <p:val>
                                            <p:strVal val="#ppt_x"/>
                                          </p:val>
                                        </p:tav>
                                      </p:tavLst>
                                    </p:anim>
                                    <p:anim calcmode="lin" valueType="num">
                                      <p:cBhvr additive="base">
                                        <p:cTn id="28" dur="500" fill="hold"/>
                                        <p:tgtEl>
                                          <p:spTgt spid="1413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1317"/>
                                        </p:tgtEl>
                                        <p:attrNameLst>
                                          <p:attrName>style.visibility</p:attrName>
                                        </p:attrNameLst>
                                      </p:cBhvr>
                                      <p:to>
                                        <p:strVal val="visible"/>
                                      </p:to>
                                    </p:set>
                                    <p:anim calcmode="lin" valueType="num">
                                      <p:cBhvr additive="base">
                                        <p:cTn id="31" dur="500" fill="hold"/>
                                        <p:tgtEl>
                                          <p:spTgt spid="141317"/>
                                        </p:tgtEl>
                                        <p:attrNameLst>
                                          <p:attrName>ppt_x</p:attrName>
                                        </p:attrNameLst>
                                      </p:cBhvr>
                                      <p:tavLst>
                                        <p:tav tm="0">
                                          <p:val>
                                            <p:strVal val="#ppt_x"/>
                                          </p:val>
                                        </p:tav>
                                        <p:tav tm="100000">
                                          <p:val>
                                            <p:strVal val="#ppt_x"/>
                                          </p:val>
                                        </p:tav>
                                      </p:tavLst>
                                    </p:anim>
                                    <p:anim calcmode="lin" valueType="num">
                                      <p:cBhvr additive="base">
                                        <p:cTn id="32" dur="500" fill="hold"/>
                                        <p:tgtEl>
                                          <p:spTgt spid="1413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1318"/>
                                        </p:tgtEl>
                                        <p:attrNameLst>
                                          <p:attrName>style.visibility</p:attrName>
                                        </p:attrNameLst>
                                      </p:cBhvr>
                                      <p:to>
                                        <p:strVal val="visible"/>
                                      </p:to>
                                    </p:set>
                                    <p:anim calcmode="lin" valueType="num">
                                      <p:cBhvr additive="base">
                                        <p:cTn id="35" dur="500" fill="hold"/>
                                        <p:tgtEl>
                                          <p:spTgt spid="141318"/>
                                        </p:tgtEl>
                                        <p:attrNameLst>
                                          <p:attrName>ppt_x</p:attrName>
                                        </p:attrNameLst>
                                      </p:cBhvr>
                                      <p:tavLst>
                                        <p:tav tm="0">
                                          <p:val>
                                            <p:strVal val="#ppt_x"/>
                                          </p:val>
                                        </p:tav>
                                        <p:tav tm="100000">
                                          <p:val>
                                            <p:strVal val="#ppt_x"/>
                                          </p:val>
                                        </p:tav>
                                      </p:tavLst>
                                    </p:anim>
                                    <p:anim calcmode="lin" valueType="num">
                                      <p:cBhvr additive="base">
                                        <p:cTn id="36" dur="500" fill="hold"/>
                                        <p:tgtEl>
                                          <p:spTgt spid="1413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1319"/>
                                        </p:tgtEl>
                                        <p:attrNameLst>
                                          <p:attrName>style.visibility</p:attrName>
                                        </p:attrNameLst>
                                      </p:cBhvr>
                                      <p:to>
                                        <p:strVal val="visible"/>
                                      </p:to>
                                    </p:set>
                                    <p:anim calcmode="lin" valueType="num">
                                      <p:cBhvr additive="base">
                                        <p:cTn id="39" dur="500" fill="hold"/>
                                        <p:tgtEl>
                                          <p:spTgt spid="141319"/>
                                        </p:tgtEl>
                                        <p:attrNameLst>
                                          <p:attrName>ppt_x</p:attrName>
                                        </p:attrNameLst>
                                      </p:cBhvr>
                                      <p:tavLst>
                                        <p:tav tm="0">
                                          <p:val>
                                            <p:strVal val="#ppt_x"/>
                                          </p:val>
                                        </p:tav>
                                        <p:tav tm="100000">
                                          <p:val>
                                            <p:strVal val="#ppt_x"/>
                                          </p:val>
                                        </p:tav>
                                      </p:tavLst>
                                    </p:anim>
                                    <p:anim calcmode="lin" valueType="num">
                                      <p:cBhvr additive="base">
                                        <p:cTn id="40" dur="500" fill="hold"/>
                                        <p:tgtEl>
                                          <p:spTgt spid="1413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1320"/>
                                        </p:tgtEl>
                                        <p:attrNameLst>
                                          <p:attrName>style.visibility</p:attrName>
                                        </p:attrNameLst>
                                      </p:cBhvr>
                                      <p:to>
                                        <p:strVal val="visible"/>
                                      </p:to>
                                    </p:set>
                                    <p:anim calcmode="lin" valueType="num">
                                      <p:cBhvr additive="base">
                                        <p:cTn id="43" dur="500" fill="hold"/>
                                        <p:tgtEl>
                                          <p:spTgt spid="141320"/>
                                        </p:tgtEl>
                                        <p:attrNameLst>
                                          <p:attrName>ppt_x</p:attrName>
                                        </p:attrNameLst>
                                      </p:cBhvr>
                                      <p:tavLst>
                                        <p:tav tm="0">
                                          <p:val>
                                            <p:strVal val="#ppt_x"/>
                                          </p:val>
                                        </p:tav>
                                        <p:tav tm="100000">
                                          <p:val>
                                            <p:strVal val="#ppt_x"/>
                                          </p:val>
                                        </p:tav>
                                      </p:tavLst>
                                    </p:anim>
                                    <p:anim calcmode="lin" valueType="num">
                                      <p:cBhvr additive="base">
                                        <p:cTn id="44" dur="500" fill="hold"/>
                                        <p:tgtEl>
                                          <p:spTgt spid="1413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1321"/>
                                        </p:tgtEl>
                                        <p:attrNameLst>
                                          <p:attrName>style.visibility</p:attrName>
                                        </p:attrNameLst>
                                      </p:cBhvr>
                                      <p:to>
                                        <p:strVal val="visible"/>
                                      </p:to>
                                    </p:set>
                                    <p:anim calcmode="lin" valueType="num">
                                      <p:cBhvr additive="base">
                                        <p:cTn id="47" dur="500" fill="hold"/>
                                        <p:tgtEl>
                                          <p:spTgt spid="141321"/>
                                        </p:tgtEl>
                                        <p:attrNameLst>
                                          <p:attrName>ppt_x</p:attrName>
                                        </p:attrNameLst>
                                      </p:cBhvr>
                                      <p:tavLst>
                                        <p:tav tm="0">
                                          <p:val>
                                            <p:strVal val="#ppt_x"/>
                                          </p:val>
                                        </p:tav>
                                        <p:tav tm="100000">
                                          <p:val>
                                            <p:strVal val="#ppt_x"/>
                                          </p:val>
                                        </p:tav>
                                      </p:tavLst>
                                    </p:anim>
                                    <p:anim calcmode="lin" valueType="num">
                                      <p:cBhvr additive="base">
                                        <p:cTn id="48" dur="500" fill="hold"/>
                                        <p:tgtEl>
                                          <p:spTgt spid="1413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1322"/>
                                        </p:tgtEl>
                                        <p:attrNameLst>
                                          <p:attrName>style.visibility</p:attrName>
                                        </p:attrNameLst>
                                      </p:cBhvr>
                                      <p:to>
                                        <p:strVal val="visible"/>
                                      </p:to>
                                    </p:set>
                                    <p:anim calcmode="lin" valueType="num">
                                      <p:cBhvr additive="base">
                                        <p:cTn id="51" dur="500" fill="hold"/>
                                        <p:tgtEl>
                                          <p:spTgt spid="141322"/>
                                        </p:tgtEl>
                                        <p:attrNameLst>
                                          <p:attrName>ppt_x</p:attrName>
                                        </p:attrNameLst>
                                      </p:cBhvr>
                                      <p:tavLst>
                                        <p:tav tm="0">
                                          <p:val>
                                            <p:strVal val="#ppt_x"/>
                                          </p:val>
                                        </p:tav>
                                        <p:tav tm="100000">
                                          <p:val>
                                            <p:strVal val="#ppt_x"/>
                                          </p:val>
                                        </p:tav>
                                      </p:tavLst>
                                    </p:anim>
                                    <p:anim calcmode="lin" valueType="num">
                                      <p:cBhvr additive="base">
                                        <p:cTn id="52" dur="500" fill="hold"/>
                                        <p:tgtEl>
                                          <p:spTgt spid="1413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1323"/>
                                        </p:tgtEl>
                                        <p:attrNameLst>
                                          <p:attrName>style.visibility</p:attrName>
                                        </p:attrNameLst>
                                      </p:cBhvr>
                                      <p:to>
                                        <p:strVal val="visible"/>
                                      </p:to>
                                    </p:set>
                                    <p:anim calcmode="lin" valueType="num">
                                      <p:cBhvr additive="base">
                                        <p:cTn id="55" dur="500" fill="hold"/>
                                        <p:tgtEl>
                                          <p:spTgt spid="141323"/>
                                        </p:tgtEl>
                                        <p:attrNameLst>
                                          <p:attrName>ppt_x</p:attrName>
                                        </p:attrNameLst>
                                      </p:cBhvr>
                                      <p:tavLst>
                                        <p:tav tm="0">
                                          <p:val>
                                            <p:strVal val="#ppt_x"/>
                                          </p:val>
                                        </p:tav>
                                        <p:tav tm="100000">
                                          <p:val>
                                            <p:strVal val="#ppt_x"/>
                                          </p:val>
                                        </p:tav>
                                      </p:tavLst>
                                    </p:anim>
                                    <p:anim calcmode="lin" valueType="num">
                                      <p:cBhvr additive="base">
                                        <p:cTn id="56" dur="500" fill="hold"/>
                                        <p:tgtEl>
                                          <p:spTgt spid="1413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1324"/>
                                        </p:tgtEl>
                                        <p:attrNameLst>
                                          <p:attrName>style.visibility</p:attrName>
                                        </p:attrNameLst>
                                      </p:cBhvr>
                                      <p:to>
                                        <p:strVal val="visible"/>
                                      </p:to>
                                    </p:set>
                                    <p:anim calcmode="lin" valueType="num">
                                      <p:cBhvr additive="base">
                                        <p:cTn id="59" dur="500" fill="hold"/>
                                        <p:tgtEl>
                                          <p:spTgt spid="141324"/>
                                        </p:tgtEl>
                                        <p:attrNameLst>
                                          <p:attrName>ppt_x</p:attrName>
                                        </p:attrNameLst>
                                      </p:cBhvr>
                                      <p:tavLst>
                                        <p:tav tm="0">
                                          <p:val>
                                            <p:strVal val="#ppt_x"/>
                                          </p:val>
                                        </p:tav>
                                        <p:tav tm="100000">
                                          <p:val>
                                            <p:strVal val="#ppt_x"/>
                                          </p:val>
                                        </p:tav>
                                      </p:tavLst>
                                    </p:anim>
                                    <p:anim calcmode="lin" valueType="num">
                                      <p:cBhvr additive="base">
                                        <p:cTn id="60" dur="500" fill="hold"/>
                                        <p:tgtEl>
                                          <p:spTgt spid="1413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1325"/>
                                        </p:tgtEl>
                                        <p:attrNameLst>
                                          <p:attrName>style.visibility</p:attrName>
                                        </p:attrNameLst>
                                      </p:cBhvr>
                                      <p:to>
                                        <p:strVal val="visible"/>
                                      </p:to>
                                    </p:set>
                                    <p:anim calcmode="lin" valueType="num">
                                      <p:cBhvr additive="base">
                                        <p:cTn id="63" dur="500" fill="hold"/>
                                        <p:tgtEl>
                                          <p:spTgt spid="141325"/>
                                        </p:tgtEl>
                                        <p:attrNameLst>
                                          <p:attrName>ppt_x</p:attrName>
                                        </p:attrNameLst>
                                      </p:cBhvr>
                                      <p:tavLst>
                                        <p:tav tm="0">
                                          <p:val>
                                            <p:strVal val="#ppt_x"/>
                                          </p:val>
                                        </p:tav>
                                        <p:tav tm="100000">
                                          <p:val>
                                            <p:strVal val="#ppt_x"/>
                                          </p:val>
                                        </p:tav>
                                      </p:tavLst>
                                    </p:anim>
                                    <p:anim calcmode="lin" valueType="num">
                                      <p:cBhvr additive="base">
                                        <p:cTn id="64" dur="500" fill="hold"/>
                                        <p:tgtEl>
                                          <p:spTgt spid="1413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41326"/>
                                        </p:tgtEl>
                                        <p:attrNameLst>
                                          <p:attrName>style.visibility</p:attrName>
                                        </p:attrNameLst>
                                      </p:cBhvr>
                                      <p:to>
                                        <p:strVal val="visible"/>
                                      </p:to>
                                    </p:set>
                                    <p:anim calcmode="lin" valueType="num">
                                      <p:cBhvr additive="base">
                                        <p:cTn id="67" dur="500" fill="hold"/>
                                        <p:tgtEl>
                                          <p:spTgt spid="141326"/>
                                        </p:tgtEl>
                                        <p:attrNameLst>
                                          <p:attrName>ppt_x</p:attrName>
                                        </p:attrNameLst>
                                      </p:cBhvr>
                                      <p:tavLst>
                                        <p:tav tm="0">
                                          <p:val>
                                            <p:strVal val="#ppt_x"/>
                                          </p:val>
                                        </p:tav>
                                        <p:tav tm="100000">
                                          <p:val>
                                            <p:strVal val="#ppt_x"/>
                                          </p:val>
                                        </p:tav>
                                      </p:tavLst>
                                    </p:anim>
                                    <p:anim calcmode="lin" valueType="num">
                                      <p:cBhvr additive="base">
                                        <p:cTn id="68" dur="500" fill="hold"/>
                                        <p:tgtEl>
                                          <p:spTgt spid="14132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41327"/>
                                        </p:tgtEl>
                                        <p:attrNameLst>
                                          <p:attrName>style.visibility</p:attrName>
                                        </p:attrNameLst>
                                      </p:cBhvr>
                                      <p:to>
                                        <p:strVal val="visible"/>
                                      </p:to>
                                    </p:set>
                                    <p:anim calcmode="lin" valueType="num">
                                      <p:cBhvr additive="base">
                                        <p:cTn id="71" dur="500" fill="hold"/>
                                        <p:tgtEl>
                                          <p:spTgt spid="141327"/>
                                        </p:tgtEl>
                                        <p:attrNameLst>
                                          <p:attrName>ppt_x</p:attrName>
                                        </p:attrNameLst>
                                      </p:cBhvr>
                                      <p:tavLst>
                                        <p:tav tm="0">
                                          <p:val>
                                            <p:strVal val="#ppt_x"/>
                                          </p:val>
                                        </p:tav>
                                        <p:tav tm="100000">
                                          <p:val>
                                            <p:strVal val="#ppt_x"/>
                                          </p:val>
                                        </p:tav>
                                      </p:tavLst>
                                    </p:anim>
                                    <p:anim calcmode="lin" valueType="num">
                                      <p:cBhvr additive="base">
                                        <p:cTn id="72" dur="500" fill="hold"/>
                                        <p:tgtEl>
                                          <p:spTgt spid="14132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41328"/>
                                        </p:tgtEl>
                                        <p:attrNameLst>
                                          <p:attrName>style.visibility</p:attrName>
                                        </p:attrNameLst>
                                      </p:cBhvr>
                                      <p:to>
                                        <p:strVal val="visible"/>
                                      </p:to>
                                    </p:set>
                                    <p:anim calcmode="lin" valueType="num">
                                      <p:cBhvr additive="base">
                                        <p:cTn id="75" dur="500" fill="hold"/>
                                        <p:tgtEl>
                                          <p:spTgt spid="141328"/>
                                        </p:tgtEl>
                                        <p:attrNameLst>
                                          <p:attrName>ppt_x</p:attrName>
                                        </p:attrNameLst>
                                      </p:cBhvr>
                                      <p:tavLst>
                                        <p:tav tm="0">
                                          <p:val>
                                            <p:strVal val="#ppt_x"/>
                                          </p:val>
                                        </p:tav>
                                        <p:tav tm="100000">
                                          <p:val>
                                            <p:strVal val="#ppt_x"/>
                                          </p:val>
                                        </p:tav>
                                      </p:tavLst>
                                    </p:anim>
                                    <p:anim calcmode="lin" valueType="num">
                                      <p:cBhvr additive="base">
                                        <p:cTn id="76" dur="500" fill="hold"/>
                                        <p:tgtEl>
                                          <p:spTgt spid="14132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41329"/>
                                        </p:tgtEl>
                                        <p:attrNameLst>
                                          <p:attrName>style.visibility</p:attrName>
                                        </p:attrNameLst>
                                      </p:cBhvr>
                                      <p:to>
                                        <p:strVal val="visible"/>
                                      </p:to>
                                    </p:set>
                                    <p:anim calcmode="lin" valueType="num">
                                      <p:cBhvr additive="base">
                                        <p:cTn id="79" dur="500" fill="hold"/>
                                        <p:tgtEl>
                                          <p:spTgt spid="141329"/>
                                        </p:tgtEl>
                                        <p:attrNameLst>
                                          <p:attrName>ppt_x</p:attrName>
                                        </p:attrNameLst>
                                      </p:cBhvr>
                                      <p:tavLst>
                                        <p:tav tm="0">
                                          <p:val>
                                            <p:strVal val="#ppt_x"/>
                                          </p:val>
                                        </p:tav>
                                        <p:tav tm="100000">
                                          <p:val>
                                            <p:strVal val="#ppt_x"/>
                                          </p:val>
                                        </p:tav>
                                      </p:tavLst>
                                    </p:anim>
                                    <p:anim calcmode="lin" valueType="num">
                                      <p:cBhvr additive="base">
                                        <p:cTn id="80" dur="500" fill="hold"/>
                                        <p:tgtEl>
                                          <p:spTgt spid="1413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41330"/>
                                        </p:tgtEl>
                                        <p:attrNameLst>
                                          <p:attrName>style.visibility</p:attrName>
                                        </p:attrNameLst>
                                      </p:cBhvr>
                                      <p:to>
                                        <p:strVal val="visible"/>
                                      </p:to>
                                    </p:set>
                                    <p:anim calcmode="lin" valueType="num">
                                      <p:cBhvr additive="base">
                                        <p:cTn id="83" dur="500" fill="hold"/>
                                        <p:tgtEl>
                                          <p:spTgt spid="141330"/>
                                        </p:tgtEl>
                                        <p:attrNameLst>
                                          <p:attrName>ppt_x</p:attrName>
                                        </p:attrNameLst>
                                      </p:cBhvr>
                                      <p:tavLst>
                                        <p:tav tm="0">
                                          <p:val>
                                            <p:strVal val="#ppt_x"/>
                                          </p:val>
                                        </p:tav>
                                        <p:tav tm="100000">
                                          <p:val>
                                            <p:strVal val="#ppt_x"/>
                                          </p:val>
                                        </p:tav>
                                      </p:tavLst>
                                    </p:anim>
                                    <p:anim calcmode="lin" valueType="num">
                                      <p:cBhvr additive="base">
                                        <p:cTn id="84" dur="500" fill="hold"/>
                                        <p:tgtEl>
                                          <p:spTgt spid="14133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grpId="0" nodeType="clickEffect">
                                  <p:stCondLst>
                                    <p:cond delay="0"/>
                                  </p:stCondLst>
                                  <p:childTnLst>
                                    <p:set>
                                      <p:cBhvr>
                                        <p:cTn id="88" dur="1" fill="hold">
                                          <p:stCondLst>
                                            <p:cond delay="0"/>
                                          </p:stCondLst>
                                        </p:cTn>
                                        <p:tgtEl>
                                          <p:spTgt spid="141315">
                                            <p:txEl>
                                              <p:pRg st="4" end="4"/>
                                            </p:txEl>
                                          </p:spTgt>
                                        </p:tgtEl>
                                        <p:attrNameLst>
                                          <p:attrName>style.visibility</p:attrName>
                                        </p:attrNameLst>
                                      </p:cBhvr>
                                      <p:to>
                                        <p:strVal val="visible"/>
                                      </p:to>
                                    </p:set>
                                    <p:animEffect transition="in" filter="strips(downRight)">
                                      <p:cBhvr>
                                        <p:cTn id="89" dur="500"/>
                                        <p:tgtEl>
                                          <p:spTgt spid="141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uiExpand="1" build="p"/>
      <p:bldP spid="141316" grpId="0" animBg="1"/>
      <p:bldP spid="141317" grpId="0" animBg="1"/>
      <p:bldP spid="141318" grpId="0" animBg="1"/>
      <p:bldP spid="141319" grpId="0" animBg="1"/>
      <p:bldP spid="141320" grpId="0" animBg="1"/>
      <p:bldP spid="141321" grpId="0" animBg="1"/>
      <p:bldP spid="141322" grpId="0" animBg="1"/>
      <p:bldP spid="141323" grpId="0" animBg="1"/>
      <p:bldP spid="141324" grpId="0" animBg="1"/>
      <p:bldP spid="141325" grpId="0" animBg="1"/>
      <p:bldP spid="141326" grpId="0" animBg="1"/>
      <p:bldP spid="141327" grpId="0" animBg="1"/>
      <p:bldP spid="141328" grpId="0" animBg="1"/>
      <p:bldP spid="141329" grpId="0" animBg="1"/>
      <p:bldP spid="1413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CFBB206-E4FE-4AE0-8E5A-DFE6ED2C856C}"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3161F237-FD84-4324-98BE-5105E3280A7A}" type="slidenum">
              <a:rPr lang="en-US" altLang="zh-CN"/>
              <a:pPr/>
              <a:t>126</a:t>
            </a:fld>
            <a:endParaRPr lang="en-US" altLang="zh-CN"/>
          </a:p>
        </p:txBody>
      </p:sp>
      <p:sp>
        <p:nvSpPr>
          <p:cNvPr id="142338" name="Rectangle 2"/>
          <p:cNvSpPr>
            <a:spLocks noGrp="1" noChangeArrowheads="1"/>
          </p:cNvSpPr>
          <p:nvPr>
            <p:ph type="title"/>
          </p:nvPr>
        </p:nvSpPr>
        <p:spPr/>
        <p:txBody>
          <a:bodyPr/>
          <a:lstStyle/>
          <a:p>
            <a:r>
              <a:rPr lang="en-US" altLang="zh-CN"/>
              <a:t>7.5 </a:t>
            </a:r>
            <a:r>
              <a:rPr lang="zh-CN" altLang="en-US"/>
              <a:t>单元测试</a:t>
            </a:r>
          </a:p>
        </p:txBody>
      </p:sp>
      <p:sp>
        <p:nvSpPr>
          <p:cNvPr id="14233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内容</a:t>
            </a:r>
            <a:r>
              <a:rPr lang="en-US" altLang="zh-CN">
                <a:solidFill>
                  <a:srgbClr val="CC0000"/>
                </a:solidFill>
              </a:rPr>
              <a:t>——</a:t>
            </a:r>
            <a:r>
              <a:rPr lang="en-US" altLang="zh-CN">
                <a:solidFill>
                  <a:srgbClr val="0000FF"/>
                </a:solidFill>
                <a:latin typeface="黑体" pitchFamily="2" charset="-122"/>
              </a:rPr>
              <a:t>⑸</a:t>
            </a:r>
            <a:r>
              <a:rPr lang="zh-CN" altLang="en-US">
                <a:solidFill>
                  <a:srgbClr val="0000FF"/>
                </a:solidFill>
              </a:rPr>
              <a:t>边界测试</a:t>
            </a:r>
            <a:r>
              <a:rPr lang="en-US" altLang="zh-CN">
                <a:solidFill>
                  <a:srgbClr val="CC0000"/>
                </a:solidFill>
              </a:rPr>
              <a:t>】</a:t>
            </a:r>
          </a:p>
          <a:p>
            <a:pPr lvl="1"/>
            <a:r>
              <a:rPr lang="zh-CN" altLang="en-US"/>
              <a:t>注意</a:t>
            </a:r>
            <a:r>
              <a:rPr lang="zh-CN" altLang="en-US">
                <a:solidFill>
                  <a:srgbClr val="0000FF"/>
                </a:solidFill>
              </a:rPr>
              <a:t>数据流</a:t>
            </a:r>
            <a:r>
              <a:rPr lang="zh-CN" altLang="en-US"/>
              <a:t>、</a:t>
            </a:r>
            <a:r>
              <a:rPr lang="zh-CN" altLang="en-US">
                <a:solidFill>
                  <a:srgbClr val="0000FF"/>
                </a:solidFill>
              </a:rPr>
              <a:t>控制流</a:t>
            </a:r>
            <a:r>
              <a:rPr lang="zh-CN" altLang="en-US"/>
              <a:t>中</a:t>
            </a:r>
            <a:r>
              <a:rPr lang="zh-CN" altLang="en-US">
                <a:solidFill>
                  <a:srgbClr val="0000FF"/>
                </a:solidFill>
              </a:rPr>
              <a:t>刚好等于</a:t>
            </a:r>
            <a:r>
              <a:rPr lang="zh-CN" altLang="en-US"/>
              <a:t>、</a:t>
            </a:r>
            <a:r>
              <a:rPr lang="zh-CN" altLang="en-US">
                <a:solidFill>
                  <a:srgbClr val="0000FF"/>
                </a:solidFill>
              </a:rPr>
              <a:t>大于</a:t>
            </a:r>
            <a:r>
              <a:rPr lang="zh-CN" altLang="en-US"/>
              <a:t>或</a:t>
            </a:r>
            <a:r>
              <a:rPr lang="zh-CN" altLang="en-US">
                <a:solidFill>
                  <a:srgbClr val="0000FF"/>
                </a:solidFill>
              </a:rPr>
              <a:t>小于</a:t>
            </a:r>
            <a:r>
              <a:rPr lang="zh-CN" altLang="en-US"/>
              <a:t>时出错的可能性。对这些地方要</a:t>
            </a:r>
            <a:r>
              <a:rPr lang="zh-CN" altLang="en-US">
                <a:solidFill>
                  <a:srgbClr val="0000FF"/>
                </a:solidFill>
              </a:rPr>
              <a:t>仔细地选择测试用例</a:t>
            </a:r>
            <a:r>
              <a:rPr lang="zh-CN" altLang="en-US"/>
              <a:t>，认真加以测试。</a:t>
            </a:r>
          </a:p>
          <a:p>
            <a:pPr lvl="1"/>
            <a:r>
              <a:rPr lang="zh-CN" altLang="en-US"/>
              <a:t>如果对模块运行时间有要求的话，还要专门进行</a:t>
            </a:r>
            <a:r>
              <a:rPr lang="zh-CN" altLang="en-US">
                <a:solidFill>
                  <a:srgbClr val="0000FF"/>
                </a:solidFill>
              </a:rPr>
              <a:t>关键路径测试</a:t>
            </a:r>
            <a:r>
              <a:rPr lang="zh-CN" altLang="en-US"/>
              <a:t>，以确定</a:t>
            </a:r>
            <a:r>
              <a:rPr lang="zh-CN" altLang="en-US">
                <a:solidFill>
                  <a:srgbClr val="0000FF"/>
                </a:solidFill>
              </a:rPr>
              <a:t>最坏情况下</a:t>
            </a:r>
            <a:r>
              <a:rPr lang="zh-CN" altLang="en-US"/>
              <a:t>影响模块性能的因素。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strips(downRight)">
                                      <p:cBhvr>
                                        <p:cTn id="7" dur="500"/>
                                        <p:tgtEl>
                                          <p:spTgt spid="142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strips(downRight)">
                                      <p:cBhvr>
                                        <p:cTn id="12" dur="500"/>
                                        <p:tgtEl>
                                          <p:spTgt spid="142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Effect transition="in" filter="strips(downRight)">
                                      <p:cBhvr>
                                        <p:cTn id="17" dur="500"/>
                                        <p:tgtEl>
                                          <p:spTgt spid="142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E1E80C4-3D7E-4A76-9952-A1EBB99C954D}"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FCF6CF28-ABA3-4FFE-B586-22D197EE197C}" type="slidenum">
              <a:rPr lang="en-US" altLang="zh-CN"/>
              <a:pPr/>
              <a:t>127</a:t>
            </a:fld>
            <a:endParaRPr lang="en-US" altLang="zh-CN"/>
          </a:p>
        </p:txBody>
      </p:sp>
      <p:sp>
        <p:nvSpPr>
          <p:cNvPr id="145410" name="Rectangle 2"/>
          <p:cNvSpPr>
            <a:spLocks noGrp="1" noChangeArrowheads="1"/>
          </p:cNvSpPr>
          <p:nvPr>
            <p:ph type="title"/>
          </p:nvPr>
        </p:nvSpPr>
        <p:spPr/>
        <p:txBody>
          <a:bodyPr/>
          <a:lstStyle/>
          <a:p>
            <a:r>
              <a:rPr lang="en-US" altLang="zh-CN"/>
              <a:t>7.5 </a:t>
            </a:r>
            <a:r>
              <a:rPr lang="zh-CN" altLang="en-US"/>
              <a:t>单元测试</a:t>
            </a:r>
          </a:p>
        </p:txBody>
      </p:sp>
      <p:sp>
        <p:nvSpPr>
          <p:cNvPr id="145411" name="Rectangle 3"/>
          <p:cNvSpPr>
            <a:spLocks noGrp="1" noChangeArrowheads="1"/>
          </p:cNvSpPr>
          <p:nvPr>
            <p:ph type="body" idx="1"/>
          </p:nvPr>
        </p:nvSpPr>
        <p:spPr>
          <a:xfrm>
            <a:off x="457200" y="1219200"/>
            <a:ext cx="8229600" cy="5334000"/>
          </a:xfrm>
        </p:spPr>
        <p:txBody>
          <a:bodyPr/>
          <a:lstStyle/>
          <a:p>
            <a:r>
              <a:rPr lang="zh-CN" altLang="en-US" u="sng">
                <a:solidFill>
                  <a:srgbClr val="CC0000"/>
                </a:solidFill>
              </a:rPr>
              <a:t>单元测试</a:t>
            </a:r>
            <a:r>
              <a:rPr lang="zh-CN" altLang="en-US"/>
              <a:t>针对软件的</a:t>
            </a:r>
            <a:r>
              <a:rPr lang="zh-CN" altLang="en-US">
                <a:solidFill>
                  <a:srgbClr val="CC0000"/>
                </a:solidFill>
              </a:rPr>
              <a:t>最小单位（模块）</a:t>
            </a:r>
            <a:r>
              <a:rPr lang="zh-CN" altLang="en-US"/>
              <a:t>进行的正确性测试。</a:t>
            </a:r>
          </a:p>
          <a:p>
            <a:r>
              <a:rPr lang="en-US" altLang="zh-CN">
                <a:solidFill>
                  <a:srgbClr val="CC0000"/>
                </a:solidFill>
              </a:rPr>
              <a:t>【</a:t>
            </a:r>
            <a:r>
              <a:rPr lang="en-US" altLang="en-US">
                <a:solidFill>
                  <a:srgbClr val="CC0000"/>
                </a:solidFill>
              </a:rPr>
              <a:t>依据</a:t>
            </a:r>
            <a:r>
              <a:rPr lang="en-US" altLang="zh-CN">
                <a:solidFill>
                  <a:srgbClr val="CC0000"/>
                </a:solidFill>
              </a:rPr>
              <a:t>】</a:t>
            </a:r>
          </a:p>
          <a:p>
            <a:pPr lvl="1"/>
            <a:r>
              <a:rPr lang="zh-CN" altLang="zh-CN">
                <a:solidFill>
                  <a:srgbClr val="0000FF"/>
                </a:solidFill>
              </a:rPr>
              <a:t>⑴</a:t>
            </a:r>
            <a:r>
              <a:rPr lang="zh-CN" altLang="en-US">
                <a:solidFill>
                  <a:srgbClr val="0000FF"/>
                </a:solidFill>
              </a:rPr>
              <a:t>详细设计说明书		⑵源程序清单</a:t>
            </a:r>
          </a:p>
          <a:p>
            <a:r>
              <a:rPr lang="en-US" altLang="zh-CN">
                <a:solidFill>
                  <a:srgbClr val="CC0000"/>
                </a:solidFill>
              </a:rPr>
              <a:t>【</a:t>
            </a:r>
            <a:r>
              <a:rPr lang="zh-CN" altLang="en-US">
                <a:solidFill>
                  <a:srgbClr val="CC0000"/>
                </a:solidFill>
              </a:rPr>
              <a:t>方法</a:t>
            </a:r>
            <a:r>
              <a:rPr lang="en-US" altLang="zh-CN">
                <a:solidFill>
                  <a:srgbClr val="CC0000"/>
                </a:solidFill>
              </a:rPr>
              <a:t>】</a:t>
            </a:r>
          </a:p>
          <a:p>
            <a:pPr lvl="1"/>
            <a:r>
              <a:rPr lang="zh-CN" altLang="en-US"/>
              <a:t>了解该</a:t>
            </a:r>
            <a:r>
              <a:rPr lang="zh-CN" altLang="en-US">
                <a:solidFill>
                  <a:srgbClr val="0000FF"/>
                </a:solidFill>
              </a:rPr>
              <a:t>模块的功能</a:t>
            </a:r>
            <a:r>
              <a:rPr lang="zh-CN" altLang="en-US"/>
              <a:t>、</a:t>
            </a:r>
            <a:r>
              <a:rPr lang="zh-CN" altLang="en-US">
                <a:solidFill>
                  <a:srgbClr val="0000FF"/>
                </a:solidFill>
              </a:rPr>
              <a:t>模块的逻辑结构</a:t>
            </a:r>
            <a:r>
              <a:rPr lang="zh-CN" altLang="en-US"/>
              <a:t>。</a:t>
            </a:r>
          </a:p>
          <a:p>
            <a:pPr lvl="1"/>
            <a:r>
              <a:rPr lang="zh-CN" altLang="en-US"/>
              <a:t>采用</a:t>
            </a:r>
            <a:r>
              <a:rPr lang="zh-CN" altLang="en-US">
                <a:solidFill>
                  <a:srgbClr val="0000FF"/>
                </a:solidFill>
              </a:rPr>
              <a:t>黑盒测试</a:t>
            </a:r>
            <a:r>
              <a:rPr lang="zh-CN" altLang="en-US"/>
              <a:t>，</a:t>
            </a:r>
            <a:r>
              <a:rPr lang="zh-CN" altLang="en-US">
                <a:solidFill>
                  <a:srgbClr val="0000FF"/>
                </a:solidFill>
              </a:rPr>
              <a:t>白盒测试</a:t>
            </a:r>
            <a:r>
              <a:rPr lang="zh-CN" altLang="en-US"/>
              <a:t>的测试用例。</a:t>
            </a:r>
          </a:p>
          <a:p>
            <a:r>
              <a:rPr lang="en-US" altLang="zh-CN">
                <a:solidFill>
                  <a:srgbClr val="CC0000"/>
                </a:solidFill>
              </a:rPr>
              <a:t>【</a:t>
            </a:r>
            <a:r>
              <a:rPr lang="zh-CN" altLang="en-US">
                <a:solidFill>
                  <a:srgbClr val="CC0000"/>
                </a:solidFill>
              </a:rPr>
              <a:t>内容</a:t>
            </a:r>
            <a:r>
              <a:rPr lang="en-US" altLang="zh-CN">
                <a:solidFill>
                  <a:srgbClr val="CC0000"/>
                </a:solidFill>
              </a:rPr>
              <a:t>】</a:t>
            </a:r>
          </a:p>
          <a:p>
            <a:pPr lvl="1"/>
            <a:r>
              <a:rPr lang="zh-CN" altLang="zh-CN">
                <a:solidFill>
                  <a:srgbClr val="0000FF"/>
                </a:solidFill>
              </a:rPr>
              <a:t>⑴</a:t>
            </a:r>
            <a:r>
              <a:rPr lang="zh-CN" altLang="en-US">
                <a:solidFill>
                  <a:srgbClr val="0000FF"/>
                </a:solidFill>
              </a:rPr>
              <a:t>模块接口测试	 </a:t>
            </a:r>
            <a:r>
              <a:rPr lang="zh-CN" altLang="zh-CN">
                <a:solidFill>
                  <a:srgbClr val="0000FF"/>
                </a:solidFill>
                <a:latin typeface="黑体" pitchFamily="2" charset="-122"/>
              </a:rPr>
              <a:t>⑵</a:t>
            </a:r>
            <a:r>
              <a:rPr lang="zh-CN" altLang="en-US">
                <a:solidFill>
                  <a:srgbClr val="0000FF"/>
                </a:solidFill>
              </a:rPr>
              <a:t>局部数据结构测试</a:t>
            </a:r>
          </a:p>
          <a:p>
            <a:pPr lvl="1"/>
            <a:r>
              <a:rPr lang="zh-CN" altLang="zh-CN">
                <a:solidFill>
                  <a:srgbClr val="0000FF"/>
                </a:solidFill>
              </a:rPr>
              <a:t>⑶路径测试</a:t>
            </a:r>
            <a:r>
              <a:rPr lang="zh-CN" altLang="en-US">
                <a:solidFill>
                  <a:srgbClr val="0000FF"/>
                </a:solidFill>
              </a:rPr>
              <a:t>	 </a:t>
            </a:r>
            <a:r>
              <a:rPr lang="zh-CN" altLang="zh-CN">
                <a:solidFill>
                  <a:srgbClr val="0000FF"/>
                </a:solidFill>
                <a:latin typeface="黑体" pitchFamily="2" charset="-122"/>
              </a:rPr>
              <a:t>⑷</a:t>
            </a:r>
            <a:r>
              <a:rPr lang="zh-CN" altLang="en-US">
                <a:solidFill>
                  <a:srgbClr val="0000FF"/>
                </a:solidFill>
              </a:rPr>
              <a:t>错误处理测试	 </a:t>
            </a:r>
            <a:r>
              <a:rPr lang="zh-CN" altLang="en-US">
                <a:solidFill>
                  <a:srgbClr val="0000FF"/>
                </a:solidFill>
                <a:latin typeface="黑体" pitchFamily="2" charset="-122"/>
              </a:rPr>
              <a:t>⑸</a:t>
            </a:r>
            <a:r>
              <a:rPr lang="zh-CN" altLang="en-US">
                <a:solidFill>
                  <a:srgbClr val="0000FF"/>
                </a:solidFill>
              </a:rPr>
              <a:t>边界测试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5411">
                                            <p:txEl>
                                              <p:pRg st="7" end="7"/>
                                            </p:txEl>
                                          </p:spTgt>
                                        </p:tgtEl>
                                        <p:attrNameLst>
                                          <p:attrName>style.visibility</p:attrName>
                                        </p:attrNameLst>
                                      </p:cBhvr>
                                      <p:to>
                                        <p:strVal val="visible"/>
                                      </p:to>
                                    </p:set>
                                    <p:animEffect transition="in" filter="strips(downRight)">
                                      <p:cBhvr>
                                        <p:cTn id="7" dur="500"/>
                                        <p:tgtEl>
                                          <p:spTgt spid="145411">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5411">
                                            <p:txEl>
                                              <p:pRg st="8" end="8"/>
                                            </p:txEl>
                                          </p:spTgt>
                                        </p:tgtEl>
                                        <p:attrNameLst>
                                          <p:attrName>style.visibility</p:attrName>
                                        </p:attrNameLst>
                                      </p:cBhvr>
                                      <p:to>
                                        <p:strVal val="visible"/>
                                      </p:to>
                                    </p:set>
                                    <p:animEffect transition="in" filter="strips(downRight)">
                                      <p:cBhvr>
                                        <p:cTn id="12" dur="500"/>
                                        <p:tgtEl>
                                          <p:spTgt spid="145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765C18EA-0147-4908-AF86-4B43391AE07D}" type="datetime1">
              <a:rPr lang="zh-CN" altLang="en-US"/>
              <a:pPr/>
              <a:t>2020/1/5</a:t>
            </a:fld>
            <a:endParaRPr lang="en-US" altLang="zh-CN"/>
          </a:p>
        </p:txBody>
      </p:sp>
      <p:sp>
        <p:nvSpPr>
          <p:cNvPr id="17" name="灯片编号占位符 4"/>
          <p:cNvSpPr>
            <a:spLocks noGrp="1"/>
          </p:cNvSpPr>
          <p:nvPr>
            <p:ph type="sldNum" sz="quarter" idx="11"/>
          </p:nvPr>
        </p:nvSpPr>
        <p:spPr/>
        <p:txBody>
          <a:bodyPr/>
          <a:lstStyle/>
          <a:p>
            <a:fld id="{DE2B11FD-1AFF-4247-A77D-08F8FBFB6EB2}" type="slidenum">
              <a:rPr lang="en-US" altLang="zh-CN"/>
              <a:pPr/>
              <a:t>128</a:t>
            </a:fld>
            <a:endParaRPr lang="en-US" altLang="zh-CN"/>
          </a:p>
        </p:txBody>
      </p:sp>
      <p:sp>
        <p:nvSpPr>
          <p:cNvPr id="246786" name="Rectangle 2"/>
          <p:cNvSpPr>
            <a:spLocks noGrp="1" noChangeArrowheads="1"/>
          </p:cNvSpPr>
          <p:nvPr>
            <p:ph type="title"/>
          </p:nvPr>
        </p:nvSpPr>
        <p:spPr/>
        <p:txBody>
          <a:bodyPr/>
          <a:lstStyle/>
          <a:p>
            <a:r>
              <a:rPr lang="en-US" altLang="zh-CN"/>
              <a:t>7.5 </a:t>
            </a:r>
            <a:r>
              <a:rPr lang="zh-CN" altLang="en-US"/>
              <a:t>单元测试</a:t>
            </a:r>
          </a:p>
        </p:txBody>
      </p:sp>
      <p:sp>
        <p:nvSpPr>
          <p:cNvPr id="246787" name="Rectangle 3"/>
          <p:cNvSpPr>
            <a:spLocks noGrp="1" noChangeArrowheads="1"/>
          </p:cNvSpPr>
          <p:nvPr>
            <p:ph type="body" idx="1"/>
          </p:nvPr>
        </p:nvSpPr>
        <p:spPr>
          <a:xfrm>
            <a:off x="468313" y="1052513"/>
            <a:ext cx="8229600" cy="5576887"/>
          </a:xfrm>
        </p:spPr>
        <p:txBody>
          <a:bodyPr/>
          <a:lstStyle/>
          <a:p>
            <a:r>
              <a:rPr lang="zh-CN" altLang="en-US">
                <a:solidFill>
                  <a:srgbClr val="0000FF"/>
                </a:solidFill>
              </a:rPr>
              <a:t>辅助模块</a:t>
            </a:r>
            <a:r>
              <a:rPr lang="zh-CN" altLang="en-US"/>
              <a:t>模拟被测模块与其他模块的关系：</a:t>
            </a:r>
          </a:p>
          <a:p>
            <a:pPr lvl="1"/>
            <a:r>
              <a:rPr lang="zh-CN" altLang="en-US"/>
              <a:t>代替调用模块的称为“</a:t>
            </a:r>
            <a:r>
              <a:rPr lang="zh-CN" altLang="en-US">
                <a:solidFill>
                  <a:srgbClr val="CC0000"/>
                </a:solidFill>
              </a:rPr>
              <a:t>驱动模块</a:t>
            </a:r>
            <a:r>
              <a:rPr lang="zh-CN" altLang="en-US"/>
              <a:t>”</a:t>
            </a:r>
          </a:p>
          <a:p>
            <a:pPr lvl="1"/>
            <a:r>
              <a:rPr lang="zh-CN" altLang="en-US"/>
              <a:t>代替被调用模块的称为“</a:t>
            </a:r>
            <a:r>
              <a:rPr lang="zh-CN" altLang="en-US">
                <a:solidFill>
                  <a:srgbClr val="CC0000"/>
                </a:solidFill>
              </a:rPr>
              <a:t>桩模块</a:t>
            </a:r>
            <a:r>
              <a:rPr lang="zh-CN" altLang="en-US"/>
              <a:t>”</a:t>
            </a:r>
          </a:p>
        </p:txBody>
      </p:sp>
      <p:sp>
        <p:nvSpPr>
          <p:cNvPr id="246788" name="Rectangle 4"/>
          <p:cNvSpPr>
            <a:spLocks noChangeArrowheads="1"/>
          </p:cNvSpPr>
          <p:nvPr/>
        </p:nvSpPr>
        <p:spPr bwMode="auto">
          <a:xfrm>
            <a:off x="3505200" y="4270375"/>
            <a:ext cx="1970088" cy="519113"/>
          </a:xfrm>
          <a:prstGeom prst="rect">
            <a:avLst/>
          </a:prstGeom>
          <a:solidFill>
            <a:srgbClr val="0000FF"/>
          </a:solidFill>
          <a:ln w="9525">
            <a:noFill/>
            <a:miter lim="800000"/>
            <a:headEnd/>
            <a:tailEnd/>
          </a:ln>
          <a:effectLst/>
        </p:spPr>
        <p:txBody>
          <a:bodyPr wrap="none">
            <a:spAutoFit/>
          </a:bodyPr>
          <a:lstStyle/>
          <a:p>
            <a:r>
              <a:rPr lang="zh-CN" altLang="en-US" sz="2800" b="1">
                <a:solidFill>
                  <a:schemeClr val="bg1"/>
                </a:solidFill>
                <a:ea typeface="黑体" pitchFamily="2" charset="-122"/>
              </a:rPr>
              <a:t>被测试模块</a:t>
            </a:r>
          </a:p>
        </p:txBody>
      </p:sp>
      <p:sp>
        <p:nvSpPr>
          <p:cNvPr id="246789" name="Rectangle 5"/>
          <p:cNvSpPr>
            <a:spLocks noChangeArrowheads="1"/>
          </p:cNvSpPr>
          <p:nvPr/>
        </p:nvSpPr>
        <p:spPr bwMode="auto">
          <a:xfrm>
            <a:off x="1025525" y="5881688"/>
            <a:ext cx="1454150"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1</a:t>
            </a:r>
          </a:p>
        </p:txBody>
      </p:sp>
      <p:sp>
        <p:nvSpPr>
          <p:cNvPr id="246790" name="Rectangle 6"/>
          <p:cNvSpPr>
            <a:spLocks noChangeArrowheads="1"/>
          </p:cNvSpPr>
          <p:nvPr/>
        </p:nvSpPr>
        <p:spPr bwMode="auto">
          <a:xfrm>
            <a:off x="3751263" y="5881688"/>
            <a:ext cx="1454150"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2</a:t>
            </a:r>
          </a:p>
        </p:txBody>
      </p:sp>
      <p:sp>
        <p:nvSpPr>
          <p:cNvPr id="246791" name="Rectangle 7"/>
          <p:cNvSpPr>
            <a:spLocks noChangeArrowheads="1"/>
          </p:cNvSpPr>
          <p:nvPr/>
        </p:nvSpPr>
        <p:spPr bwMode="auto">
          <a:xfrm>
            <a:off x="6435725" y="5881688"/>
            <a:ext cx="1454150"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桩模块</a:t>
            </a:r>
            <a:r>
              <a:rPr lang="en-US" altLang="zh-CN" sz="2800" b="1">
                <a:solidFill>
                  <a:schemeClr val="bg1"/>
                </a:solidFill>
                <a:ea typeface="黑体" pitchFamily="2" charset="-122"/>
              </a:rPr>
              <a:t>3</a:t>
            </a:r>
          </a:p>
        </p:txBody>
      </p:sp>
      <p:cxnSp>
        <p:nvCxnSpPr>
          <p:cNvPr id="246792" name="AutoShape 8"/>
          <p:cNvCxnSpPr>
            <a:cxnSpLocks noChangeShapeType="1"/>
            <a:stCxn id="246788" idx="2"/>
            <a:endCxn id="246789" idx="0"/>
          </p:cNvCxnSpPr>
          <p:nvPr/>
        </p:nvCxnSpPr>
        <p:spPr bwMode="auto">
          <a:xfrm rot="5400000">
            <a:off x="2575719" y="3966369"/>
            <a:ext cx="1092200" cy="2738438"/>
          </a:xfrm>
          <a:prstGeom prst="bentConnector3">
            <a:avLst>
              <a:gd name="adj1" fmla="val 49856"/>
            </a:avLst>
          </a:prstGeom>
          <a:noFill/>
          <a:ln w="76200">
            <a:solidFill>
              <a:srgbClr val="00FF00"/>
            </a:solidFill>
            <a:miter lim="800000"/>
            <a:headEnd type="triangle" w="med" len="med"/>
            <a:tailEnd type="triangle" w="med" len="med"/>
          </a:ln>
          <a:effectLst/>
        </p:spPr>
      </p:cxnSp>
      <p:cxnSp>
        <p:nvCxnSpPr>
          <p:cNvPr id="246793" name="AutoShape 9"/>
          <p:cNvCxnSpPr>
            <a:cxnSpLocks noChangeShapeType="1"/>
            <a:stCxn id="246788" idx="2"/>
            <a:endCxn id="246790" idx="0"/>
          </p:cNvCxnSpPr>
          <p:nvPr/>
        </p:nvCxnSpPr>
        <p:spPr bwMode="auto">
          <a:xfrm rot="5400000">
            <a:off x="3938588" y="5329238"/>
            <a:ext cx="1092200" cy="12700"/>
          </a:xfrm>
          <a:prstGeom prst="bentConnector3">
            <a:avLst>
              <a:gd name="adj1" fmla="val 49856"/>
            </a:avLst>
          </a:prstGeom>
          <a:noFill/>
          <a:ln w="76200">
            <a:solidFill>
              <a:srgbClr val="00FF00"/>
            </a:solidFill>
            <a:miter lim="800000"/>
            <a:headEnd type="triangle" w="med" len="med"/>
            <a:tailEnd type="triangle" w="med" len="med"/>
          </a:ln>
          <a:effectLst/>
        </p:spPr>
      </p:cxnSp>
      <p:cxnSp>
        <p:nvCxnSpPr>
          <p:cNvPr id="246794" name="AutoShape 10"/>
          <p:cNvCxnSpPr>
            <a:cxnSpLocks noChangeShapeType="1"/>
            <a:stCxn id="246788" idx="2"/>
            <a:endCxn id="246791" idx="0"/>
          </p:cNvCxnSpPr>
          <p:nvPr/>
        </p:nvCxnSpPr>
        <p:spPr bwMode="auto">
          <a:xfrm rot="16200000" flipH="1">
            <a:off x="5280819" y="3999707"/>
            <a:ext cx="1092200" cy="2671762"/>
          </a:xfrm>
          <a:prstGeom prst="bentConnector3">
            <a:avLst>
              <a:gd name="adj1" fmla="val 49856"/>
            </a:avLst>
          </a:prstGeom>
          <a:noFill/>
          <a:ln w="76200">
            <a:solidFill>
              <a:srgbClr val="00FF00"/>
            </a:solidFill>
            <a:miter lim="800000"/>
            <a:headEnd type="triangle" w="med" len="med"/>
            <a:tailEnd type="triangle" w="med" len="med"/>
          </a:ln>
          <a:effectLst/>
        </p:spPr>
      </p:cxnSp>
      <p:sp>
        <p:nvSpPr>
          <p:cNvPr id="246795" name="AutoShape 11"/>
          <p:cNvSpPr>
            <a:spLocks noChangeArrowheads="1"/>
          </p:cNvSpPr>
          <p:nvPr/>
        </p:nvSpPr>
        <p:spPr bwMode="auto">
          <a:xfrm>
            <a:off x="7010400" y="4117975"/>
            <a:ext cx="1524000" cy="762000"/>
          </a:xfrm>
          <a:prstGeom prst="flowChartDocument">
            <a:avLst/>
          </a:prstGeom>
          <a:no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测试结果</a:t>
            </a:r>
          </a:p>
        </p:txBody>
      </p:sp>
      <p:cxnSp>
        <p:nvCxnSpPr>
          <p:cNvPr id="246796" name="AutoShape 12"/>
          <p:cNvCxnSpPr>
            <a:cxnSpLocks noChangeShapeType="1"/>
            <a:stCxn id="246788" idx="3"/>
            <a:endCxn id="246795" idx="1"/>
          </p:cNvCxnSpPr>
          <p:nvPr/>
        </p:nvCxnSpPr>
        <p:spPr bwMode="auto">
          <a:xfrm flipV="1">
            <a:off x="5475288" y="4498975"/>
            <a:ext cx="1535112" cy="31750"/>
          </a:xfrm>
          <a:prstGeom prst="straightConnector1">
            <a:avLst/>
          </a:prstGeom>
          <a:noFill/>
          <a:ln w="76200">
            <a:solidFill>
              <a:srgbClr val="00FF00"/>
            </a:solidFill>
            <a:round/>
            <a:headEnd/>
            <a:tailEnd type="triangle" w="med" len="med"/>
          </a:ln>
          <a:effectLst/>
        </p:spPr>
      </p:cxnSp>
      <p:sp>
        <p:nvSpPr>
          <p:cNvPr id="246797" name="Rectangle 13"/>
          <p:cNvSpPr>
            <a:spLocks noChangeArrowheads="1"/>
          </p:cNvSpPr>
          <p:nvPr/>
        </p:nvSpPr>
        <p:spPr bwMode="auto">
          <a:xfrm>
            <a:off x="3581400" y="2757488"/>
            <a:ext cx="1811338" cy="519112"/>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驱动模块</a:t>
            </a:r>
            <a:r>
              <a:rPr lang="en-US" altLang="zh-CN" sz="2800" b="1">
                <a:solidFill>
                  <a:schemeClr val="bg1"/>
                </a:solidFill>
                <a:ea typeface="黑体" pitchFamily="2" charset="-122"/>
              </a:rPr>
              <a:t>2</a:t>
            </a:r>
          </a:p>
        </p:txBody>
      </p:sp>
      <p:sp>
        <p:nvSpPr>
          <p:cNvPr id="246798" name="AutoShape 14"/>
          <p:cNvSpPr>
            <a:spLocks noChangeArrowheads="1"/>
          </p:cNvSpPr>
          <p:nvPr/>
        </p:nvSpPr>
        <p:spPr bwMode="auto">
          <a:xfrm>
            <a:off x="1044576" y="4422775"/>
            <a:ext cx="1524000" cy="762000"/>
          </a:xfrm>
          <a:prstGeom prst="flowChartDocument">
            <a:avLst/>
          </a:prstGeom>
          <a:no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测试用例</a:t>
            </a:r>
          </a:p>
        </p:txBody>
      </p:sp>
      <p:cxnSp>
        <p:nvCxnSpPr>
          <p:cNvPr id="246799" name="AutoShape 15"/>
          <p:cNvCxnSpPr>
            <a:cxnSpLocks noChangeShapeType="1"/>
            <a:stCxn id="246797" idx="2"/>
            <a:endCxn id="246788" idx="0"/>
          </p:cNvCxnSpPr>
          <p:nvPr/>
        </p:nvCxnSpPr>
        <p:spPr bwMode="auto">
          <a:xfrm rot="16200000" flipH="1">
            <a:off x="3992563" y="3771900"/>
            <a:ext cx="993775" cy="3175"/>
          </a:xfrm>
          <a:prstGeom prst="bentConnector3">
            <a:avLst>
              <a:gd name="adj1" fmla="val 49838"/>
            </a:avLst>
          </a:prstGeom>
          <a:noFill/>
          <a:ln w="76200">
            <a:solidFill>
              <a:srgbClr val="00FF00"/>
            </a:solidFill>
            <a:miter lim="800000"/>
            <a:headEnd/>
            <a:tailEnd type="triangle" w="med" len="med"/>
          </a:ln>
          <a:effectLst/>
        </p:spPr>
      </p:cxnSp>
      <p:sp>
        <p:nvSpPr>
          <p:cNvPr id="18" name="AutoShape 14"/>
          <p:cNvSpPr>
            <a:spLocks noChangeArrowheads="1"/>
          </p:cNvSpPr>
          <p:nvPr/>
        </p:nvSpPr>
        <p:spPr bwMode="auto">
          <a:xfrm>
            <a:off x="2667000" y="3581400"/>
            <a:ext cx="1524000" cy="762000"/>
          </a:xfrm>
          <a:prstGeom prst="flowChartDocument">
            <a:avLst/>
          </a:prstGeom>
          <a:no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测试用例</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50BF86-FBEF-489A-9B62-F56DABA19DE3}"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6908AA5A-3F96-4215-83AA-7F3A99280BB5}" type="slidenum">
              <a:rPr lang="en-US" altLang="zh-CN"/>
              <a:pPr/>
              <a:t>129</a:t>
            </a:fld>
            <a:endParaRPr lang="en-US" altLang="zh-CN"/>
          </a:p>
        </p:txBody>
      </p:sp>
      <p:sp>
        <p:nvSpPr>
          <p:cNvPr id="17410" name="Rectangle 2"/>
          <p:cNvSpPr>
            <a:spLocks noGrp="1" noChangeArrowheads="1"/>
          </p:cNvSpPr>
          <p:nvPr>
            <p:ph type="title"/>
          </p:nvPr>
        </p:nvSpPr>
        <p:spPr/>
        <p:txBody>
          <a:bodyPr/>
          <a:lstStyle/>
          <a:p>
            <a:r>
              <a:rPr lang="en-US" altLang="zh-CN"/>
              <a:t>7.6 </a:t>
            </a:r>
            <a:r>
              <a:rPr lang="zh-CN" altLang="en-US"/>
              <a:t>集成测试</a:t>
            </a:r>
          </a:p>
        </p:txBody>
      </p:sp>
      <p:sp>
        <p:nvSpPr>
          <p:cNvPr id="17411" name="Rectangle 3"/>
          <p:cNvSpPr>
            <a:spLocks noGrp="1" noChangeArrowheads="1"/>
          </p:cNvSpPr>
          <p:nvPr>
            <p:ph type="body" idx="1"/>
          </p:nvPr>
        </p:nvSpPr>
        <p:spPr>
          <a:xfrm>
            <a:off x="468313" y="1052513"/>
            <a:ext cx="8229600" cy="5500687"/>
          </a:xfrm>
        </p:spPr>
        <p:txBody>
          <a:bodyPr/>
          <a:lstStyle/>
          <a:p>
            <a:r>
              <a:rPr lang="en-US" altLang="zh-CN">
                <a:solidFill>
                  <a:srgbClr val="CC0000"/>
                </a:solidFill>
              </a:rPr>
              <a:t>【</a:t>
            </a:r>
            <a:r>
              <a:rPr lang="zh-CN" altLang="en-US">
                <a:solidFill>
                  <a:srgbClr val="CC0000"/>
                </a:solidFill>
              </a:rPr>
              <a:t>目标</a:t>
            </a:r>
            <a:r>
              <a:rPr lang="en-US" altLang="zh-CN">
                <a:solidFill>
                  <a:srgbClr val="CC0000"/>
                </a:solidFill>
              </a:rPr>
              <a:t>】</a:t>
            </a:r>
            <a:endParaRPr lang="en-US" altLang="zh-CN"/>
          </a:p>
          <a:p>
            <a:pPr lvl="1"/>
            <a:r>
              <a:rPr lang="zh-CN" altLang="en-US"/>
              <a:t>发现并排除在</a:t>
            </a:r>
            <a:r>
              <a:rPr lang="zh-CN" altLang="en-US">
                <a:solidFill>
                  <a:srgbClr val="0000FF"/>
                </a:solidFill>
              </a:rPr>
              <a:t>模块组装中可能出现的问题</a:t>
            </a:r>
            <a:r>
              <a:rPr lang="zh-CN" altLang="en-US"/>
              <a:t>。</a:t>
            </a:r>
          </a:p>
          <a:p>
            <a:r>
              <a:rPr lang="en-US" altLang="zh-CN">
                <a:solidFill>
                  <a:srgbClr val="CC0000"/>
                </a:solidFill>
              </a:rPr>
              <a:t>【</a:t>
            </a:r>
            <a:r>
              <a:rPr lang="zh-CN" altLang="en-US">
                <a:solidFill>
                  <a:srgbClr val="CC0000"/>
                </a:solidFill>
              </a:rPr>
              <a:t>内容（考虑的问题）</a:t>
            </a:r>
            <a:r>
              <a:rPr lang="en-US" altLang="zh-CN">
                <a:solidFill>
                  <a:srgbClr val="CC0000"/>
                </a:solidFill>
              </a:rPr>
              <a:t>】</a:t>
            </a:r>
            <a:endParaRPr lang="en-US" altLang="zh-CN"/>
          </a:p>
          <a:p>
            <a:pPr lvl="1"/>
            <a:r>
              <a:rPr lang="en-US" altLang="zh-CN">
                <a:latin typeface="黑体" pitchFamily="2" charset="-122"/>
              </a:rPr>
              <a:t>⑴</a:t>
            </a:r>
            <a:r>
              <a:rPr lang="zh-CN" altLang="en-US">
                <a:solidFill>
                  <a:srgbClr val="0000FF"/>
                </a:solidFill>
              </a:rPr>
              <a:t>一个模块</a:t>
            </a:r>
            <a:r>
              <a:rPr lang="zh-CN" altLang="en-US"/>
              <a:t>功能是否会对</a:t>
            </a:r>
            <a:r>
              <a:rPr lang="zh-CN" altLang="en-US">
                <a:solidFill>
                  <a:srgbClr val="0000FF"/>
                </a:solidFill>
              </a:rPr>
              <a:t>另一模块</a:t>
            </a:r>
            <a:r>
              <a:rPr lang="zh-CN" altLang="en-US"/>
              <a:t>功能</a:t>
            </a:r>
            <a:r>
              <a:rPr lang="zh-CN" altLang="en-US">
                <a:solidFill>
                  <a:srgbClr val="0000FF"/>
                </a:solidFill>
              </a:rPr>
              <a:t>产生影响</a:t>
            </a:r>
            <a:r>
              <a:rPr lang="zh-CN" altLang="en-US"/>
              <a:t>；</a:t>
            </a:r>
          </a:p>
          <a:p>
            <a:pPr lvl="2"/>
            <a:r>
              <a:rPr lang="zh-CN" altLang="en-US">
                <a:solidFill>
                  <a:srgbClr val="0000FF"/>
                </a:solidFill>
              </a:rPr>
              <a:t>全局数据结构</a:t>
            </a:r>
            <a:r>
              <a:rPr lang="zh-CN" altLang="en-US"/>
              <a:t>是否有问题；</a:t>
            </a:r>
          </a:p>
          <a:p>
            <a:pPr lvl="1"/>
            <a:r>
              <a:rPr lang="zh-CN" altLang="en-US">
                <a:latin typeface="黑体" pitchFamily="2" charset="-122"/>
              </a:rPr>
              <a:t>⑵</a:t>
            </a:r>
            <a:r>
              <a:rPr lang="zh-CN" altLang="en-US">
                <a:solidFill>
                  <a:srgbClr val="0000FF"/>
                </a:solidFill>
              </a:rPr>
              <a:t>子功能组合后</a:t>
            </a:r>
            <a:r>
              <a:rPr lang="zh-CN" altLang="en-US"/>
              <a:t>，是否达到</a:t>
            </a:r>
            <a:r>
              <a:rPr lang="zh-CN" altLang="en-US">
                <a:solidFill>
                  <a:srgbClr val="0000FF"/>
                </a:solidFill>
              </a:rPr>
              <a:t>预期要求的功能</a:t>
            </a:r>
            <a:r>
              <a:rPr lang="zh-CN" altLang="en-US"/>
              <a:t>；</a:t>
            </a:r>
          </a:p>
          <a:p>
            <a:pPr lvl="1"/>
            <a:r>
              <a:rPr lang="zh-CN" altLang="en-US">
                <a:latin typeface="黑体" pitchFamily="2" charset="-122"/>
              </a:rPr>
              <a:t>⑶</a:t>
            </a:r>
            <a:r>
              <a:rPr lang="zh-CN" altLang="en-US"/>
              <a:t>单个模块的</a:t>
            </a:r>
            <a:r>
              <a:rPr lang="zh-CN" altLang="en-US">
                <a:solidFill>
                  <a:srgbClr val="0000FF"/>
                </a:solidFill>
              </a:rPr>
              <a:t>误差累积</a:t>
            </a:r>
            <a:r>
              <a:rPr lang="zh-CN" altLang="en-US"/>
              <a:t>起来，是否会放大，从而达到不能接受的程度。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strips(downRight)">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411">
                                            <p:txEl>
                                              <p:pRg st="2" end="2"/>
                                            </p:txEl>
                                          </p:spTgt>
                                        </p:tgtEl>
                                        <p:attrNameLst>
                                          <p:attrName>style.visibility</p:attrName>
                                        </p:attrNameLst>
                                      </p:cBhvr>
                                      <p:to>
                                        <p:strVal val="visible"/>
                                      </p:to>
                                    </p:set>
                                    <p:animEffect transition="in" filter="strips(downRight)">
                                      <p:cBhvr>
                                        <p:cTn id="12" dur="500"/>
                                        <p:tgtEl>
                                          <p:spTgt spid="174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411">
                                            <p:txEl>
                                              <p:pRg st="1" end="1"/>
                                            </p:txEl>
                                          </p:spTgt>
                                        </p:tgtEl>
                                        <p:attrNameLst>
                                          <p:attrName>style.visibility</p:attrName>
                                        </p:attrNameLst>
                                      </p:cBhvr>
                                      <p:to>
                                        <p:strVal val="visible"/>
                                      </p:to>
                                    </p:set>
                                    <p:animEffect transition="in" filter="strips(downRight)">
                                      <p:cBhvr>
                                        <p:cTn id="17" dur="500"/>
                                        <p:tgtEl>
                                          <p:spTgt spid="174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strips(downRight)">
                                      <p:cBhvr>
                                        <p:cTn id="22" dur="500"/>
                                        <p:tgtEl>
                                          <p:spTgt spid="17411">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17411">
                                            <p:txEl>
                                              <p:pRg st="4" end="4"/>
                                            </p:txEl>
                                          </p:spTgt>
                                        </p:tgtEl>
                                        <p:attrNameLst>
                                          <p:attrName>style.visibility</p:attrName>
                                        </p:attrNameLst>
                                      </p:cBhvr>
                                      <p:to>
                                        <p:strVal val="visible"/>
                                      </p:to>
                                    </p:set>
                                    <p:animEffect transition="in" filter="strips(downRight)">
                                      <p:cBhvr>
                                        <p:cTn id="25" dur="500"/>
                                        <p:tgtEl>
                                          <p:spTgt spid="174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7411">
                                            <p:txEl>
                                              <p:pRg st="5" end="5"/>
                                            </p:txEl>
                                          </p:spTgt>
                                        </p:tgtEl>
                                        <p:attrNameLst>
                                          <p:attrName>style.visibility</p:attrName>
                                        </p:attrNameLst>
                                      </p:cBhvr>
                                      <p:to>
                                        <p:strVal val="visible"/>
                                      </p:to>
                                    </p:set>
                                    <p:animEffect transition="in" filter="strips(downRight)">
                                      <p:cBhvr>
                                        <p:cTn id="30" dur="500"/>
                                        <p:tgtEl>
                                          <p:spTgt spid="1741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7411">
                                            <p:txEl>
                                              <p:pRg st="6" end="6"/>
                                            </p:txEl>
                                          </p:spTgt>
                                        </p:tgtEl>
                                        <p:attrNameLst>
                                          <p:attrName>style.visibility</p:attrName>
                                        </p:attrNameLst>
                                      </p:cBhvr>
                                      <p:to>
                                        <p:strVal val="visible"/>
                                      </p:to>
                                    </p:set>
                                    <p:animEffect transition="in" filter="strips(downRight)">
                                      <p:cBhvr>
                                        <p:cTn id="35"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9CAF4323-F9DE-4C63-ABBA-88F1CCCAA526}" type="datetime1">
              <a:rPr lang="zh-CN" altLang="en-US"/>
              <a:pPr/>
              <a:t>2020/1/5</a:t>
            </a:fld>
            <a:endParaRPr lang="en-US" altLang="zh-CN"/>
          </a:p>
        </p:txBody>
      </p:sp>
      <p:sp>
        <p:nvSpPr>
          <p:cNvPr id="9" name="灯片编号占位符 4"/>
          <p:cNvSpPr>
            <a:spLocks noGrp="1"/>
          </p:cNvSpPr>
          <p:nvPr>
            <p:ph type="sldNum" sz="quarter" idx="11"/>
          </p:nvPr>
        </p:nvSpPr>
        <p:spPr/>
        <p:txBody>
          <a:bodyPr/>
          <a:lstStyle/>
          <a:p>
            <a:fld id="{F65D97DE-7B40-4EA9-85B7-D57F2F0970B5}" type="slidenum">
              <a:rPr lang="en-US" altLang="zh-CN"/>
              <a:pPr/>
              <a:t>13</a:t>
            </a:fld>
            <a:endParaRPr lang="en-US" altLang="zh-CN"/>
          </a:p>
        </p:txBody>
      </p:sp>
      <p:sp>
        <p:nvSpPr>
          <p:cNvPr id="13314" name="Rectangle 2"/>
          <p:cNvSpPr>
            <a:spLocks noGrp="1" noChangeArrowheads="1"/>
          </p:cNvSpPr>
          <p:nvPr>
            <p:ph type="title"/>
          </p:nvPr>
        </p:nvSpPr>
        <p:spPr/>
        <p:txBody>
          <a:bodyPr/>
          <a:lstStyle/>
          <a:p>
            <a:r>
              <a:rPr lang="en-US" altLang="zh-CN"/>
              <a:t>7.2 </a:t>
            </a:r>
            <a:r>
              <a:rPr lang="zh-CN" altLang="en-US"/>
              <a:t>测试步骤</a:t>
            </a:r>
          </a:p>
        </p:txBody>
      </p:sp>
      <p:sp>
        <p:nvSpPr>
          <p:cNvPr id="13315" name="Rectangle 3"/>
          <p:cNvSpPr>
            <a:spLocks noGrp="1" noChangeArrowheads="1"/>
          </p:cNvSpPr>
          <p:nvPr>
            <p:ph type="body" idx="1"/>
          </p:nvPr>
        </p:nvSpPr>
        <p:spPr>
          <a:xfrm>
            <a:off x="468313" y="1052513"/>
            <a:ext cx="8229600" cy="5500687"/>
          </a:xfrm>
        </p:spPr>
        <p:txBody>
          <a:bodyPr/>
          <a:lstStyle/>
          <a:p>
            <a:r>
              <a:rPr lang="en-US" altLang="zh-CN" sz="2400">
                <a:solidFill>
                  <a:srgbClr val="CC0000"/>
                </a:solidFill>
                <a:latin typeface="黑体" pitchFamily="2" charset="-122"/>
              </a:rPr>
              <a:t>⑴</a:t>
            </a:r>
            <a:r>
              <a:rPr lang="zh-CN" altLang="en-US" sz="2400">
                <a:solidFill>
                  <a:srgbClr val="CC0000"/>
                </a:solidFill>
              </a:rPr>
              <a:t>单元测试</a:t>
            </a:r>
          </a:p>
          <a:p>
            <a:pPr lvl="1"/>
            <a:r>
              <a:rPr lang="zh-CN" altLang="en-US" sz="2200"/>
              <a:t>集中对用</a:t>
            </a:r>
            <a:r>
              <a:rPr lang="zh-CN" altLang="en-US" sz="2200">
                <a:solidFill>
                  <a:srgbClr val="0000FF"/>
                </a:solidFill>
              </a:rPr>
              <a:t>源代码</a:t>
            </a:r>
            <a:r>
              <a:rPr lang="zh-CN" altLang="en-US" sz="2200"/>
              <a:t>实现的</a:t>
            </a:r>
            <a:r>
              <a:rPr lang="zh-CN" altLang="en-US" sz="2200">
                <a:solidFill>
                  <a:srgbClr val="0000FF"/>
                </a:solidFill>
              </a:rPr>
              <a:t>每一个程序模块</a:t>
            </a:r>
            <a:r>
              <a:rPr lang="zh-CN" altLang="en-US" sz="2200"/>
              <a:t>进行测试；</a:t>
            </a:r>
          </a:p>
          <a:p>
            <a:pPr lvl="2"/>
            <a:r>
              <a:rPr lang="zh-CN" altLang="en-US" sz="2000">
                <a:latin typeface="黑体" pitchFamily="2" charset="-122"/>
              </a:rPr>
              <a:t>①</a:t>
            </a:r>
            <a:r>
              <a:rPr lang="zh-CN" altLang="en-US" sz="2000">
                <a:solidFill>
                  <a:srgbClr val="0000FF"/>
                </a:solidFill>
                <a:latin typeface="黑体" pitchFamily="2" charset="-122"/>
              </a:rPr>
              <a:t>编码错误</a:t>
            </a:r>
          </a:p>
          <a:p>
            <a:pPr lvl="2"/>
            <a:r>
              <a:rPr lang="zh-CN" altLang="en-US" sz="2000">
                <a:latin typeface="黑体" pitchFamily="2" charset="-122"/>
              </a:rPr>
              <a:t>②</a:t>
            </a:r>
            <a:r>
              <a:rPr lang="zh-CN" altLang="en-US" sz="2000"/>
              <a:t>是否正确地实现了规定的</a:t>
            </a:r>
            <a:r>
              <a:rPr lang="zh-CN" altLang="en-US" sz="2000">
                <a:solidFill>
                  <a:srgbClr val="0000FF"/>
                </a:solidFill>
              </a:rPr>
              <a:t>功能</a:t>
            </a:r>
          </a:p>
          <a:p>
            <a:r>
              <a:rPr lang="zh-CN" altLang="en-US" sz="2400">
                <a:solidFill>
                  <a:srgbClr val="CC0000"/>
                </a:solidFill>
                <a:latin typeface="黑体" pitchFamily="2" charset="-122"/>
              </a:rPr>
              <a:t>⑵集成</a:t>
            </a:r>
            <a:r>
              <a:rPr lang="zh-CN" altLang="en-US" sz="2400">
                <a:solidFill>
                  <a:srgbClr val="CC0000"/>
                </a:solidFill>
              </a:rPr>
              <a:t>测试</a:t>
            </a:r>
          </a:p>
          <a:p>
            <a:pPr lvl="1"/>
            <a:r>
              <a:rPr lang="zh-CN" altLang="en-US" sz="2200"/>
              <a:t>把测试过的</a:t>
            </a:r>
            <a:r>
              <a:rPr lang="zh-CN" altLang="en-US" sz="2200">
                <a:solidFill>
                  <a:srgbClr val="0000FF"/>
                </a:solidFill>
              </a:rPr>
              <a:t>模块组装起来</a:t>
            </a:r>
            <a:r>
              <a:rPr lang="zh-CN" altLang="en-US" sz="2200"/>
              <a:t>；</a:t>
            </a:r>
          </a:p>
          <a:p>
            <a:pPr lvl="1"/>
            <a:r>
              <a:rPr lang="zh-CN" altLang="en-US" sz="2200"/>
              <a:t>主要对软件体系结构中</a:t>
            </a:r>
            <a:r>
              <a:rPr lang="zh-CN" altLang="en-US" sz="2200">
                <a:solidFill>
                  <a:srgbClr val="0000FF"/>
                </a:solidFill>
              </a:rPr>
              <a:t>模块间的接口</a:t>
            </a:r>
            <a:r>
              <a:rPr lang="zh-CN" altLang="en-US" sz="2200"/>
              <a:t>进行测试。</a:t>
            </a:r>
          </a:p>
          <a:p>
            <a:r>
              <a:rPr lang="zh-CN" altLang="en-US" sz="2400">
                <a:solidFill>
                  <a:srgbClr val="CC0000"/>
                </a:solidFill>
                <a:latin typeface="黑体" pitchFamily="2" charset="-122"/>
              </a:rPr>
              <a:t>⑶</a:t>
            </a:r>
            <a:r>
              <a:rPr lang="zh-CN" altLang="en-US" sz="2400">
                <a:solidFill>
                  <a:srgbClr val="CC0000"/>
                </a:solidFill>
              </a:rPr>
              <a:t>确认测试</a:t>
            </a:r>
          </a:p>
          <a:p>
            <a:pPr lvl="1"/>
            <a:r>
              <a:rPr lang="zh-CN" altLang="en-US" sz="2200"/>
              <a:t>检查已实现的软件</a:t>
            </a:r>
            <a:r>
              <a:rPr lang="zh-CN" altLang="en-US" sz="2200">
                <a:solidFill>
                  <a:srgbClr val="0000FF"/>
                </a:solidFill>
              </a:rPr>
              <a:t>是否满足了需求规格说明中确定了的各种需求，包括功能、性能</a:t>
            </a:r>
            <a:r>
              <a:rPr lang="zh-CN" altLang="en-US" sz="2200"/>
              <a:t>。</a:t>
            </a:r>
          </a:p>
          <a:p>
            <a:r>
              <a:rPr lang="zh-CN" altLang="en-US" sz="2400">
                <a:solidFill>
                  <a:srgbClr val="CC0000"/>
                </a:solidFill>
                <a:latin typeface="黑体" pitchFamily="2" charset="-122"/>
              </a:rPr>
              <a:t>⑷</a:t>
            </a:r>
            <a:r>
              <a:rPr lang="zh-CN" altLang="en-US" sz="2400">
                <a:solidFill>
                  <a:srgbClr val="CC0000"/>
                </a:solidFill>
              </a:rPr>
              <a:t>系统测试</a:t>
            </a:r>
          </a:p>
          <a:p>
            <a:pPr lvl="1"/>
            <a:r>
              <a:rPr lang="zh-CN" altLang="en-US" sz="2200"/>
              <a:t>把经过确认的软件</a:t>
            </a:r>
            <a:r>
              <a:rPr lang="zh-CN" altLang="en-US" sz="2200">
                <a:solidFill>
                  <a:srgbClr val="0000FF"/>
                </a:solidFill>
              </a:rPr>
              <a:t>纳入实际运行环境中</a:t>
            </a:r>
            <a:r>
              <a:rPr lang="zh-CN" altLang="en-US" sz="2200"/>
              <a:t>，与其它系统成份组合在一起进行测试。</a:t>
            </a:r>
          </a:p>
        </p:txBody>
      </p:sp>
      <p:sp>
        <p:nvSpPr>
          <p:cNvPr id="13318" name="AutoShape 6"/>
          <p:cNvSpPr>
            <a:spLocks noChangeArrowheads="1"/>
          </p:cNvSpPr>
          <p:nvPr/>
        </p:nvSpPr>
        <p:spPr bwMode="auto">
          <a:xfrm>
            <a:off x="4800600" y="48768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需求分析报告</a:t>
            </a:r>
          </a:p>
        </p:txBody>
      </p:sp>
      <p:sp>
        <p:nvSpPr>
          <p:cNvPr id="13322" name="AutoShape 10"/>
          <p:cNvSpPr>
            <a:spLocks noChangeArrowheads="1"/>
          </p:cNvSpPr>
          <p:nvPr/>
        </p:nvSpPr>
        <p:spPr bwMode="auto">
          <a:xfrm>
            <a:off x="4876800" y="28194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概要设计报告</a:t>
            </a:r>
          </a:p>
        </p:txBody>
      </p:sp>
      <p:sp>
        <p:nvSpPr>
          <p:cNvPr id="13326" name="AutoShape 14"/>
          <p:cNvSpPr>
            <a:spLocks noChangeArrowheads="1"/>
          </p:cNvSpPr>
          <p:nvPr/>
        </p:nvSpPr>
        <p:spPr bwMode="auto">
          <a:xfrm>
            <a:off x="5943600" y="9144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详细设计报告</a:t>
            </a:r>
          </a:p>
        </p:txBody>
      </p:sp>
      <p:sp>
        <p:nvSpPr>
          <p:cNvPr id="13330" name="AutoShape 18"/>
          <p:cNvSpPr>
            <a:spLocks noChangeArrowheads="1"/>
          </p:cNvSpPr>
          <p:nvPr/>
        </p:nvSpPr>
        <p:spPr bwMode="auto">
          <a:xfrm>
            <a:off x="3124200" y="9144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r>
              <a:rPr lang="zh-CN" altLang="en-US" sz="2200" b="1">
                <a:solidFill>
                  <a:srgbClr val="CC0000"/>
                </a:solidFill>
                <a:ea typeface="黑体" pitchFamily="2" charset="-122"/>
              </a:rPr>
              <a:t>源程序清单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downRight)">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326"/>
                                        </p:tgtEl>
                                        <p:attrNameLst>
                                          <p:attrName>style.visibility</p:attrName>
                                        </p:attrNameLst>
                                      </p:cBhvr>
                                      <p:to>
                                        <p:strVal val="visible"/>
                                      </p:to>
                                    </p:set>
                                    <p:anim calcmode="lin" valueType="num">
                                      <p:cBhvr additive="base">
                                        <p:cTn id="12" dur="500" fill="hold"/>
                                        <p:tgtEl>
                                          <p:spTgt spid="13326"/>
                                        </p:tgtEl>
                                        <p:attrNameLst>
                                          <p:attrName>ppt_x</p:attrName>
                                        </p:attrNameLst>
                                      </p:cBhvr>
                                      <p:tavLst>
                                        <p:tav tm="0">
                                          <p:val>
                                            <p:strVal val="#ppt_x"/>
                                          </p:val>
                                        </p:tav>
                                        <p:tav tm="100000">
                                          <p:val>
                                            <p:strVal val="#ppt_x"/>
                                          </p:val>
                                        </p:tav>
                                      </p:tavLst>
                                    </p:anim>
                                    <p:anim calcmode="lin" valueType="num">
                                      <p:cBhvr additive="base">
                                        <p:cTn id="13" dur="500" fill="hold"/>
                                        <p:tgtEl>
                                          <p:spTgt spid="1332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330"/>
                                        </p:tgtEl>
                                        <p:attrNameLst>
                                          <p:attrName>style.visibility</p:attrName>
                                        </p:attrNameLst>
                                      </p:cBhvr>
                                      <p:to>
                                        <p:strVal val="visible"/>
                                      </p:to>
                                    </p:set>
                                    <p:anim calcmode="lin" valueType="num">
                                      <p:cBhvr additive="base">
                                        <p:cTn id="16" dur="500" fill="hold"/>
                                        <p:tgtEl>
                                          <p:spTgt spid="13330"/>
                                        </p:tgtEl>
                                        <p:attrNameLst>
                                          <p:attrName>ppt_x</p:attrName>
                                        </p:attrNameLst>
                                      </p:cBhvr>
                                      <p:tavLst>
                                        <p:tav tm="0">
                                          <p:val>
                                            <p:strVal val="#ppt_x"/>
                                          </p:val>
                                        </p:tav>
                                        <p:tav tm="100000">
                                          <p:val>
                                            <p:strVal val="#ppt_x"/>
                                          </p:val>
                                        </p:tav>
                                      </p:tavLst>
                                    </p:anim>
                                    <p:anim calcmode="lin" valueType="num">
                                      <p:cBhvr additive="base">
                                        <p:cTn id="17" dur="500" fill="hold"/>
                                        <p:tgtEl>
                                          <p:spTgt spid="1333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315">
                                            <p:txEl>
                                              <p:pRg st="4" end="4"/>
                                            </p:txEl>
                                          </p:spTgt>
                                        </p:tgtEl>
                                        <p:attrNameLst>
                                          <p:attrName>style.visibility</p:attrName>
                                        </p:attrNameLst>
                                      </p:cBhvr>
                                      <p:to>
                                        <p:strVal val="visible"/>
                                      </p:to>
                                    </p:set>
                                    <p:animEffect transition="in" filter="strips(downRight)">
                                      <p:cBhvr>
                                        <p:cTn id="22" dur="500"/>
                                        <p:tgtEl>
                                          <p:spTgt spid="133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322"/>
                                        </p:tgtEl>
                                        <p:attrNameLst>
                                          <p:attrName>style.visibility</p:attrName>
                                        </p:attrNameLst>
                                      </p:cBhvr>
                                      <p:to>
                                        <p:strVal val="visible"/>
                                      </p:to>
                                    </p:set>
                                    <p:anim calcmode="lin" valueType="num">
                                      <p:cBhvr additive="base">
                                        <p:cTn id="27" dur="500" fill="hold"/>
                                        <p:tgtEl>
                                          <p:spTgt spid="13322"/>
                                        </p:tgtEl>
                                        <p:attrNameLst>
                                          <p:attrName>ppt_x</p:attrName>
                                        </p:attrNameLst>
                                      </p:cBhvr>
                                      <p:tavLst>
                                        <p:tav tm="0">
                                          <p:val>
                                            <p:strVal val="#ppt_x"/>
                                          </p:val>
                                        </p:tav>
                                        <p:tav tm="100000">
                                          <p:val>
                                            <p:strVal val="#ppt_x"/>
                                          </p:val>
                                        </p:tav>
                                      </p:tavLst>
                                    </p:anim>
                                    <p:anim calcmode="lin" valueType="num">
                                      <p:cBhvr additive="base">
                                        <p:cTn id="28"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3315">
                                            <p:txEl>
                                              <p:pRg st="7" end="7"/>
                                            </p:txEl>
                                          </p:spTgt>
                                        </p:tgtEl>
                                        <p:attrNameLst>
                                          <p:attrName>style.visibility</p:attrName>
                                        </p:attrNameLst>
                                      </p:cBhvr>
                                      <p:to>
                                        <p:strVal val="visible"/>
                                      </p:to>
                                    </p:set>
                                    <p:animEffect transition="in" filter="strips(downRight)">
                                      <p:cBhvr>
                                        <p:cTn id="33" dur="500"/>
                                        <p:tgtEl>
                                          <p:spTgt spid="1331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13315">
                                            <p:txEl>
                                              <p:pRg st="9" end="9"/>
                                            </p:txEl>
                                          </p:spTgt>
                                        </p:tgtEl>
                                        <p:attrNameLst>
                                          <p:attrName>style.visibility</p:attrName>
                                        </p:attrNameLst>
                                      </p:cBhvr>
                                      <p:to>
                                        <p:strVal val="visible"/>
                                      </p:to>
                                    </p:set>
                                    <p:animEffect transition="in" filter="strips(downRight)">
                                      <p:cBhvr>
                                        <p:cTn id="38" dur="500"/>
                                        <p:tgtEl>
                                          <p:spTgt spid="13315">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318"/>
                                        </p:tgtEl>
                                        <p:attrNameLst>
                                          <p:attrName>style.visibility</p:attrName>
                                        </p:attrNameLst>
                                      </p:cBhvr>
                                      <p:to>
                                        <p:strVal val="visible"/>
                                      </p:to>
                                    </p:set>
                                    <p:anim calcmode="lin" valueType="num">
                                      <p:cBhvr additive="base">
                                        <p:cTn id="43" dur="500" fill="hold"/>
                                        <p:tgtEl>
                                          <p:spTgt spid="13318"/>
                                        </p:tgtEl>
                                        <p:attrNameLst>
                                          <p:attrName>ppt_x</p:attrName>
                                        </p:attrNameLst>
                                      </p:cBhvr>
                                      <p:tavLst>
                                        <p:tav tm="0">
                                          <p:val>
                                            <p:strVal val="#ppt_x"/>
                                          </p:val>
                                        </p:tav>
                                        <p:tav tm="100000">
                                          <p:val>
                                            <p:strVal val="#ppt_x"/>
                                          </p:val>
                                        </p:tav>
                                      </p:tavLst>
                                    </p:anim>
                                    <p:anim calcmode="lin" valueType="num">
                                      <p:cBhvr additive="base">
                                        <p:cTn id="44"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13315">
                                            <p:txEl>
                                              <p:pRg st="1" end="1"/>
                                            </p:txEl>
                                          </p:spTgt>
                                        </p:tgtEl>
                                        <p:attrNameLst>
                                          <p:attrName>style.visibility</p:attrName>
                                        </p:attrNameLst>
                                      </p:cBhvr>
                                      <p:to>
                                        <p:strVal val="visible"/>
                                      </p:to>
                                    </p:set>
                                    <p:animEffect transition="in" filter="strips(downRight)">
                                      <p:cBhvr>
                                        <p:cTn id="49" dur="500"/>
                                        <p:tgtEl>
                                          <p:spTgt spid="1331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13315">
                                            <p:txEl>
                                              <p:pRg st="2" end="2"/>
                                            </p:txEl>
                                          </p:spTgt>
                                        </p:tgtEl>
                                        <p:attrNameLst>
                                          <p:attrName>style.visibility</p:attrName>
                                        </p:attrNameLst>
                                      </p:cBhvr>
                                      <p:to>
                                        <p:strVal val="visible"/>
                                      </p:to>
                                    </p:set>
                                    <p:animEffect transition="in" filter="strips(downRight)">
                                      <p:cBhvr>
                                        <p:cTn id="54" dur="500"/>
                                        <p:tgtEl>
                                          <p:spTgt spid="13315">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13315">
                                            <p:txEl>
                                              <p:pRg st="3" end="3"/>
                                            </p:txEl>
                                          </p:spTgt>
                                        </p:tgtEl>
                                        <p:attrNameLst>
                                          <p:attrName>style.visibility</p:attrName>
                                        </p:attrNameLst>
                                      </p:cBhvr>
                                      <p:to>
                                        <p:strVal val="visible"/>
                                      </p:to>
                                    </p:set>
                                    <p:animEffect transition="in" filter="strips(downRight)">
                                      <p:cBhvr>
                                        <p:cTn id="59" dur="500"/>
                                        <p:tgtEl>
                                          <p:spTgt spid="13315">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13315">
                                            <p:txEl>
                                              <p:pRg st="5" end="5"/>
                                            </p:txEl>
                                          </p:spTgt>
                                        </p:tgtEl>
                                        <p:attrNameLst>
                                          <p:attrName>style.visibility</p:attrName>
                                        </p:attrNameLst>
                                      </p:cBhvr>
                                      <p:to>
                                        <p:strVal val="visible"/>
                                      </p:to>
                                    </p:set>
                                    <p:animEffect transition="in" filter="strips(downRight)">
                                      <p:cBhvr>
                                        <p:cTn id="64" dur="500"/>
                                        <p:tgtEl>
                                          <p:spTgt spid="13315">
                                            <p:txEl>
                                              <p:pRg st="5" end="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grpId="0" nodeType="clickEffect">
                                  <p:stCondLst>
                                    <p:cond delay="0"/>
                                  </p:stCondLst>
                                  <p:childTnLst>
                                    <p:set>
                                      <p:cBhvr>
                                        <p:cTn id="68" dur="1" fill="hold">
                                          <p:stCondLst>
                                            <p:cond delay="0"/>
                                          </p:stCondLst>
                                        </p:cTn>
                                        <p:tgtEl>
                                          <p:spTgt spid="13315">
                                            <p:txEl>
                                              <p:pRg st="6" end="6"/>
                                            </p:txEl>
                                          </p:spTgt>
                                        </p:tgtEl>
                                        <p:attrNameLst>
                                          <p:attrName>style.visibility</p:attrName>
                                        </p:attrNameLst>
                                      </p:cBhvr>
                                      <p:to>
                                        <p:strVal val="visible"/>
                                      </p:to>
                                    </p:set>
                                    <p:animEffect transition="in" filter="strips(downRight)">
                                      <p:cBhvr>
                                        <p:cTn id="69" dur="500"/>
                                        <p:tgtEl>
                                          <p:spTgt spid="13315">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grpId="0" nodeType="clickEffect">
                                  <p:stCondLst>
                                    <p:cond delay="0"/>
                                  </p:stCondLst>
                                  <p:childTnLst>
                                    <p:set>
                                      <p:cBhvr>
                                        <p:cTn id="73" dur="1" fill="hold">
                                          <p:stCondLst>
                                            <p:cond delay="0"/>
                                          </p:stCondLst>
                                        </p:cTn>
                                        <p:tgtEl>
                                          <p:spTgt spid="13315">
                                            <p:txEl>
                                              <p:pRg st="8" end="8"/>
                                            </p:txEl>
                                          </p:spTgt>
                                        </p:tgtEl>
                                        <p:attrNameLst>
                                          <p:attrName>style.visibility</p:attrName>
                                        </p:attrNameLst>
                                      </p:cBhvr>
                                      <p:to>
                                        <p:strVal val="visible"/>
                                      </p:to>
                                    </p:set>
                                    <p:animEffect transition="in" filter="strips(downRight)">
                                      <p:cBhvr>
                                        <p:cTn id="74" dur="500"/>
                                        <p:tgtEl>
                                          <p:spTgt spid="13315">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13315">
                                            <p:txEl>
                                              <p:pRg st="10" end="10"/>
                                            </p:txEl>
                                          </p:spTgt>
                                        </p:tgtEl>
                                        <p:attrNameLst>
                                          <p:attrName>style.visibility</p:attrName>
                                        </p:attrNameLst>
                                      </p:cBhvr>
                                      <p:to>
                                        <p:strVal val="visible"/>
                                      </p:to>
                                    </p:set>
                                    <p:animEffect transition="in" filter="strips(downRight)">
                                      <p:cBhvr>
                                        <p:cTn id="79" dur="500"/>
                                        <p:tgtEl>
                                          <p:spTgt spid="133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P spid="13318" grpId="0" animBg="1"/>
      <p:bldP spid="13322" grpId="0" animBg="1"/>
      <p:bldP spid="13326" grpId="0" animBg="1"/>
      <p:bldP spid="1333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half" idx="10"/>
          </p:nvPr>
        </p:nvSpPr>
        <p:spPr/>
        <p:txBody>
          <a:bodyPr/>
          <a:lstStyle/>
          <a:p>
            <a:fld id="{522BEE38-DD64-4F6D-8D77-B59DBF286B57}" type="datetime1">
              <a:rPr lang="zh-CN" altLang="en-US"/>
              <a:pPr/>
              <a:t>2020/1/5</a:t>
            </a:fld>
            <a:endParaRPr lang="en-US" altLang="zh-CN"/>
          </a:p>
        </p:txBody>
      </p:sp>
      <p:sp>
        <p:nvSpPr>
          <p:cNvPr id="24" name="灯片编号占位符 4"/>
          <p:cNvSpPr>
            <a:spLocks noGrp="1"/>
          </p:cNvSpPr>
          <p:nvPr>
            <p:ph type="sldNum" sz="quarter" idx="11"/>
          </p:nvPr>
        </p:nvSpPr>
        <p:spPr/>
        <p:txBody>
          <a:bodyPr/>
          <a:lstStyle/>
          <a:p>
            <a:fld id="{2424DB49-DE88-4F85-A7EA-D725EFBDFCDA}" type="slidenum">
              <a:rPr lang="en-US" altLang="zh-CN"/>
              <a:pPr/>
              <a:t>130</a:t>
            </a:fld>
            <a:endParaRPr lang="en-US" altLang="zh-CN"/>
          </a:p>
        </p:txBody>
      </p:sp>
      <p:sp>
        <p:nvSpPr>
          <p:cNvPr id="221186" name="Rectangle 2"/>
          <p:cNvSpPr>
            <a:spLocks noGrp="1" noChangeArrowheads="1"/>
          </p:cNvSpPr>
          <p:nvPr>
            <p:ph type="title"/>
          </p:nvPr>
        </p:nvSpPr>
        <p:spPr/>
        <p:txBody>
          <a:bodyPr/>
          <a:lstStyle/>
          <a:p>
            <a:r>
              <a:rPr lang="en-US" altLang="zh-CN"/>
              <a:t>7.6 </a:t>
            </a:r>
            <a:r>
              <a:rPr lang="zh-CN" altLang="en-US"/>
              <a:t>集成测试</a:t>
            </a:r>
          </a:p>
        </p:txBody>
      </p:sp>
      <p:sp>
        <p:nvSpPr>
          <p:cNvPr id="221187"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策略</a:t>
            </a:r>
            <a:r>
              <a:rPr lang="en-US" altLang="zh-CN">
                <a:solidFill>
                  <a:srgbClr val="CC0000"/>
                </a:solidFill>
              </a:rPr>
              <a:t>】</a:t>
            </a:r>
          </a:p>
          <a:p>
            <a:pPr lvl="1"/>
            <a:r>
              <a:rPr lang="en-US" altLang="zh-CN">
                <a:solidFill>
                  <a:srgbClr val="0000FF"/>
                </a:solidFill>
              </a:rPr>
              <a:t>⑴</a:t>
            </a:r>
            <a:r>
              <a:rPr lang="zh-CN" altLang="en-US">
                <a:solidFill>
                  <a:srgbClr val="0000FF"/>
                </a:solidFill>
              </a:rPr>
              <a:t>一次性组装</a:t>
            </a:r>
            <a:r>
              <a:rPr lang="en-US" altLang="zh-CN"/>
              <a:t>——</a:t>
            </a:r>
            <a:r>
              <a:rPr lang="zh-CN" altLang="en-US"/>
              <a:t>一次把所有的模块组装在一起。</a:t>
            </a:r>
          </a:p>
          <a:p>
            <a:pPr lvl="1"/>
            <a:r>
              <a:rPr lang="zh-CN" altLang="en-US">
                <a:solidFill>
                  <a:srgbClr val="0000FF"/>
                </a:solidFill>
              </a:rPr>
              <a:t>⑵渐增式组装</a:t>
            </a:r>
            <a:r>
              <a:rPr lang="en-US" altLang="zh-CN"/>
              <a:t>——</a:t>
            </a:r>
            <a:r>
              <a:rPr lang="zh-CN" altLang="en-US"/>
              <a:t>边测试边形成软件结构。</a:t>
            </a:r>
          </a:p>
        </p:txBody>
      </p:sp>
      <p:sp>
        <p:nvSpPr>
          <p:cNvPr id="221188" name="Rectangle 4"/>
          <p:cNvSpPr>
            <a:spLocks noChangeArrowheads="1"/>
          </p:cNvSpPr>
          <p:nvPr/>
        </p:nvSpPr>
        <p:spPr bwMode="auto">
          <a:xfrm>
            <a:off x="381000" y="2667000"/>
            <a:ext cx="2286000" cy="533400"/>
          </a:xfrm>
          <a:prstGeom prst="rect">
            <a:avLst/>
          </a:prstGeom>
          <a:solidFill>
            <a:srgbClr val="FFFF99"/>
          </a:solidFill>
          <a:ln w="9525">
            <a:solidFill>
              <a:schemeClr val="tx1"/>
            </a:solidFill>
            <a:miter lim="800000"/>
            <a:headEnd/>
            <a:tailEnd/>
          </a:ln>
          <a:effectLst/>
        </p:spPr>
        <p:txBody>
          <a:bodyPr wrap="none" anchor="ctr"/>
          <a:lstStyle/>
          <a:p>
            <a:pPr algn="ctr"/>
            <a:endParaRPr lang="zh-CN" altLang="zh-CN" sz="2400" b="1">
              <a:solidFill>
                <a:srgbClr val="CC0000"/>
              </a:solidFill>
              <a:ea typeface="黑体" pitchFamily="2" charset="-122"/>
            </a:endParaRPr>
          </a:p>
        </p:txBody>
      </p:sp>
      <p:sp>
        <p:nvSpPr>
          <p:cNvPr id="221189" name="Rectangle 5"/>
          <p:cNvSpPr>
            <a:spLocks noChangeArrowheads="1"/>
          </p:cNvSpPr>
          <p:nvPr/>
        </p:nvSpPr>
        <p:spPr bwMode="auto">
          <a:xfrm>
            <a:off x="2667000" y="26670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⑴</a:t>
            </a:r>
            <a:r>
              <a:rPr lang="zh-CN" altLang="en-US" sz="2400" b="1">
                <a:solidFill>
                  <a:srgbClr val="0000FF"/>
                </a:solidFill>
                <a:ea typeface="黑体" pitchFamily="2" charset="-122"/>
              </a:rPr>
              <a:t>一次性组装</a:t>
            </a:r>
          </a:p>
        </p:txBody>
      </p:sp>
      <p:sp>
        <p:nvSpPr>
          <p:cNvPr id="221190" name="Rectangle 6"/>
          <p:cNvSpPr>
            <a:spLocks noChangeArrowheads="1"/>
          </p:cNvSpPr>
          <p:nvPr/>
        </p:nvSpPr>
        <p:spPr bwMode="auto">
          <a:xfrm>
            <a:off x="5715000" y="26670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⑵</a:t>
            </a:r>
            <a:r>
              <a:rPr lang="zh-CN" altLang="en-US" sz="2400" b="1">
                <a:solidFill>
                  <a:srgbClr val="0000FF"/>
                </a:solidFill>
                <a:ea typeface="黑体" pitchFamily="2" charset="-122"/>
              </a:rPr>
              <a:t>渐增式组装</a:t>
            </a:r>
          </a:p>
        </p:txBody>
      </p:sp>
      <p:sp>
        <p:nvSpPr>
          <p:cNvPr id="221191" name="Rectangle 7"/>
          <p:cNvSpPr>
            <a:spLocks noChangeArrowheads="1"/>
          </p:cNvSpPr>
          <p:nvPr/>
        </p:nvSpPr>
        <p:spPr bwMode="auto">
          <a:xfrm>
            <a:off x="3048000" y="6096000"/>
            <a:ext cx="3398838" cy="519113"/>
          </a:xfrm>
          <a:prstGeom prst="rect">
            <a:avLst/>
          </a:prstGeom>
          <a:solidFill>
            <a:srgbClr val="FF0000"/>
          </a:solidFill>
          <a:ln w="9525" algn="ctr">
            <a:noFill/>
            <a:miter lim="800000"/>
            <a:headEnd/>
            <a:tailEnd/>
          </a:ln>
          <a:effectLst/>
        </p:spPr>
        <p:txBody>
          <a:bodyPr wrap="none">
            <a:spAutoFit/>
          </a:bodyPr>
          <a:lstStyle/>
          <a:p>
            <a:r>
              <a:rPr lang="zh-CN" altLang="en-US" sz="2800" b="1">
                <a:solidFill>
                  <a:schemeClr val="bg1"/>
                </a:solidFill>
                <a:ea typeface="黑体" pitchFamily="2" charset="-122"/>
              </a:rPr>
              <a:t>总体来讲渐增式较好</a:t>
            </a:r>
          </a:p>
        </p:txBody>
      </p:sp>
      <p:sp>
        <p:nvSpPr>
          <p:cNvPr id="221192" name="Rectangle 8"/>
          <p:cNvSpPr>
            <a:spLocks noChangeArrowheads="1"/>
          </p:cNvSpPr>
          <p:nvPr/>
        </p:nvSpPr>
        <p:spPr bwMode="auto">
          <a:xfrm>
            <a:off x="381000" y="320040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整体性</a:t>
            </a:r>
          </a:p>
        </p:txBody>
      </p:sp>
      <p:sp>
        <p:nvSpPr>
          <p:cNvPr id="221193" name="Rectangle 9"/>
          <p:cNvSpPr>
            <a:spLocks noChangeArrowheads="1"/>
          </p:cNvSpPr>
          <p:nvPr/>
        </p:nvSpPr>
        <p:spPr bwMode="auto">
          <a:xfrm>
            <a:off x="2667000" y="3200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ea typeface="黑体" pitchFamily="2" charset="-122"/>
              </a:rPr>
              <a:t>强</a:t>
            </a:r>
          </a:p>
        </p:txBody>
      </p:sp>
      <p:sp>
        <p:nvSpPr>
          <p:cNvPr id="221194" name="Rectangle 10"/>
          <p:cNvSpPr>
            <a:spLocks noChangeArrowheads="1"/>
          </p:cNvSpPr>
          <p:nvPr/>
        </p:nvSpPr>
        <p:spPr bwMode="auto">
          <a:xfrm>
            <a:off x="5715000" y="320040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t>弱</a:t>
            </a:r>
          </a:p>
        </p:txBody>
      </p:sp>
      <p:sp>
        <p:nvSpPr>
          <p:cNvPr id="221195" name="Rectangle 11"/>
          <p:cNvSpPr>
            <a:spLocks noChangeArrowheads="1"/>
          </p:cNvSpPr>
          <p:nvPr/>
        </p:nvSpPr>
        <p:spPr bwMode="auto">
          <a:xfrm>
            <a:off x="381000" y="373380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工作量</a:t>
            </a:r>
          </a:p>
        </p:txBody>
      </p:sp>
      <p:sp>
        <p:nvSpPr>
          <p:cNvPr id="221196" name="Rectangle 12"/>
          <p:cNvSpPr>
            <a:spLocks noChangeArrowheads="1"/>
          </p:cNvSpPr>
          <p:nvPr/>
        </p:nvSpPr>
        <p:spPr bwMode="auto">
          <a:xfrm>
            <a:off x="2667000" y="3733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小</a:t>
            </a:r>
          </a:p>
        </p:txBody>
      </p:sp>
      <p:sp>
        <p:nvSpPr>
          <p:cNvPr id="221197" name="Rectangle 13"/>
          <p:cNvSpPr>
            <a:spLocks noChangeArrowheads="1"/>
          </p:cNvSpPr>
          <p:nvPr/>
        </p:nvSpPr>
        <p:spPr bwMode="auto">
          <a:xfrm>
            <a:off x="5715000" y="373380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0000FF"/>
                </a:solidFill>
              </a:rPr>
              <a:t>大</a:t>
            </a:r>
          </a:p>
        </p:txBody>
      </p:sp>
      <p:sp>
        <p:nvSpPr>
          <p:cNvPr id="221198" name="Rectangle 14"/>
          <p:cNvSpPr>
            <a:spLocks noChangeArrowheads="1"/>
          </p:cNvSpPr>
          <p:nvPr/>
        </p:nvSpPr>
        <p:spPr bwMode="auto">
          <a:xfrm>
            <a:off x="381000" y="426720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接口错误</a:t>
            </a:r>
          </a:p>
        </p:txBody>
      </p:sp>
      <p:sp>
        <p:nvSpPr>
          <p:cNvPr id="221199" name="Rectangle 15"/>
          <p:cNvSpPr>
            <a:spLocks noChangeArrowheads="1"/>
          </p:cNvSpPr>
          <p:nvPr/>
        </p:nvSpPr>
        <p:spPr bwMode="auto">
          <a:xfrm>
            <a:off x="2667000" y="4267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0000FF"/>
                </a:solidFill>
                <a:ea typeface="黑体" pitchFamily="2" charset="-122"/>
              </a:rPr>
              <a:t>晚</a:t>
            </a:r>
          </a:p>
        </p:txBody>
      </p:sp>
      <p:sp>
        <p:nvSpPr>
          <p:cNvPr id="221200" name="Rectangle 16"/>
          <p:cNvSpPr>
            <a:spLocks noChangeArrowheads="1"/>
          </p:cNvSpPr>
          <p:nvPr/>
        </p:nvSpPr>
        <p:spPr bwMode="auto">
          <a:xfrm>
            <a:off x="5715000" y="426720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早</a:t>
            </a:r>
          </a:p>
        </p:txBody>
      </p:sp>
      <p:sp>
        <p:nvSpPr>
          <p:cNvPr id="221201" name="Rectangle 17"/>
          <p:cNvSpPr>
            <a:spLocks noChangeArrowheads="1"/>
          </p:cNvSpPr>
          <p:nvPr/>
        </p:nvSpPr>
        <p:spPr bwMode="auto">
          <a:xfrm>
            <a:off x="381000" y="479425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zh-CN" sz="2400" b="1">
                <a:solidFill>
                  <a:srgbClr val="CC0000"/>
                </a:solidFill>
                <a:ea typeface="黑体" pitchFamily="2" charset="-122"/>
              </a:rPr>
              <a:t>错误位置</a:t>
            </a:r>
            <a:endParaRPr lang="zh-CN" altLang="en-US" sz="2400" b="1">
              <a:solidFill>
                <a:srgbClr val="CC0000"/>
              </a:solidFill>
              <a:ea typeface="黑体" pitchFamily="2" charset="-122"/>
            </a:endParaRPr>
          </a:p>
        </p:txBody>
      </p:sp>
      <p:sp>
        <p:nvSpPr>
          <p:cNvPr id="221202" name="Rectangle 18"/>
          <p:cNvSpPr>
            <a:spLocks noChangeArrowheads="1"/>
          </p:cNvSpPr>
          <p:nvPr/>
        </p:nvSpPr>
        <p:spPr bwMode="auto">
          <a:xfrm>
            <a:off x="2667000" y="479425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0000FF"/>
                </a:solidFill>
                <a:ea typeface="黑体" pitchFamily="2" charset="-122"/>
              </a:rPr>
              <a:t>难</a:t>
            </a:r>
          </a:p>
        </p:txBody>
      </p:sp>
      <p:sp>
        <p:nvSpPr>
          <p:cNvPr id="221203" name="Rectangle 19"/>
          <p:cNvSpPr>
            <a:spLocks noChangeArrowheads="1"/>
          </p:cNvSpPr>
          <p:nvPr/>
        </p:nvSpPr>
        <p:spPr bwMode="auto">
          <a:xfrm>
            <a:off x="5715000" y="479425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容易</a:t>
            </a:r>
          </a:p>
        </p:txBody>
      </p:sp>
      <p:sp>
        <p:nvSpPr>
          <p:cNvPr id="221204" name="Rectangle 20"/>
          <p:cNvSpPr>
            <a:spLocks noChangeArrowheads="1"/>
          </p:cNvSpPr>
          <p:nvPr/>
        </p:nvSpPr>
        <p:spPr bwMode="auto">
          <a:xfrm>
            <a:off x="381000" y="532765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进度</a:t>
            </a:r>
          </a:p>
        </p:txBody>
      </p:sp>
      <p:sp>
        <p:nvSpPr>
          <p:cNvPr id="221205" name="Rectangle 21"/>
          <p:cNvSpPr>
            <a:spLocks noChangeArrowheads="1"/>
          </p:cNvSpPr>
          <p:nvPr/>
        </p:nvSpPr>
        <p:spPr bwMode="auto">
          <a:xfrm>
            <a:off x="2667000" y="532765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a:t>
            </a:r>
            <a:r>
              <a:rPr lang="zh-CN" altLang="en-US" sz="2400" b="1">
                <a:solidFill>
                  <a:srgbClr val="0000FF"/>
                </a:solidFill>
                <a:ea typeface="黑体" pitchFamily="2" charset="-122"/>
              </a:rPr>
              <a:t>快”</a:t>
            </a:r>
          </a:p>
        </p:txBody>
      </p:sp>
      <p:sp>
        <p:nvSpPr>
          <p:cNvPr id="221206" name="Rectangle 22"/>
          <p:cNvSpPr>
            <a:spLocks noChangeArrowheads="1"/>
          </p:cNvSpPr>
          <p:nvPr/>
        </p:nvSpPr>
        <p:spPr bwMode="auto">
          <a:xfrm>
            <a:off x="5715000" y="532765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慢</a:t>
            </a:r>
            <a:r>
              <a:rPr lang="en-US" altLang="zh-CN" sz="2400" b="1">
                <a:solidFill>
                  <a:srgbClr val="FF0000"/>
                </a:solidFill>
                <a:ea typeface="黑体" pitchFamily="2" charset="-122"/>
              </a:rPr>
              <a:t>(</a:t>
            </a:r>
            <a:r>
              <a:rPr lang="zh-CN" altLang="en-US" sz="2400" b="1">
                <a:solidFill>
                  <a:srgbClr val="FF0000"/>
                </a:solidFill>
                <a:ea typeface="黑体" pitchFamily="2" charset="-122"/>
              </a:rPr>
              <a:t>更彻底</a:t>
            </a:r>
            <a:r>
              <a:rPr lang="en-US" altLang="zh-CN" sz="2400" b="1">
                <a:solidFill>
                  <a:srgbClr val="FF0000"/>
                </a:solidFill>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strips(downRight)">
                                      <p:cBhvr>
                                        <p:cTn id="7" dur="500"/>
                                        <p:tgtEl>
                                          <p:spTgt spid="221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21187">
                                            <p:txEl>
                                              <p:pRg st="1" end="1"/>
                                            </p:txEl>
                                          </p:spTgt>
                                        </p:tgtEl>
                                        <p:attrNameLst>
                                          <p:attrName>style.visibility</p:attrName>
                                        </p:attrNameLst>
                                      </p:cBhvr>
                                      <p:to>
                                        <p:strVal val="visible"/>
                                      </p:to>
                                    </p:set>
                                    <p:animEffect transition="in" filter="strips(downRight)">
                                      <p:cBhvr>
                                        <p:cTn id="12" dur="500"/>
                                        <p:tgtEl>
                                          <p:spTgt spid="221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1187">
                                            <p:txEl>
                                              <p:pRg st="2" end="2"/>
                                            </p:txEl>
                                          </p:spTgt>
                                        </p:tgtEl>
                                        <p:attrNameLst>
                                          <p:attrName>style.visibility</p:attrName>
                                        </p:attrNameLst>
                                      </p:cBhvr>
                                      <p:to>
                                        <p:strVal val="visible"/>
                                      </p:to>
                                    </p:set>
                                    <p:animEffect transition="in" filter="strips(downRight)">
                                      <p:cBhvr>
                                        <p:cTn id="17" dur="500"/>
                                        <p:tgtEl>
                                          <p:spTgt spid="221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1188"/>
                                        </p:tgtEl>
                                        <p:attrNameLst>
                                          <p:attrName>style.visibility</p:attrName>
                                        </p:attrNameLst>
                                      </p:cBhvr>
                                      <p:to>
                                        <p:strVal val="visible"/>
                                      </p:to>
                                    </p:set>
                                    <p:anim calcmode="lin" valueType="num">
                                      <p:cBhvr additive="base">
                                        <p:cTn id="22" dur="500" fill="hold"/>
                                        <p:tgtEl>
                                          <p:spTgt spid="221188"/>
                                        </p:tgtEl>
                                        <p:attrNameLst>
                                          <p:attrName>ppt_x</p:attrName>
                                        </p:attrNameLst>
                                      </p:cBhvr>
                                      <p:tavLst>
                                        <p:tav tm="0">
                                          <p:val>
                                            <p:strVal val="#ppt_x"/>
                                          </p:val>
                                        </p:tav>
                                        <p:tav tm="100000">
                                          <p:val>
                                            <p:strVal val="#ppt_x"/>
                                          </p:val>
                                        </p:tav>
                                      </p:tavLst>
                                    </p:anim>
                                    <p:anim calcmode="lin" valueType="num">
                                      <p:cBhvr additive="base">
                                        <p:cTn id="23" dur="500" fill="hold"/>
                                        <p:tgtEl>
                                          <p:spTgt spid="22118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1189"/>
                                        </p:tgtEl>
                                        <p:attrNameLst>
                                          <p:attrName>style.visibility</p:attrName>
                                        </p:attrNameLst>
                                      </p:cBhvr>
                                      <p:to>
                                        <p:strVal val="visible"/>
                                      </p:to>
                                    </p:set>
                                    <p:anim calcmode="lin" valueType="num">
                                      <p:cBhvr additive="base">
                                        <p:cTn id="26" dur="500" fill="hold"/>
                                        <p:tgtEl>
                                          <p:spTgt spid="221189"/>
                                        </p:tgtEl>
                                        <p:attrNameLst>
                                          <p:attrName>ppt_x</p:attrName>
                                        </p:attrNameLst>
                                      </p:cBhvr>
                                      <p:tavLst>
                                        <p:tav tm="0">
                                          <p:val>
                                            <p:strVal val="#ppt_x"/>
                                          </p:val>
                                        </p:tav>
                                        <p:tav tm="100000">
                                          <p:val>
                                            <p:strVal val="#ppt_x"/>
                                          </p:val>
                                        </p:tav>
                                      </p:tavLst>
                                    </p:anim>
                                    <p:anim calcmode="lin" valueType="num">
                                      <p:cBhvr additive="base">
                                        <p:cTn id="27" dur="500" fill="hold"/>
                                        <p:tgtEl>
                                          <p:spTgt spid="22118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1190"/>
                                        </p:tgtEl>
                                        <p:attrNameLst>
                                          <p:attrName>style.visibility</p:attrName>
                                        </p:attrNameLst>
                                      </p:cBhvr>
                                      <p:to>
                                        <p:strVal val="visible"/>
                                      </p:to>
                                    </p:set>
                                    <p:anim calcmode="lin" valueType="num">
                                      <p:cBhvr additive="base">
                                        <p:cTn id="30" dur="500" fill="hold"/>
                                        <p:tgtEl>
                                          <p:spTgt spid="221190"/>
                                        </p:tgtEl>
                                        <p:attrNameLst>
                                          <p:attrName>ppt_x</p:attrName>
                                        </p:attrNameLst>
                                      </p:cBhvr>
                                      <p:tavLst>
                                        <p:tav tm="0">
                                          <p:val>
                                            <p:strVal val="#ppt_x"/>
                                          </p:val>
                                        </p:tav>
                                        <p:tav tm="100000">
                                          <p:val>
                                            <p:strVal val="#ppt_x"/>
                                          </p:val>
                                        </p:tav>
                                      </p:tavLst>
                                    </p:anim>
                                    <p:anim calcmode="lin" valueType="num">
                                      <p:cBhvr additive="base">
                                        <p:cTn id="31" dur="500" fill="hold"/>
                                        <p:tgtEl>
                                          <p:spTgt spid="22119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1192"/>
                                        </p:tgtEl>
                                        <p:attrNameLst>
                                          <p:attrName>style.visibility</p:attrName>
                                        </p:attrNameLst>
                                      </p:cBhvr>
                                      <p:to>
                                        <p:strVal val="visible"/>
                                      </p:to>
                                    </p:set>
                                    <p:anim calcmode="lin" valueType="num">
                                      <p:cBhvr additive="base">
                                        <p:cTn id="36" dur="500" fill="hold"/>
                                        <p:tgtEl>
                                          <p:spTgt spid="221192"/>
                                        </p:tgtEl>
                                        <p:attrNameLst>
                                          <p:attrName>ppt_x</p:attrName>
                                        </p:attrNameLst>
                                      </p:cBhvr>
                                      <p:tavLst>
                                        <p:tav tm="0">
                                          <p:val>
                                            <p:strVal val="#ppt_x"/>
                                          </p:val>
                                        </p:tav>
                                        <p:tav tm="100000">
                                          <p:val>
                                            <p:strVal val="#ppt_x"/>
                                          </p:val>
                                        </p:tav>
                                      </p:tavLst>
                                    </p:anim>
                                    <p:anim calcmode="lin" valueType="num">
                                      <p:cBhvr additive="base">
                                        <p:cTn id="37" dur="500" fill="hold"/>
                                        <p:tgtEl>
                                          <p:spTgt spid="22119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21193"/>
                                        </p:tgtEl>
                                        <p:attrNameLst>
                                          <p:attrName>style.visibility</p:attrName>
                                        </p:attrNameLst>
                                      </p:cBhvr>
                                      <p:to>
                                        <p:strVal val="visible"/>
                                      </p:to>
                                    </p:set>
                                    <p:anim calcmode="lin" valueType="num">
                                      <p:cBhvr additive="base">
                                        <p:cTn id="40" dur="500" fill="hold"/>
                                        <p:tgtEl>
                                          <p:spTgt spid="221193"/>
                                        </p:tgtEl>
                                        <p:attrNameLst>
                                          <p:attrName>ppt_x</p:attrName>
                                        </p:attrNameLst>
                                      </p:cBhvr>
                                      <p:tavLst>
                                        <p:tav tm="0">
                                          <p:val>
                                            <p:strVal val="#ppt_x"/>
                                          </p:val>
                                        </p:tav>
                                        <p:tav tm="100000">
                                          <p:val>
                                            <p:strVal val="#ppt_x"/>
                                          </p:val>
                                        </p:tav>
                                      </p:tavLst>
                                    </p:anim>
                                    <p:anim calcmode="lin" valueType="num">
                                      <p:cBhvr additive="base">
                                        <p:cTn id="41" dur="500" fill="hold"/>
                                        <p:tgtEl>
                                          <p:spTgt spid="22119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21194"/>
                                        </p:tgtEl>
                                        <p:attrNameLst>
                                          <p:attrName>style.visibility</p:attrName>
                                        </p:attrNameLst>
                                      </p:cBhvr>
                                      <p:to>
                                        <p:strVal val="visible"/>
                                      </p:to>
                                    </p:set>
                                    <p:anim calcmode="lin" valueType="num">
                                      <p:cBhvr additive="base">
                                        <p:cTn id="44" dur="500" fill="hold"/>
                                        <p:tgtEl>
                                          <p:spTgt spid="221194"/>
                                        </p:tgtEl>
                                        <p:attrNameLst>
                                          <p:attrName>ppt_x</p:attrName>
                                        </p:attrNameLst>
                                      </p:cBhvr>
                                      <p:tavLst>
                                        <p:tav tm="0">
                                          <p:val>
                                            <p:strVal val="#ppt_x"/>
                                          </p:val>
                                        </p:tav>
                                        <p:tav tm="100000">
                                          <p:val>
                                            <p:strVal val="#ppt_x"/>
                                          </p:val>
                                        </p:tav>
                                      </p:tavLst>
                                    </p:anim>
                                    <p:anim calcmode="lin" valueType="num">
                                      <p:cBhvr additive="base">
                                        <p:cTn id="45" dur="500" fill="hold"/>
                                        <p:tgtEl>
                                          <p:spTgt spid="22119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1195"/>
                                        </p:tgtEl>
                                        <p:attrNameLst>
                                          <p:attrName>style.visibility</p:attrName>
                                        </p:attrNameLst>
                                      </p:cBhvr>
                                      <p:to>
                                        <p:strVal val="visible"/>
                                      </p:to>
                                    </p:set>
                                    <p:anim calcmode="lin" valueType="num">
                                      <p:cBhvr additive="base">
                                        <p:cTn id="50" dur="500" fill="hold"/>
                                        <p:tgtEl>
                                          <p:spTgt spid="221195"/>
                                        </p:tgtEl>
                                        <p:attrNameLst>
                                          <p:attrName>ppt_x</p:attrName>
                                        </p:attrNameLst>
                                      </p:cBhvr>
                                      <p:tavLst>
                                        <p:tav tm="0">
                                          <p:val>
                                            <p:strVal val="#ppt_x"/>
                                          </p:val>
                                        </p:tav>
                                        <p:tav tm="100000">
                                          <p:val>
                                            <p:strVal val="#ppt_x"/>
                                          </p:val>
                                        </p:tav>
                                      </p:tavLst>
                                    </p:anim>
                                    <p:anim calcmode="lin" valueType="num">
                                      <p:cBhvr additive="base">
                                        <p:cTn id="51" dur="500" fill="hold"/>
                                        <p:tgtEl>
                                          <p:spTgt spid="22119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21196"/>
                                        </p:tgtEl>
                                        <p:attrNameLst>
                                          <p:attrName>style.visibility</p:attrName>
                                        </p:attrNameLst>
                                      </p:cBhvr>
                                      <p:to>
                                        <p:strVal val="visible"/>
                                      </p:to>
                                    </p:set>
                                    <p:anim calcmode="lin" valueType="num">
                                      <p:cBhvr additive="base">
                                        <p:cTn id="54" dur="500" fill="hold"/>
                                        <p:tgtEl>
                                          <p:spTgt spid="221196"/>
                                        </p:tgtEl>
                                        <p:attrNameLst>
                                          <p:attrName>ppt_x</p:attrName>
                                        </p:attrNameLst>
                                      </p:cBhvr>
                                      <p:tavLst>
                                        <p:tav tm="0">
                                          <p:val>
                                            <p:strVal val="#ppt_x"/>
                                          </p:val>
                                        </p:tav>
                                        <p:tav tm="100000">
                                          <p:val>
                                            <p:strVal val="#ppt_x"/>
                                          </p:val>
                                        </p:tav>
                                      </p:tavLst>
                                    </p:anim>
                                    <p:anim calcmode="lin" valueType="num">
                                      <p:cBhvr additive="base">
                                        <p:cTn id="55" dur="500" fill="hold"/>
                                        <p:tgtEl>
                                          <p:spTgt spid="22119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21197"/>
                                        </p:tgtEl>
                                        <p:attrNameLst>
                                          <p:attrName>style.visibility</p:attrName>
                                        </p:attrNameLst>
                                      </p:cBhvr>
                                      <p:to>
                                        <p:strVal val="visible"/>
                                      </p:to>
                                    </p:set>
                                    <p:anim calcmode="lin" valueType="num">
                                      <p:cBhvr additive="base">
                                        <p:cTn id="58" dur="500" fill="hold"/>
                                        <p:tgtEl>
                                          <p:spTgt spid="221197"/>
                                        </p:tgtEl>
                                        <p:attrNameLst>
                                          <p:attrName>ppt_x</p:attrName>
                                        </p:attrNameLst>
                                      </p:cBhvr>
                                      <p:tavLst>
                                        <p:tav tm="0">
                                          <p:val>
                                            <p:strVal val="#ppt_x"/>
                                          </p:val>
                                        </p:tav>
                                        <p:tav tm="100000">
                                          <p:val>
                                            <p:strVal val="#ppt_x"/>
                                          </p:val>
                                        </p:tav>
                                      </p:tavLst>
                                    </p:anim>
                                    <p:anim calcmode="lin" valueType="num">
                                      <p:cBhvr additive="base">
                                        <p:cTn id="59" dur="500" fill="hold"/>
                                        <p:tgtEl>
                                          <p:spTgt spid="22119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21198"/>
                                        </p:tgtEl>
                                        <p:attrNameLst>
                                          <p:attrName>style.visibility</p:attrName>
                                        </p:attrNameLst>
                                      </p:cBhvr>
                                      <p:to>
                                        <p:strVal val="visible"/>
                                      </p:to>
                                    </p:set>
                                    <p:anim calcmode="lin" valueType="num">
                                      <p:cBhvr additive="base">
                                        <p:cTn id="64" dur="500" fill="hold"/>
                                        <p:tgtEl>
                                          <p:spTgt spid="221198"/>
                                        </p:tgtEl>
                                        <p:attrNameLst>
                                          <p:attrName>ppt_x</p:attrName>
                                        </p:attrNameLst>
                                      </p:cBhvr>
                                      <p:tavLst>
                                        <p:tav tm="0">
                                          <p:val>
                                            <p:strVal val="#ppt_x"/>
                                          </p:val>
                                        </p:tav>
                                        <p:tav tm="100000">
                                          <p:val>
                                            <p:strVal val="#ppt_x"/>
                                          </p:val>
                                        </p:tav>
                                      </p:tavLst>
                                    </p:anim>
                                    <p:anim calcmode="lin" valueType="num">
                                      <p:cBhvr additive="base">
                                        <p:cTn id="65" dur="500" fill="hold"/>
                                        <p:tgtEl>
                                          <p:spTgt spid="22119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21201"/>
                                        </p:tgtEl>
                                        <p:attrNameLst>
                                          <p:attrName>style.visibility</p:attrName>
                                        </p:attrNameLst>
                                      </p:cBhvr>
                                      <p:to>
                                        <p:strVal val="visible"/>
                                      </p:to>
                                    </p:set>
                                    <p:anim calcmode="lin" valueType="num">
                                      <p:cBhvr additive="base">
                                        <p:cTn id="70" dur="500" fill="hold"/>
                                        <p:tgtEl>
                                          <p:spTgt spid="221201"/>
                                        </p:tgtEl>
                                        <p:attrNameLst>
                                          <p:attrName>ppt_x</p:attrName>
                                        </p:attrNameLst>
                                      </p:cBhvr>
                                      <p:tavLst>
                                        <p:tav tm="0">
                                          <p:val>
                                            <p:strVal val="#ppt_x"/>
                                          </p:val>
                                        </p:tav>
                                        <p:tav tm="100000">
                                          <p:val>
                                            <p:strVal val="#ppt_x"/>
                                          </p:val>
                                        </p:tav>
                                      </p:tavLst>
                                    </p:anim>
                                    <p:anim calcmode="lin" valueType="num">
                                      <p:cBhvr additive="base">
                                        <p:cTn id="71" dur="500" fill="hold"/>
                                        <p:tgtEl>
                                          <p:spTgt spid="22120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21200"/>
                                        </p:tgtEl>
                                        <p:attrNameLst>
                                          <p:attrName>style.visibility</p:attrName>
                                        </p:attrNameLst>
                                      </p:cBhvr>
                                      <p:to>
                                        <p:strVal val="visible"/>
                                      </p:to>
                                    </p:set>
                                    <p:anim calcmode="lin" valueType="num">
                                      <p:cBhvr additive="base">
                                        <p:cTn id="76" dur="500" fill="hold"/>
                                        <p:tgtEl>
                                          <p:spTgt spid="221200"/>
                                        </p:tgtEl>
                                        <p:attrNameLst>
                                          <p:attrName>ppt_x</p:attrName>
                                        </p:attrNameLst>
                                      </p:cBhvr>
                                      <p:tavLst>
                                        <p:tav tm="0">
                                          <p:val>
                                            <p:strVal val="#ppt_x"/>
                                          </p:val>
                                        </p:tav>
                                        <p:tav tm="100000">
                                          <p:val>
                                            <p:strVal val="#ppt_x"/>
                                          </p:val>
                                        </p:tav>
                                      </p:tavLst>
                                    </p:anim>
                                    <p:anim calcmode="lin" valueType="num">
                                      <p:cBhvr additive="base">
                                        <p:cTn id="77" dur="500" fill="hold"/>
                                        <p:tgtEl>
                                          <p:spTgt spid="22120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21203"/>
                                        </p:tgtEl>
                                        <p:attrNameLst>
                                          <p:attrName>style.visibility</p:attrName>
                                        </p:attrNameLst>
                                      </p:cBhvr>
                                      <p:to>
                                        <p:strVal val="visible"/>
                                      </p:to>
                                    </p:set>
                                    <p:anim calcmode="lin" valueType="num">
                                      <p:cBhvr additive="base">
                                        <p:cTn id="82" dur="500" fill="hold"/>
                                        <p:tgtEl>
                                          <p:spTgt spid="221203"/>
                                        </p:tgtEl>
                                        <p:attrNameLst>
                                          <p:attrName>ppt_x</p:attrName>
                                        </p:attrNameLst>
                                      </p:cBhvr>
                                      <p:tavLst>
                                        <p:tav tm="0">
                                          <p:val>
                                            <p:strVal val="#ppt_x"/>
                                          </p:val>
                                        </p:tav>
                                        <p:tav tm="100000">
                                          <p:val>
                                            <p:strVal val="#ppt_x"/>
                                          </p:val>
                                        </p:tav>
                                      </p:tavLst>
                                    </p:anim>
                                    <p:anim calcmode="lin" valueType="num">
                                      <p:cBhvr additive="base">
                                        <p:cTn id="83" dur="500" fill="hold"/>
                                        <p:tgtEl>
                                          <p:spTgt spid="22120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21199"/>
                                        </p:tgtEl>
                                        <p:attrNameLst>
                                          <p:attrName>style.visibility</p:attrName>
                                        </p:attrNameLst>
                                      </p:cBhvr>
                                      <p:to>
                                        <p:strVal val="visible"/>
                                      </p:to>
                                    </p:set>
                                    <p:anim calcmode="lin" valueType="num">
                                      <p:cBhvr additive="base">
                                        <p:cTn id="88" dur="500" fill="hold"/>
                                        <p:tgtEl>
                                          <p:spTgt spid="221199"/>
                                        </p:tgtEl>
                                        <p:attrNameLst>
                                          <p:attrName>ppt_x</p:attrName>
                                        </p:attrNameLst>
                                      </p:cBhvr>
                                      <p:tavLst>
                                        <p:tav tm="0">
                                          <p:val>
                                            <p:strVal val="#ppt_x"/>
                                          </p:val>
                                        </p:tav>
                                        <p:tav tm="100000">
                                          <p:val>
                                            <p:strVal val="#ppt_x"/>
                                          </p:val>
                                        </p:tav>
                                      </p:tavLst>
                                    </p:anim>
                                    <p:anim calcmode="lin" valueType="num">
                                      <p:cBhvr additive="base">
                                        <p:cTn id="89" dur="500" fill="hold"/>
                                        <p:tgtEl>
                                          <p:spTgt spid="22119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21202"/>
                                        </p:tgtEl>
                                        <p:attrNameLst>
                                          <p:attrName>style.visibility</p:attrName>
                                        </p:attrNameLst>
                                      </p:cBhvr>
                                      <p:to>
                                        <p:strVal val="visible"/>
                                      </p:to>
                                    </p:set>
                                    <p:anim calcmode="lin" valueType="num">
                                      <p:cBhvr additive="base">
                                        <p:cTn id="94" dur="500" fill="hold"/>
                                        <p:tgtEl>
                                          <p:spTgt spid="221202"/>
                                        </p:tgtEl>
                                        <p:attrNameLst>
                                          <p:attrName>ppt_x</p:attrName>
                                        </p:attrNameLst>
                                      </p:cBhvr>
                                      <p:tavLst>
                                        <p:tav tm="0">
                                          <p:val>
                                            <p:strVal val="#ppt_x"/>
                                          </p:val>
                                        </p:tav>
                                        <p:tav tm="100000">
                                          <p:val>
                                            <p:strVal val="#ppt_x"/>
                                          </p:val>
                                        </p:tav>
                                      </p:tavLst>
                                    </p:anim>
                                    <p:anim calcmode="lin" valueType="num">
                                      <p:cBhvr additive="base">
                                        <p:cTn id="95" dur="500" fill="hold"/>
                                        <p:tgtEl>
                                          <p:spTgt spid="221202"/>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21204"/>
                                        </p:tgtEl>
                                        <p:attrNameLst>
                                          <p:attrName>style.visibility</p:attrName>
                                        </p:attrNameLst>
                                      </p:cBhvr>
                                      <p:to>
                                        <p:strVal val="visible"/>
                                      </p:to>
                                    </p:set>
                                    <p:anim calcmode="lin" valueType="num">
                                      <p:cBhvr additive="base">
                                        <p:cTn id="100" dur="500" fill="hold"/>
                                        <p:tgtEl>
                                          <p:spTgt spid="221204"/>
                                        </p:tgtEl>
                                        <p:attrNameLst>
                                          <p:attrName>ppt_x</p:attrName>
                                        </p:attrNameLst>
                                      </p:cBhvr>
                                      <p:tavLst>
                                        <p:tav tm="0">
                                          <p:val>
                                            <p:strVal val="#ppt_x"/>
                                          </p:val>
                                        </p:tav>
                                        <p:tav tm="100000">
                                          <p:val>
                                            <p:strVal val="#ppt_x"/>
                                          </p:val>
                                        </p:tav>
                                      </p:tavLst>
                                    </p:anim>
                                    <p:anim calcmode="lin" valueType="num">
                                      <p:cBhvr additive="base">
                                        <p:cTn id="101" dur="500" fill="hold"/>
                                        <p:tgtEl>
                                          <p:spTgt spid="22120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21205"/>
                                        </p:tgtEl>
                                        <p:attrNameLst>
                                          <p:attrName>style.visibility</p:attrName>
                                        </p:attrNameLst>
                                      </p:cBhvr>
                                      <p:to>
                                        <p:strVal val="visible"/>
                                      </p:to>
                                    </p:set>
                                    <p:anim calcmode="lin" valueType="num">
                                      <p:cBhvr additive="base">
                                        <p:cTn id="104" dur="500" fill="hold"/>
                                        <p:tgtEl>
                                          <p:spTgt spid="221205"/>
                                        </p:tgtEl>
                                        <p:attrNameLst>
                                          <p:attrName>ppt_x</p:attrName>
                                        </p:attrNameLst>
                                      </p:cBhvr>
                                      <p:tavLst>
                                        <p:tav tm="0">
                                          <p:val>
                                            <p:strVal val="#ppt_x"/>
                                          </p:val>
                                        </p:tav>
                                        <p:tav tm="100000">
                                          <p:val>
                                            <p:strVal val="#ppt_x"/>
                                          </p:val>
                                        </p:tav>
                                      </p:tavLst>
                                    </p:anim>
                                    <p:anim calcmode="lin" valueType="num">
                                      <p:cBhvr additive="base">
                                        <p:cTn id="105" dur="500" fill="hold"/>
                                        <p:tgtEl>
                                          <p:spTgt spid="22120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221206"/>
                                        </p:tgtEl>
                                        <p:attrNameLst>
                                          <p:attrName>style.visibility</p:attrName>
                                        </p:attrNameLst>
                                      </p:cBhvr>
                                      <p:to>
                                        <p:strVal val="visible"/>
                                      </p:to>
                                    </p:set>
                                    <p:anim calcmode="lin" valueType="num">
                                      <p:cBhvr additive="base">
                                        <p:cTn id="108" dur="500" fill="hold"/>
                                        <p:tgtEl>
                                          <p:spTgt spid="221206"/>
                                        </p:tgtEl>
                                        <p:attrNameLst>
                                          <p:attrName>ppt_x</p:attrName>
                                        </p:attrNameLst>
                                      </p:cBhvr>
                                      <p:tavLst>
                                        <p:tav tm="0">
                                          <p:val>
                                            <p:strVal val="#ppt_x"/>
                                          </p:val>
                                        </p:tav>
                                        <p:tav tm="100000">
                                          <p:val>
                                            <p:strVal val="#ppt_x"/>
                                          </p:val>
                                        </p:tav>
                                      </p:tavLst>
                                    </p:anim>
                                    <p:anim calcmode="lin" valueType="num">
                                      <p:cBhvr additive="base">
                                        <p:cTn id="109" dur="500" fill="hold"/>
                                        <p:tgtEl>
                                          <p:spTgt spid="22120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221191"/>
                                        </p:tgtEl>
                                        <p:attrNameLst>
                                          <p:attrName>style.visibility</p:attrName>
                                        </p:attrNameLst>
                                      </p:cBhvr>
                                      <p:to>
                                        <p:strVal val="visible"/>
                                      </p:to>
                                    </p:set>
                                    <p:anim calcmode="lin" valueType="num">
                                      <p:cBhvr additive="base">
                                        <p:cTn id="114" dur="500" fill="hold"/>
                                        <p:tgtEl>
                                          <p:spTgt spid="221191"/>
                                        </p:tgtEl>
                                        <p:attrNameLst>
                                          <p:attrName>ppt_x</p:attrName>
                                        </p:attrNameLst>
                                      </p:cBhvr>
                                      <p:tavLst>
                                        <p:tav tm="0">
                                          <p:val>
                                            <p:strVal val="#ppt_x"/>
                                          </p:val>
                                        </p:tav>
                                        <p:tav tm="100000">
                                          <p:val>
                                            <p:strVal val="#ppt_x"/>
                                          </p:val>
                                        </p:tav>
                                      </p:tavLst>
                                    </p:anim>
                                    <p:anim calcmode="lin" valueType="num">
                                      <p:cBhvr additive="base">
                                        <p:cTn id="115" dur="500" fill="hold"/>
                                        <p:tgtEl>
                                          <p:spTgt spid="221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p:bldP spid="221188" grpId="0" animBg="1"/>
      <p:bldP spid="221189" grpId="0" animBg="1"/>
      <p:bldP spid="221190" grpId="0" animBg="1"/>
      <p:bldP spid="221191" grpId="0" animBg="1"/>
      <p:bldP spid="221192" grpId="0" animBg="1"/>
      <p:bldP spid="221193" grpId="0" animBg="1"/>
      <p:bldP spid="221194" grpId="0" animBg="1"/>
      <p:bldP spid="221195" grpId="0" animBg="1"/>
      <p:bldP spid="221196" grpId="0" animBg="1"/>
      <p:bldP spid="221197" grpId="0" animBg="1"/>
      <p:bldP spid="221198" grpId="0" animBg="1"/>
      <p:bldP spid="221199" grpId="0" animBg="1"/>
      <p:bldP spid="221200" grpId="0" animBg="1"/>
      <p:bldP spid="221201" grpId="0" animBg="1"/>
      <p:bldP spid="221202" grpId="0" animBg="1"/>
      <p:bldP spid="221203" grpId="0" animBg="1"/>
      <p:bldP spid="221204" grpId="0" animBg="1"/>
      <p:bldP spid="221205" grpId="0" animBg="1"/>
      <p:bldP spid="22120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633F1751-0665-424A-8D28-5BEDCC69E52D}" type="datetime1">
              <a:rPr lang="zh-CN" altLang="en-US"/>
              <a:pPr/>
              <a:t>2020/1/5</a:t>
            </a:fld>
            <a:endParaRPr lang="en-US" altLang="zh-CN"/>
          </a:p>
        </p:txBody>
      </p:sp>
      <p:sp>
        <p:nvSpPr>
          <p:cNvPr id="25" name="灯片编号占位符 4"/>
          <p:cNvSpPr>
            <a:spLocks noGrp="1"/>
          </p:cNvSpPr>
          <p:nvPr>
            <p:ph type="sldNum" sz="quarter" idx="11"/>
          </p:nvPr>
        </p:nvSpPr>
        <p:spPr/>
        <p:txBody>
          <a:bodyPr/>
          <a:lstStyle/>
          <a:p>
            <a:fld id="{749E9291-8E7E-41AD-A8CE-59D7AC9B92BD}" type="slidenum">
              <a:rPr lang="en-US" altLang="zh-CN"/>
              <a:pPr/>
              <a:t>131</a:t>
            </a:fld>
            <a:endParaRPr lang="en-US" altLang="zh-CN"/>
          </a:p>
        </p:txBody>
      </p:sp>
      <p:sp>
        <p:nvSpPr>
          <p:cNvPr id="233474" name="Rectangle 2"/>
          <p:cNvSpPr>
            <a:spLocks noGrp="1" noChangeArrowheads="1"/>
          </p:cNvSpPr>
          <p:nvPr>
            <p:ph type="title"/>
          </p:nvPr>
        </p:nvSpPr>
        <p:spPr/>
        <p:txBody>
          <a:bodyPr/>
          <a:lstStyle/>
          <a:p>
            <a:r>
              <a:rPr lang="en-US" altLang="zh-CN"/>
              <a:t>7.6 </a:t>
            </a:r>
            <a:r>
              <a:rPr lang="zh-CN" altLang="en-US"/>
              <a:t>集成测试</a:t>
            </a:r>
          </a:p>
        </p:txBody>
      </p:sp>
      <p:sp>
        <p:nvSpPr>
          <p:cNvPr id="23347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策略</a:t>
            </a:r>
            <a:r>
              <a:rPr lang="en-US" altLang="zh-CN">
                <a:solidFill>
                  <a:srgbClr val="CC0000"/>
                </a:solidFill>
              </a:rPr>
              <a:t>】</a:t>
            </a:r>
          </a:p>
          <a:p>
            <a:pPr lvl="1"/>
            <a:r>
              <a:rPr lang="en-US" altLang="zh-CN">
                <a:solidFill>
                  <a:srgbClr val="0000FF"/>
                </a:solidFill>
              </a:rPr>
              <a:t>⑴</a:t>
            </a:r>
            <a:r>
              <a:rPr lang="zh-CN" altLang="en-US">
                <a:solidFill>
                  <a:srgbClr val="0000FF"/>
                </a:solidFill>
              </a:rPr>
              <a:t>一次性组装</a:t>
            </a:r>
            <a:r>
              <a:rPr lang="en-US" altLang="zh-CN"/>
              <a:t>——</a:t>
            </a:r>
            <a:r>
              <a:rPr lang="zh-CN" altLang="en-US"/>
              <a:t>一次把所有的模块组装在一起。</a:t>
            </a:r>
          </a:p>
          <a:p>
            <a:pPr lvl="1"/>
            <a:r>
              <a:rPr lang="zh-CN" altLang="en-US">
                <a:solidFill>
                  <a:srgbClr val="0000FF"/>
                </a:solidFill>
              </a:rPr>
              <a:t>⑵渐增式组装</a:t>
            </a:r>
            <a:r>
              <a:rPr lang="en-US" altLang="zh-CN"/>
              <a:t>——</a:t>
            </a:r>
            <a:r>
              <a:rPr lang="zh-CN" altLang="en-US"/>
              <a:t>边测试边形成软件结构。</a:t>
            </a:r>
          </a:p>
        </p:txBody>
      </p:sp>
      <p:sp>
        <p:nvSpPr>
          <p:cNvPr id="233476" name="Rectangle 4"/>
          <p:cNvSpPr>
            <a:spLocks noChangeArrowheads="1"/>
          </p:cNvSpPr>
          <p:nvPr/>
        </p:nvSpPr>
        <p:spPr bwMode="auto">
          <a:xfrm>
            <a:off x="381000" y="2667000"/>
            <a:ext cx="2286000" cy="533400"/>
          </a:xfrm>
          <a:prstGeom prst="rect">
            <a:avLst/>
          </a:prstGeom>
          <a:solidFill>
            <a:srgbClr val="FFFF99"/>
          </a:solidFill>
          <a:ln w="9525">
            <a:solidFill>
              <a:schemeClr val="tx1"/>
            </a:solidFill>
            <a:miter lim="800000"/>
            <a:headEnd/>
            <a:tailEnd/>
          </a:ln>
          <a:effectLst/>
        </p:spPr>
        <p:txBody>
          <a:bodyPr wrap="none" anchor="ctr"/>
          <a:lstStyle/>
          <a:p>
            <a:pPr algn="ctr"/>
            <a:endParaRPr lang="zh-CN" altLang="zh-CN" sz="2400" b="1">
              <a:solidFill>
                <a:srgbClr val="CC0000"/>
              </a:solidFill>
              <a:ea typeface="黑体" pitchFamily="2" charset="-122"/>
            </a:endParaRPr>
          </a:p>
        </p:txBody>
      </p:sp>
      <p:sp>
        <p:nvSpPr>
          <p:cNvPr id="233477" name="Rectangle 5"/>
          <p:cNvSpPr>
            <a:spLocks noChangeArrowheads="1"/>
          </p:cNvSpPr>
          <p:nvPr/>
        </p:nvSpPr>
        <p:spPr bwMode="auto">
          <a:xfrm>
            <a:off x="2667000" y="26670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⑴</a:t>
            </a:r>
            <a:r>
              <a:rPr lang="zh-CN" altLang="en-US" sz="2400" b="1">
                <a:solidFill>
                  <a:srgbClr val="0000FF"/>
                </a:solidFill>
                <a:ea typeface="黑体" pitchFamily="2" charset="-122"/>
              </a:rPr>
              <a:t>一次性组装</a:t>
            </a:r>
          </a:p>
        </p:txBody>
      </p:sp>
      <p:sp>
        <p:nvSpPr>
          <p:cNvPr id="233478" name="Rectangle 6"/>
          <p:cNvSpPr>
            <a:spLocks noChangeArrowheads="1"/>
          </p:cNvSpPr>
          <p:nvPr/>
        </p:nvSpPr>
        <p:spPr bwMode="auto">
          <a:xfrm>
            <a:off x="5715000" y="26670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⑵</a:t>
            </a:r>
            <a:r>
              <a:rPr lang="zh-CN" altLang="en-US" sz="2400" b="1">
                <a:solidFill>
                  <a:srgbClr val="0000FF"/>
                </a:solidFill>
                <a:ea typeface="黑体" pitchFamily="2" charset="-122"/>
              </a:rPr>
              <a:t>渐增式组装</a:t>
            </a:r>
          </a:p>
        </p:txBody>
      </p:sp>
      <p:sp>
        <p:nvSpPr>
          <p:cNvPr id="233479" name="Rectangle 7"/>
          <p:cNvSpPr>
            <a:spLocks noChangeArrowheads="1"/>
          </p:cNvSpPr>
          <p:nvPr/>
        </p:nvSpPr>
        <p:spPr bwMode="auto">
          <a:xfrm>
            <a:off x="3048000" y="6096000"/>
            <a:ext cx="3398838" cy="519113"/>
          </a:xfrm>
          <a:prstGeom prst="rect">
            <a:avLst/>
          </a:prstGeom>
          <a:solidFill>
            <a:srgbClr val="FF0000"/>
          </a:solidFill>
          <a:ln w="9525" algn="ctr">
            <a:noFill/>
            <a:miter lim="800000"/>
            <a:headEnd/>
            <a:tailEnd/>
          </a:ln>
          <a:effectLst/>
        </p:spPr>
        <p:txBody>
          <a:bodyPr wrap="none">
            <a:spAutoFit/>
          </a:bodyPr>
          <a:lstStyle/>
          <a:p>
            <a:r>
              <a:rPr lang="zh-CN" altLang="en-US" sz="2800" b="1">
                <a:solidFill>
                  <a:schemeClr val="bg1"/>
                </a:solidFill>
                <a:ea typeface="黑体" pitchFamily="2" charset="-122"/>
              </a:rPr>
              <a:t>总体来讲渐增式较好</a:t>
            </a:r>
          </a:p>
        </p:txBody>
      </p:sp>
      <p:sp>
        <p:nvSpPr>
          <p:cNvPr id="233480" name="Rectangle 8"/>
          <p:cNvSpPr>
            <a:spLocks noChangeArrowheads="1"/>
          </p:cNvSpPr>
          <p:nvPr/>
        </p:nvSpPr>
        <p:spPr bwMode="auto">
          <a:xfrm>
            <a:off x="381000" y="320040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整体性</a:t>
            </a:r>
          </a:p>
        </p:txBody>
      </p:sp>
      <p:sp>
        <p:nvSpPr>
          <p:cNvPr id="233481" name="Rectangle 9"/>
          <p:cNvSpPr>
            <a:spLocks noChangeArrowheads="1"/>
          </p:cNvSpPr>
          <p:nvPr/>
        </p:nvSpPr>
        <p:spPr bwMode="auto">
          <a:xfrm>
            <a:off x="2667000" y="3200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ea typeface="黑体" pitchFamily="2" charset="-122"/>
              </a:rPr>
              <a:t>强</a:t>
            </a:r>
          </a:p>
        </p:txBody>
      </p:sp>
      <p:sp>
        <p:nvSpPr>
          <p:cNvPr id="233482" name="Rectangle 10"/>
          <p:cNvSpPr>
            <a:spLocks noChangeArrowheads="1"/>
          </p:cNvSpPr>
          <p:nvPr/>
        </p:nvSpPr>
        <p:spPr bwMode="auto">
          <a:xfrm>
            <a:off x="5715000" y="320040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t>弱</a:t>
            </a:r>
          </a:p>
        </p:txBody>
      </p:sp>
      <p:sp>
        <p:nvSpPr>
          <p:cNvPr id="233483" name="Rectangle 11"/>
          <p:cNvSpPr>
            <a:spLocks noChangeArrowheads="1"/>
          </p:cNvSpPr>
          <p:nvPr/>
        </p:nvSpPr>
        <p:spPr bwMode="auto">
          <a:xfrm>
            <a:off x="381000" y="373380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工作量</a:t>
            </a:r>
          </a:p>
        </p:txBody>
      </p:sp>
      <p:sp>
        <p:nvSpPr>
          <p:cNvPr id="233484" name="Rectangle 12"/>
          <p:cNvSpPr>
            <a:spLocks noChangeArrowheads="1"/>
          </p:cNvSpPr>
          <p:nvPr/>
        </p:nvSpPr>
        <p:spPr bwMode="auto">
          <a:xfrm>
            <a:off x="2667000" y="3733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小</a:t>
            </a:r>
          </a:p>
        </p:txBody>
      </p:sp>
      <p:sp>
        <p:nvSpPr>
          <p:cNvPr id="233485" name="Rectangle 13"/>
          <p:cNvSpPr>
            <a:spLocks noChangeArrowheads="1"/>
          </p:cNvSpPr>
          <p:nvPr/>
        </p:nvSpPr>
        <p:spPr bwMode="auto">
          <a:xfrm>
            <a:off x="5715000" y="373380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0000FF"/>
                </a:solidFill>
              </a:rPr>
              <a:t>大</a:t>
            </a:r>
          </a:p>
        </p:txBody>
      </p:sp>
      <p:sp>
        <p:nvSpPr>
          <p:cNvPr id="233486" name="Rectangle 14"/>
          <p:cNvSpPr>
            <a:spLocks noChangeArrowheads="1"/>
          </p:cNvSpPr>
          <p:nvPr/>
        </p:nvSpPr>
        <p:spPr bwMode="auto">
          <a:xfrm>
            <a:off x="381000" y="426720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接口错误</a:t>
            </a:r>
          </a:p>
        </p:txBody>
      </p:sp>
      <p:sp>
        <p:nvSpPr>
          <p:cNvPr id="233487" name="Rectangle 15"/>
          <p:cNvSpPr>
            <a:spLocks noChangeArrowheads="1"/>
          </p:cNvSpPr>
          <p:nvPr/>
        </p:nvSpPr>
        <p:spPr bwMode="auto">
          <a:xfrm>
            <a:off x="2667000" y="4267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0000FF"/>
                </a:solidFill>
                <a:ea typeface="黑体" pitchFamily="2" charset="-122"/>
              </a:rPr>
              <a:t>晚</a:t>
            </a:r>
          </a:p>
        </p:txBody>
      </p:sp>
      <p:sp>
        <p:nvSpPr>
          <p:cNvPr id="233488" name="Rectangle 16"/>
          <p:cNvSpPr>
            <a:spLocks noChangeArrowheads="1"/>
          </p:cNvSpPr>
          <p:nvPr/>
        </p:nvSpPr>
        <p:spPr bwMode="auto">
          <a:xfrm>
            <a:off x="5715000" y="426720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早</a:t>
            </a:r>
          </a:p>
        </p:txBody>
      </p:sp>
      <p:sp>
        <p:nvSpPr>
          <p:cNvPr id="233489" name="Rectangle 17"/>
          <p:cNvSpPr>
            <a:spLocks noChangeArrowheads="1"/>
          </p:cNvSpPr>
          <p:nvPr/>
        </p:nvSpPr>
        <p:spPr bwMode="auto">
          <a:xfrm>
            <a:off x="381000" y="479425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zh-CN" sz="2400" b="1">
                <a:solidFill>
                  <a:srgbClr val="CC0000"/>
                </a:solidFill>
                <a:ea typeface="黑体" pitchFamily="2" charset="-122"/>
              </a:rPr>
              <a:t>错误位置</a:t>
            </a:r>
            <a:endParaRPr lang="zh-CN" altLang="en-US" sz="2400" b="1">
              <a:solidFill>
                <a:srgbClr val="CC0000"/>
              </a:solidFill>
              <a:ea typeface="黑体" pitchFamily="2" charset="-122"/>
            </a:endParaRPr>
          </a:p>
        </p:txBody>
      </p:sp>
      <p:sp>
        <p:nvSpPr>
          <p:cNvPr id="233490" name="Rectangle 18"/>
          <p:cNvSpPr>
            <a:spLocks noChangeArrowheads="1"/>
          </p:cNvSpPr>
          <p:nvPr/>
        </p:nvSpPr>
        <p:spPr bwMode="auto">
          <a:xfrm>
            <a:off x="2667000" y="479425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0000FF"/>
                </a:solidFill>
                <a:ea typeface="黑体" pitchFamily="2" charset="-122"/>
              </a:rPr>
              <a:t>难</a:t>
            </a:r>
          </a:p>
        </p:txBody>
      </p:sp>
      <p:sp>
        <p:nvSpPr>
          <p:cNvPr id="233491" name="Rectangle 19"/>
          <p:cNvSpPr>
            <a:spLocks noChangeArrowheads="1"/>
          </p:cNvSpPr>
          <p:nvPr/>
        </p:nvSpPr>
        <p:spPr bwMode="auto">
          <a:xfrm>
            <a:off x="5715000" y="479425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容易</a:t>
            </a:r>
          </a:p>
        </p:txBody>
      </p:sp>
      <p:sp>
        <p:nvSpPr>
          <p:cNvPr id="233492" name="Rectangle 20"/>
          <p:cNvSpPr>
            <a:spLocks noChangeArrowheads="1"/>
          </p:cNvSpPr>
          <p:nvPr/>
        </p:nvSpPr>
        <p:spPr bwMode="auto">
          <a:xfrm>
            <a:off x="381000" y="5327650"/>
            <a:ext cx="2286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进度</a:t>
            </a:r>
          </a:p>
        </p:txBody>
      </p:sp>
      <p:sp>
        <p:nvSpPr>
          <p:cNvPr id="233493" name="Rectangle 21"/>
          <p:cNvSpPr>
            <a:spLocks noChangeArrowheads="1"/>
          </p:cNvSpPr>
          <p:nvPr/>
        </p:nvSpPr>
        <p:spPr bwMode="auto">
          <a:xfrm>
            <a:off x="2667000" y="532765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a:t>
            </a:r>
            <a:r>
              <a:rPr lang="zh-CN" altLang="en-US" sz="2400" b="1">
                <a:solidFill>
                  <a:srgbClr val="0000FF"/>
                </a:solidFill>
                <a:ea typeface="黑体" pitchFamily="2" charset="-122"/>
              </a:rPr>
              <a:t>快”</a:t>
            </a:r>
          </a:p>
        </p:txBody>
      </p:sp>
      <p:sp>
        <p:nvSpPr>
          <p:cNvPr id="233494" name="Rectangle 22"/>
          <p:cNvSpPr>
            <a:spLocks noChangeArrowheads="1"/>
          </p:cNvSpPr>
          <p:nvPr/>
        </p:nvSpPr>
        <p:spPr bwMode="auto">
          <a:xfrm>
            <a:off x="5715000" y="5327650"/>
            <a:ext cx="3048000"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慢</a:t>
            </a:r>
            <a:r>
              <a:rPr lang="en-US" altLang="zh-CN" sz="2400" b="1">
                <a:solidFill>
                  <a:srgbClr val="FF0000"/>
                </a:solidFill>
                <a:ea typeface="黑体" pitchFamily="2" charset="-122"/>
              </a:rPr>
              <a:t>(</a:t>
            </a:r>
            <a:r>
              <a:rPr lang="zh-CN" altLang="en-US" sz="2400" b="1">
                <a:solidFill>
                  <a:srgbClr val="FF0000"/>
                </a:solidFill>
                <a:ea typeface="黑体" pitchFamily="2" charset="-122"/>
              </a:rPr>
              <a:t>更彻底</a:t>
            </a:r>
            <a:r>
              <a:rPr lang="en-US" altLang="zh-CN" sz="2400" b="1">
                <a:solidFill>
                  <a:srgbClr val="FF0000"/>
                </a:solidFill>
                <a:ea typeface="黑体" pitchFamily="2" charset="-122"/>
              </a:rPr>
              <a:t>)</a:t>
            </a:r>
          </a:p>
        </p:txBody>
      </p:sp>
      <p:sp>
        <p:nvSpPr>
          <p:cNvPr id="233495" name="Rectangle 23"/>
          <p:cNvSpPr>
            <a:spLocks noChangeArrowheads="1"/>
          </p:cNvSpPr>
          <p:nvPr/>
        </p:nvSpPr>
        <p:spPr bwMode="auto">
          <a:xfrm>
            <a:off x="2667000" y="3733800"/>
            <a:ext cx="3048000" cy="533400"/>
          </a:xfrm>
          <a:prstGeom prst="rect">
            <a:avLst/>
          </a:prstGeom>
          <a:solidFill>
            <a:srgbClr val="0000FF"/>
          </a:solidFill>
          <a:ln w="9525" algn="ctr">
            <a:solidFill>
              <a:schemeClr val="tx1"/>
            </a:solidFill>
            <a:miter lim="800000"/>
            <a:headEnd/>
            <a:tailEnd/>
          </a:ln>
          <a:effectLst/>
        </p:spPr>
        <p:txBody>
          <a:bodyPr wrap="none" anchor="ctr"/>
          <a:lstStyle/>
          <a:p>
            <a:pPr algn="ctr"/>
            <a:r>
              <a:rPr lang="zh-CN" altLang="en-US" sz="2400" b="1">
                <a:solidFill>
                  <a:schemeClr val="bg1"/>
                </a:solidFill>
              </a:rPr>
              <a:t>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33484"/>
                                        </p:tgtEl>
                                        <p:attrNameLst>
                                          <p:attrName>ppt_x</p:attrName>
                                        </p:attrNameLst>
                                      </p:cBhvr>
                                      <p:tavLst>
                                        <p:tav tm="0">
                                          <p:val>
                                            <p:strVal val="ppt_x"/>
                                          </p:val>
                                        </p:tav>
                                        <p:tav tm="100000">
                                          <p:val>
                                            <p:strVal val="ppt_x"/>
                                          </p:val>
                                        </p:tav>
                                      </p:tavLst>
                                    </p:anim>
                                    <p:anim calcmode="lin" valueType="num">
                                      <p:cBhvr additive="base">
                                        <p:cTn id="7" dur="500"/>
                                        <p:tgtEl>
                                          <p:spTgt spid="233484"/>
                                        </p:tgtEl>
                                        <p:attrNameLst>
                                          <p:attrName>ppt_y</p:attrName>
                                        </p:attrNameLst>
                                      </p:cBhvr>
                                      <p:tavLst>
                                        <p:tav tm="0">
                                          <p:val>
                                            <p:strVal val="ppt_y"/>
                                          </p:val>
                                        </p:tav>
                                        <p:tav tm="100000">
                                          <p:val>
                                            <p:strVal val="1+ppt_h/2"/>
                                          </p:val>
                                        </p:tav>
                                      </p:tavLst>
                                    </p:anim>
                                    <p:set>
                                      <p:cBhvr>
                                        <p:cTn id="8" dur="1" fill="hold">
                                          <p:stCondLst>
                                            <p:cond delay="499"/>
                                          </p:stCondLst>
                                        </p:cTn>
                                        <p:tgtEl>
                                          <p:spTgt spid="23348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3495"/>
                                        </p:tgtEl>
                                        <p:attrNameLst>
                                          <p:attrName>style.visibility</p:attrName>
                                        </p:attrNameLst>
                                      </p:cBhvr>
                                      <p:to>
                                        <p:strVal val="visible"/>
                                      </p:to>
                                    </p:set>
                                    <p:anim calcmode="lin" valueType="num">
                                      <p:cBhvr additive="base">
                                        <p:cTn id="13" dur="500" fill="hold"/>
                                        <p:tgtEl>
                                          <p:spTgt spid="233495"/>
                                        </p:tgtEl>
                                        <p:attrNameLst>
                                          <p:attrName>ppt_x</p:attrName>
                                        </p:attrNameLst>
                                      </p:cBhvr>
                                      <p:tavLst>
                                        <p:tav tm="0">
                                          <p:val>
                                            <p:strVal val="#ppt_x"/>
                                          </p:val>
                                        </p:tav>
                                        <p:tav tm="100000">
                                          <p:val>
                                            <p:strVal val="#ppt_x"/>
                                          </p:val>
                                        </p:tav>
                                      </p:tavLst>
                                    </p:anim>
                                    <p:anim calcmode="lin" valueType="num">
                                      <p:cBhvr additive="base">
                                        <p:cTn id="14" dur="500" fill="hold"/>
                                        <p:tgtEl>
                                          <p:spTgt spid="2334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4" grpId="0" animBg="1"/>
      <p:bldP spid="23349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53AA73E-7075-4AD9-A5CF-B15DA880D92E}"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5EB339F-E532-40E8-B312-98B9C6D69539}" type="slidenum">
              <a:rPr lang="en-US" altLang="zh-CN"/>
              <a:pPr/>
              <a:t>132</a:t>
            </a:fld>
            <a:endParaRPr lang="en-US" altLang="zh-CN"/>
          </a:p>
        </p:txBody>
      </p:sp>
      <p:sp>
        <p:nvSpPr>
          <p:cNvPr id="215042" name="Rectangle 2"/>
          <p:cNvSpPr>
            <a:spLocks noGrp="1" noChangeArrowheads="1"/>
          </p:cNvSpPr>
          <p:nvPr>
            <p:ph type="title"/>
          </p:nvPr>
        </p:nvSpPr>
        <p:spPr/>
        <p:txBody>
          <a:bodyPr/>
          <a:lstStyle/>
          <a:p>
            <a:r>
              <a:rPr lang="en-US" altLang="zh-CN"/>
              <a:t>7.6 </a:t>
            </a:r>
            <a:r>
              <a:rPr lang="zh-CN" altLang="en-US"/>
              <a:t>集成测试</a:t>
            </a:r>
          </a:p>
        </p:txBody>
      </p:sp>
      <p:sp>
        <p:nvSpPr>
          <p:cNvPr id="215043" name="Rectangle 3"/>
          <p:cNvSpPr>
            <a:spLocks noGrp="1" noChangeArrowheads="1"/>
          </p:cNvSpPr>
          <p:nvPr>
            <p:ph type="body" idx="1"/>
          </p:nvPr>
        </p:nvSpPr>
        <p:spPr>
          <a:xfrm>
            <a:off x="468313" y="1052513"/>
            <a:ext cx="8229600" cy="5500687"/>
          </a:xfrm>
        </p:spPr>
        <p:txBody>
          <a:bodyPr/>
          <a:lstStyle/>
          <a:p>
            <a:pPr>
              <a:lnSpc>
                <a:spcPct val="90000"/>
              </a:lnSpc>
            </a:pPr>
            <a:r>
              <a:rPr lang="en-US" altLang="zh-CN">
                <a:solidFill>
                  <a:srgbClr val="CC0000"/>
                </a:solidFill>
              </a:rPr>
              <a:t>【</a:t>
            </a:r>
            <a:r>
              <a:rPr lang="zh-CN" altLang="en-US">
                <a:solidFill>
                  <a:srgbClr val="CC0000"/>
                </a:solidFill>
              </a:rPr>
              <a:t>目标</a:t>
            </a:r>
            <a:r>
              <a:rPr lang="en-US" altLang="zh-CN">
                <a:solidFill>
                  <a:srgbClr val="CC0000"/>
                </a:solidFill>
              </a:rPr>
              <a:t>】</a:t>
            </a:r>
            <a:endParaRPr lang="en-US" altLang="zh-CN"/>
          </a:p>
          <a:p>
            <a:pPr lvl="1">
              <a:lnSpc>
                <a:spcPct val="90000"/>
              </a:lnSpc>
            </a:pPr>
            <a:r>
              <a:rPr lang="zh-CN" altLang="en-US"/>
              <a:t>发现并排除在</a:t>
            </a:r>
            <a:r>
              <a:rPr lang="zh-CN" altLang="en-US">
                <a:solidFill>
                  <a:srgbClr val="0000FF"/>
                </a:solidFill>
              </a:rPr>
              <a:t>模块组装中可能出现的问题</a:t>
            </a:r>
            <a:r>
              <a:rPr lang="zh-CN" altLang="en-US"/>
              <a:t>。</a:t>
            </a:r>
          </a:p>
          <a:p>
            <a:pPr>
              <a:lnSpc>
                <a:spcPct val="90000"/>
              </a:lnSpc>
            </a:pPr>
            <a:r>
              <a:rPr lang="en-US" altLang="zh-CN">
                <a:solidFill>
                  <a:srgbClr val="CC0000"/>
                </a:solidFill>
              </a:rPr>
              <a:t>【</a:t>
            </a:r>
            <a:r>
              <a:rPr lang="zh-CN" altLang="en-US">
                <a:solidFill>
                  <a:srgbClr val="CC0000"/>
                </a:solidFill>
              </a:rPr>
              <a:t>内容（考虑的问题）</a:t>
            </a:r>
            <a:r>
              <a:rPr lang="en-US" altLang="zh-CN">
                <a:solidFill>
                  <a:srgbClr val="CC0000"/>
                </a:solidFill>
              </a:rPr>
              <a:t>】</a:t>
            </a:r>
            <a:endParaRPr lang="en-US" altLang="zh-CN"/>
          </a:p>
          <a:p>
            <a:pPr lvl="1">
              <a:lnSpc>
                <a:spcPct val="90000"/>
              </a:lnSpc>
            </a:pPr>
            <a:r>
              <a:rPr lang="en-US" altLang="zh-CN">
                <a:latin typeface="黑体" pitchFamily="2" charset="-122"/>
              </a:rPr>
              <a:t>⑴</a:t>
            </a:r>
            <a:r>
              <a:rPr lang="zh-CN" altLang="en-US">
                <a:solidFill>
                  <a:srgbClr val="0000FF"/>
                </a:solidFill>
              </a:rPr>
              <a:t>一个模块</a:t>
            </a:r>
            <a:r>
              <a:rPr lang="zh-CN" altLang="en-US"/>
              <a:t>功能是否会对</a:t>
            </a:r>
            <a:r>
              <a:rPr lang="zh-CN" altLang="en-US">
                <a:solidFill>
                  <a:srgbClr val="0000FF"/>
                </a:solidFill>
              </a:rPr>
              <a:t>另一模块</a:t>
            </a:r>
            <a:r>
              <a:rPr lang="zh-CN" altLang="en-US"/>
              <a:t>功能</a:t>
            </a:r>
            <a:r>
              <a:rPr lang="zh-CN" altLang="en-US">
                <a:solidFill>
                  <a:srgbClr val="0000FF"/>
                </a:solidFill>
              </a:rPr>
              <a:t>产生影响</a:t>
            </a:r>
            <a:r>
              <a:rPr lang="zh-CN" altLang="en-US"/>
              <a:t>；</a:t>
            </a:r>
          </a:p>
          <a:p>
            <a:pPr lvl="2">
              <a:lnSpc>
                <a:spcPct val="90000"/>
              </a:lnSpc>
            </a:pPr>
            <a:r>
              <a:rPr lang="zh-CN" altLang="en-US">
                <a:solidFill>
                  <a:srgbClr val="0000FF"/>
                </a:solidFill>
              </a:rPr>
              <a:t>全局数据结构</a:t>
            </a:r>
            <a:r>
              <a:rPr lang="zh-CN" altLang="en-US"/>
              <a:t>是否有问题；</a:t>
            </a:r>
          </a:p>
          <a:p>
            <a:pPr lvl="1">
              <a:lnSpc>
                <a:spcPct val="90000"/>
              </a:lnSpc>
            </a:pPr>
            <a:r>
              <a:rPr lang="zh-CN" altLang="en-US">
                <a:latin typeface="黑体" pitchFamily="2" charset="-122"/>
              </a:rPr>
              <a:t>⑵</a:t>
            </a:r>
            <a:r>
              <a:rPr lang="zh-CN" altLang="en-US">
                <a:solidFill>
                  <a:srgbClr val="0000FF"/>
                </a:solidFill>
              </a:rPr>
              <a:t>子功能组合后</a:t>
            </a:r>
            <a:r>
              <a:rPr lang="zh-CN" altLang="en-US"/>
              <a:t>，是否达到</a:t>
            </a:r>
            <a:r>
              <a:rPr lang="zh-CN" altLang="en-US">
                <a:solidFill>
                  <a:srgbClr val="0000FF"/>
                </a:solidFill>
              </a:rPr>
              <a:t>预期要求的功能</a:t>
            </a:r>
            <a:r>
              <a:rPr lang="zh-CN" altLang="en-US"/>
              <a:t>；</a:t>
            </a:r>
          </a:p>
          <a:p>
            <a:pPr lvl="1">
              <a:lnSpc>
                <a:spcPct val="90000"/>
              </a:lnSpc>
            </a:pPr>
            <a:r>
              <a:rPr lang="zh-CN" altLang="en-US">
                <a:latin typeface="黑体" pitchFamily="2" charset="-122"/>
              </a:rPr>
              <a:t>⑶</a:t>
            </a:r>
            <a:r>
              <a:rPr lang="zh-CN" altLang="en-US"/>
              <a:t>单个模块的</a:t>
            </a:r>
            <a:r>
              <a:rPr lang="zh-CN" altLang="en-US">
                <a:solidFill>
                  <a:srgbClr val="0000FF"/>
                </a:solidFill>
              </a:rPr>
              <a:t>误差累积</a:t>
            </a:r>
            <a:r>
              <a:rPr lang="zh-CN" altLang="en-US"/>
              <a:t>起来，是否会放大，从而达到不能接受的程度。</a:t>
            </a:r>
          </a:p>
          <a:p>
            <a:pPr>
              <a:lnSpc>
                <a:spcPct val="90000"/>
              </a:lnSpc>
            </a:pPr>
            <a:r>
              <a:rPr lang="en-US" altLang="zh-CN">
                <a:solidFill>
                  <a:srgbClr val="CC0000"/>
                </a:solidFill>
              </a:rPr>
              <a:t>【</a:t>
            </a:r>
            <a:r>
              <a:rPr lang="zh-CN" altLang="en-US">
                <a:solidFill>
                  <a:srgbClr val="CC0000"/>
                </a:solidFill>
              </a:rPr>
              <a:t>渐增式组装</a:t>
            </a:r>
            <a:r>
              <a:rPr lang="en-US" altLang="zh-CN">
                <a:solidFill>
                  <a:srgbClr val="CC0000"/>
                </a:solidFill>
              </a:rPr>
              <a:t>】</a:t>
            </a:r>
            <a:endParaRPr lang="en-US" altLang="zh-CN"/>
          </a:p>
          <a:p>
            <a:pPr lvl="1">
              <a:lnSpc>
                <a:spcPct val="90000"/>
              </a:lnSpc>
            </a:pPr>
            <a:r>
              <a:rPr lang="zh-CN" altLang="en-US">
                <a:solidFill>
                  <a:srgbClr val="0000FF"/>
                </a:solidFill>
              </a:rPr>
              <a:t>单元测试的同时</a:t>
            </a:r>
            <a:r>
              <a:rPr lang="zh-CN" altLang="en-US">
                <a:solidFill>
                  <a:srgbClr val="CC0000"/>
                </a:solidFill>
              </a:rPr>
              <a:t>就可以进行集成测试</a:t>
            </a:r>
            <a:r>
              <a:rPr lang="zh-CN" altLang="en-US"/>
              <a:t>，发现并排除在模块集成中可能出现的问题。</a:t>
            </a:r>
          </a:p>
          <a:p>
            <a:pPr lvl="1">
              <a:lnSpc>
                <a:spcPct val="90000"/>
              </a:lnSpc>
            </a:pPr>
            <a:r>
              <a:rPr lang="zh-CN" altLang="en-US"/>
              <a:t>最终构成要求的软件系统。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5043">
                                            <p:txEl>
                                              <p:pRg st="7" end="7"/>
                                            </p:txEl>
                                          </p:spTgt>
                                        </p:tgtEl>
                                        <p:attrNameLst>
                                          <p:attrName>style.visibility</p:attrName>
                                        </p:attrNameLst>
                                      </p:cBhvr>
                                      <p:to>
                                        <p:strVal val="visible"/>
                                      </p:to>
                                    </p:set>
                                    <p:animEffect transition="in" filter="strips(downRight)">
                                      <p:cBhvr>
                                        <p:cTn id="7" dur="500"/>
                                        <p:tgtEl>
                                          <p:spTgt spid="215043">
                                            <p:txEl>
                                              <p:pRg st="7" end="7"/>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15043">
                                            <p:txEl>
                                              <p:pRg st="8" end="8"/>
                                            </p:txEl>
                                          </p:spTgt>
                                        </p:tgtEl>
                                        <p:attrNameLst>
                                          <p:attrName>style.visibility</p:attrName>
                                        </p:attrNameLst>
                                      </p:cBhvr>
                                      <p:to>
                                        <p:strVal val="visible"/>
                                      </p:to>
                                    </p:set>
                                    <p:animEffect transition="in" filter="strips(downRight)">
                                      <p:cBhvr>
                                        <p:cTn id="10" dur="500"/>
                                        <p:tgtEl>
                                          <p:spTgt spid="215043">
                                            <p:txEl>
                                              <p:pRg st="8" end="8"/>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215043">
                                            <p:txEl>
                                              <p:pRg st="9" end="9"/>
                                            </p:txEl>
                                          </p:spTgt>
                                        </p:tgtEl>
                                        <p:attrNameLst>
                                          <p:attrName>style.visibility</p:attrName>
                                        </p:attrNameLst>
                                      </p:cBhvr>
                                      <p:to>
                                        <p:strVal val="visible"/>
                                      </p:to>
                                    </p:set>
                                    <p:animEffect transition="in" filter="strips(downRight)">
                                      <p:cBhvr>
                                        <p:cTn id="13" dur="500"/>
                                        <p:tgtEl>
                                          <p:spTgt spid="215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half" idx="10"/>
          </p:nvPr>
        </p:nvSpPr>
        <p:spPr/>
        <p:txBody>
          <a:bodyPr/>
          <a:lstStyle/>
          <a:p>
            <a:fld id="{CBDDE80C-A5D1-4BDF-970C-FC72994A85C6}" type="datetime1">
              <a:rPr lang="zh-CN" altLang="en-US"/>
              <a:pPr/>
              <a:t>2020/1/5</a:t>
            </a:fld>
            <a:endParaRPr lang="en-US" altLang="zh-CN"/>
          </a:p>
        </p:txBody>
      </p:sp>
      <p:sp>
        <p:nvSpPr>
          <p:cNvPr id="52" name="灯片编号占位符 4"/>
          <p:cNvSpPr>
            <a:spLocks noGrp="1"/>
          </p:cNvSpPr>
          <p:nvPr>
            <p:ph type="sldNum" sz="quarter" idx="11"/>
          </p:nvPr>
        </p:nvSpPr>
        <p:spPr/>
        <p:txBody>
          <a:bodyPr/>
          <a:lstStyle/>
          <a:p>
            <a:fld id="{C937892A-F18B-457A-9CCA-1D56905A281B}" type="slidenum">
              <a:rPr lang="en-US" altLang="zh-CN"/>
              <a:pPr/>
              <a:t>133</a:t>
            </a:fld>
            <a:endParaRPr lang="en-US" altLang="zh-CN"/>
          </a:p>
        </p:txBody>
      </p:sp>
      <p:grpSp>
        <p:nvGrpSpPr>
          <p:cNvPr id="248834" name="Group 2"/>
          <p:cNvGrpSpPr>
            <a:grpSpLocks/>
          </p:cNvGrpSpPr>
          <p:nvPr/>
        </p:nvGrpSpPr>
        <p:grpSpPr bwMode="auto">
          <a:xfrm>
            <a:off x="0" y="4540250"/>
            <a:ext cx="1676400" cy="963613"/>
            <a:chOff x="0" y="3569"/>
            <a:chExt cx="1056" cy="607"/>
          </a:xfrm>
        </p:grpSpPr>
        <p:sp>
          <p:nvSpPr>
            <p:cNvPr id="248835" name="Rectangle 3"/>
            <p:cNvSpPr>
              <a:spLocks noChangeArrowheads="1"/>
            </p:cNvSpPr>
            <p:nvPr/>
          </p:nvSpPr>
          <p:spPr bwMode="auto">
            <a:xfrm>
              <a:off x="0" y="3872"/>
              <a:ext cx="1056" cy="304"/>
            </a:xfrm>
            <a:prstGeom prst="rect">
              <a:avLst/>
            </a:prstGeom>
            <a:solidFill>
              <a:srgbClr val="FF0000"/>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4</a:t>
              </a:r>
            </a:p>
          </p:txBody>
        </p:sp>
        <p:sp>
          <p:nvSpPr>
            <p:cNvPr id="248836" name="Line 4"/>
            <p:cNvSpPr>
              <a:spLocks noChangeShapeType="1"/>
            </p:cNvSpPr>
            <p:nvPr/>
          </p:nvSpPr>
          <p:spPr bwMode="auto">
            <a:xfrm>
              <a:off x="403" y="3569"/>
              <a:ext cx="0" cy="303"/>
            </a:xfrm>
            <a:prstGeom prst="line">
              <a:avLst/>
            </a:prstGeom>
            <a:noFill/>
            <a:ln w="38100">
              <a:solidFill>
                <a:schemeClr val="tx1"/>
              </a:solidFill>
              <a:round/>
              <a:headEnd/>
              <a:tailEnd type="triangle" w="med" len="med"/>
            </a:ln>
          </p:spPr>
          <p:txBody>
            <a:bodyPr/>
            <a:lstStyle/>
            <a:p>
              <a:endParaRPr lang="zh-CN" altLang="en-US"/>
            </a:p>
          </p:txBody>
        </p:sp>
      </p:grpSp>
      <p:grpSp>
        <p:nvGrpSpPr>
          <p:cNvPr id="248837" name="Group 5"/>
          <p:cNvGrpSpPr>
            <a:grpSpLocks/>
          </p:cNvGrpSpPr>
          <p:nvPr/>
        </p:nvGrpSpPr>
        <p:grpSpPr bwMode="auto">
          <a:xfrm>
            <a:off x="0" y="3335338"/>
            <a:ext cx="4572000" cy="1204912"/>
            <a:chOff x="0" y="3465"/>
            <a:chExt cx="2880" cy="759"/>
          </a:xfrm>
        </p:grpSpPr>
        <p:sp>
          <p:nvSpPr>
            <p:cNvPr id="248838" name="Rectangle 6"/>
            <p:cNvSpPr>
              <a:spLocks noChangeArrowheads="1"/>
            </p:cNvSpPr>
            <p:nvPr/>
          </p:nvSpPr>
          <p:spPr bwMode="auto">
            <a:xfrm>
              <a:off x="0" y="3921"/>
              <a:ext cx="1008" cy="303"/>
            </a:xfrm>
            <a:prstGeom prst="rect">
              <a:avLst/>
            </a:prstGeom>
            <a:solidFill>
              <a:srgbClr val="FF0000"/>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1</a:t>
              </a:r>
            </a:p>
          </p:txBody>
        </p:sp>
        <p:sp>
          <p:nvSpPr>
            <p:cNvPr id="248839" name="Rectangle 7"/>
            <p:cNvSpPr>
              <a:spLocks noChangeArrowheads="1"/>
            </p:cNvSpPr>
            <p:nvPr/>
          </p:nvSpPr>
          <p:spPr bwMode="auto">
            <a:xfrm>
              <a:off x="1056" y="3909"/>
              <a:ext cx="960"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2</a:t>
              </a:r>
            </a:p>
          </p:txBody>
        </p:sp>
        <p:sp>
          <p:nvSpPr>
            <p:cNvPr id="248840" name="Rectangle 8"/>
            <p:cNvSpPr>
              <a:spLocks noChangeArrowheads="1"/>
            </p:cNvSpPr>
            <p:nvPr/>
          </p:nvSpPr>
          <p:spPr bwMode="auto">
            <a:xfrm>
              <a:off x="2064" y="3909"/>
              <a:ext cx="816"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3</a:t>
              </a:r>
            </a:p>
          </p:txBody>
        </p:sp>
        <p:sp>
          <p:nvSpPr>
            <p:cNvPr id="248841" name="Line 9"/>
            <p:cNvSpPr>
              <a:spLocks noChangeShapeType="1"/>
            </p:cNvSpPr>
            <p:nvPr/>
          </p:nvSpPr>
          <p:spPr bwMode="auto">
            <a:xfrm flipH="1">
              <a:off x="346" y="3465"/>
              <a:ext cx="288" cy="456"/>
            </a:xfrm>
            <a:prstGeom prst="line">
              <a:avLst/>
            </a:prstGeom>
            <a:noFill/>
            <a:ln w="38100">
              <a:solidFill>
                <a:schemeClr val="tx1"/>
              </a:solidFill>
              <a:round/>
              <a:headEnd/>
              <a:tailEnd type="triangle" w="med" len="med"/>
            </a:ln>
          </p:spPr>
          <p:txBody>
            <a:bodyPr/>
            <a:lstStyle/>
            <a:p>
              <a:endParaRPr lang="zh-CN" altLang="en-US"/>
            </a:p>
          </p:txBody>
        </p:sp>
        <p:sp>
          <p:nvSpPr>
            <p:cNvPr id="248842" name="Line 10"/>
            <p:cNvSpPr>
              <a:spLocks noChangeShapeType="1"/>
            </p:cNvSpPr>
            <p:nvPr/>
          </p:nvSpPr>
          <p:spPr bwMode="auto">
            <a:xfrm>
              <a:off x="634" y="3465"/>
              <a:ext cx="748" cy="456"/>
            </a:xfrm>
            <a:prstGeom prst="line">
              <a:avLst/>
            </a:prstGeom>
            <a:noFill/>
            <a:ln w="38100">
              <a:solidFill>
                <a:schemeClr val="tx1"/>
              </a:solidFill>
              <a:round/>
              <a:headEnd/>
              <a:tailEnd type="triangle" w="med" len="med"/>
            </a:ln>
          </p:spPr>
          <p:txBody>
            <a:bodyPr/>
            <a:lstStyle/>
            <a:p>
              <a:endParaRPr lang="zh-CN" altLang="en-US"/>
            </a:p>
          </p:txBody>
        </p:sp>
        <p:sp>
          <p:nvSpPr>
            <p:cNvPr id="248843" name="Line 11"/>
            <p:cNvSpPr>
              <a:spLocks noChangeShapeType="1"/>
            </p:cNvSpPr>
            <p:nvPr/>
          </p:nvSpPr>
          <p:spPr bwMode="auto">
            <a:xfrm>
              <a:off x="672" y="3477"/>
              <a:ext cx="1785" cy="456"/>
            </a:xfrm>
            <a:prstGeom prst="line">
              <a:avLst/>
            </a:prstGeom>
            <a:noFill/>
            <a:ln w="38100">
              <a:solidFill>
                <a:schemeClr val="tx1"/>
              </a:solidFill>
              <a:round/>
              <a:headEnd/>
              <a:tailEnd type="triangle" w="med" len="med"/>
            </a:ln>
          </p:spPr>
          <p:txBody>
            <a:bodyPr/>
            <a:lstStyle/>
            <a:p>
              <a:endParaRPr lang="zh-CN" altLang="en-US"/>
            </a:p>
          </p:txBody>
        </p:sp>
      </p:grpSp>
      <p:sp>
        <p:nvSpPr>
          <p:cNvPr id="248844" name="Rectangle 12"/>
          <p:cNvSpPr>
            <a:spLocks noChangeArrowheads="1"/>
          </p:cNvSpPr>
          <p:nvPr/>
        </p:nvSpPr>
        <p:spPr bwMode="auto">
          <a:xfrm>
            <a:off x="2971800" y="685800"/>
            <a:ext cx="2667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Times New Roman" pitchFamily="18" charset="0"/>
                <a:ea typeface="楷体_GB2312" pitchFamily="49" charset="-122"/>
              </a:rPr>
              <a:t>汽车仪表板</a:t>
            </a:r>
            <a:r>
              <a:rPr kumimoji="1" lang="zh-CN" altLang="en-US" sz="2000" b="1">
                <a:solidFill>
                  <a:srgbClr val="CC0000"/>
                </a:solidFill>
                <a:latin typeface="楷体_GB2312" pitchFamily="49" charset="-122"/>
                <a:ea typeface="楷体_GB2312" pitchFamily="49" charset="-122"/>
              </a:rPr>
              <a:t>控制系统</a:t>
            </a:r>
          </a:p>
        </p:txBody>
      </p:sp>
      <p:sp>
        <p:nvSpPr>
          <p:cNvPr id="248845" name="Rectangle 13"/>
          <p:cNvSpPr>
            <a:spLocks noChangeArrowheads="1"/>
          </p:cNvSpPr>
          <p:nvPr/>
        </p:nvSpPr>
        <p:spPr bwMode="auto">
          <a:xfrm>
            <a:off x="1371600" y="1649413"/>
            <a:ext cx="1096963"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读键板</a:t>
            </a:r>
          </a:p>
        </p:txBody>
      </p:sp>
      <p:sp>
        <p:nvSpPr>
          <p:cNvPr id="248846" name="Rectangle 14"/>
          <p:cNvSpPr>
            <a:spLocks noChangeArrowheads="1"/>
          </p:cNvSpPr>
          <p:nvPr/>
        </p:nvSpPr>
        <p:spPr bwMode="auto">
          <a:xfrm>
            <a:off x="0" y="4059238"/>
            <a:ext cx="1600200"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接收点火码</a:t>
            </a:r>
          </a:p>
        </p:txBody>
      </p:sp>
      <p:sp>
        <p:nvSpPr>
          <p:cNvPr id="248847" name="Rectangle 15"/>
          <p:cNvSpPr>
            <a:spLocks noChangeArrowheads="1"/>
          </p:cNvSpPr>
          <p:nvPr/>
        </p:nvSpPr>
        <p:spPr bwMode="auto">
          <a:xfrm>
            <a:off x="1676400" y="4038600"/>
            <a:ext cx="1524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检查点火码</a:t>
            </a:r>
          </a:p>
        </p:txBody>
      </p:sp>
      <p:sp>
        <p:nvSpPr>
          <p:cNvPr id="248848" name="Rectangle 16"/>
          <p:cNvSpPr>
            <a:spLocks noChangeArrowheads="1"/>
          </p:cNvSpPr>
          <p:nvPr/>
        </p:nvSpPr>
        <p:spPr bwMode="auto">
          <a:xfrm>
            <a:off x="3276600" y="4038600"/>
            <a:ext cx="12954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错误处理</a:t>
            </a:r>
          </a:p>
        </p:txBody>
      </p:sp>
      <p:sp>
        <p:nvSpPr>
          <p:cNvPr id="248849" name="Rectangle 17"/>
          <p:cNvSpPr>
            <a:spLocks noChangeArrowheads="1"/>
          </p:cNvSpPr>
          <p:nvPr/>
        </p:nvSpPr>
        <p:spPr bwMode="auto">
          <a:xfrm>
            <a:off x="6492875" y="2852738"/>
            <a:ext cx="822325" cy="481012"/>
          </a:xfrm>
          <a:prstGeom prst="rect">
            <a:avLst/>
          </a:prstGeom>
          <a:noFill/>
          <a:ln w="38100">
            <a:noFill/>
            <a:miter lim="800000"/>
            <a:headEnd/>
            <a:tailEnd/>
          </a:ln>
        </p:spPr>
        <p:txBody>
          <a:bodyPr/>
          <a:lstStyle/>
          <a:p>
            <a:pPr algn="ctr"/>
            <a:r>
              <a:rPr kumimoji="1" lang="en-US" altLang="zh-CN" sz="2000" b="1">
                <a:solidFill>
                  <a:srgbClr val="CC0000"/>
                </a:solidFill>
                <a:latin typeface="Times New Roman"/>
                <a:ea typeface="楷体_GB2312" pitchFamily="49" charset="-122"/>
              </a:rPr>
              <a:t>……</a:t>
            </a:r>
            <a:endParaRPr kumimoji="1" lang="en-US" altLang="zh-CN" sz="2000" b="1">
              <a:solidFill>
                <a:srgbClr val="CC0000"/>
              </a:solidFill>
              <a:latin typeface="楷体_GB2312" pitchFamily="49" charset="-122"/>
              <a:ea typeface="楷体_GB2312" pitchFamily="49" charset="-122"/>
            </a:endParaRPr>
          </a:p>
        </p:txBody>
      </p:sp>
      <p:sp>
        <p:nvSpPr>
          <p:cNvPr id="248850" name="Rectangle 18"/>
          <p:cNvSpPr>
            <a:spLocks noChangeArrowheads="1"/>
          </p:cNvSpPr>
          <p:nvPr/>
        </p:nvSpPr>
        <p:spPr bwMode="auto">
          <a:xfrm>
            <a:off x="365125" y="2852738"/>
            <a:ext cx="16922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点火码求值</a:t>
            </a:r>
          </a:p>
        </p:txBody>
      </p:sp>
      <p:sp>
        <p:nvSpPr>
          <p:cNvPr id="248851" name="Rectangle 19"/>
          <p:cNvSpPr>
            <a:spLocks noChangeArrowheads="1"/>
          </p:cNvSpPr>
          <p:nvPr/>
        </p:nvSpPr>
        <p:spPr bwMode="auto">
          <a:xfrm>
            <a:off x="3505200" y="2852738"/>
            <a:ext cx="1249363"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雷达探测</a:t>
            </a:r>
          </a:p>
        </p:txBody>
      </p:sp>
      <p:sp>
        <p:nvSpPr>
          <p:cNvPr id="248852" name="Rectangle 20"/>
          <p:cNvSpPr>
            <a:spLocks noChangeArrowheads="1"/>
          </p:cNvSpPr>
          <p:nvPr/>
        </p:nvSpPr>
        <p:spPr bwMode="auto">
          <a:xfrm>
            <a:off x="7620000" y="4057650"/>
            <a:ext cx="1431925"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a:t>
            </a:r>
            <a:r>
              <a:rPr kumimoji="1" lang="en-US" altLang="zh-CN" sz="2000" b="1">
                <a:solidFill>
                  <a:srgbClr val="CC0000"/>
                </a:solidFill>
                <a:latin typeface="楷体_GB2312" pitchFamily="49" charset="-122"/>
                <a:ea typeface="楷体_GB2312" pitchFamily="49" charset="-122"/>
              </a:rPr>
              <a:t>/</a:t>
            </a:r>
            <a:r>
              <a:rPr kumimoji="1" lang="zh-CN" altLang="en-US" sz="2000" b="1">
                <a:solidFill>
                  <a:srgbClr val="CC0000"/>
                </a:solidFill>
                <a:latin typeface="楷体_GB2312" pitchFamily="49" charset="-122"/>
                <a:ea typeface="楷体_GB2312" pitchFamily="49" charset="-122"/>
              </a:rPr>
              <a:t>告警</a:t>
            </a:r>
          </a:p>
        </p:txBody>
      </p:sp>
      <p:sp>
        <p:nvSpPr>
          <p:cNvPr id="248853" name="Rectangle 21"/>
          <p:cNvSpPr>
            <a:spLocks noChangeArrowheads="1"/>
          </p:cNvSpPr>
          <p:nvPr/>
        </p:nvSpPr>
        <p:spPr bwMode="auto">
          <a:xfrm>
            <a:off x="4724400" y="4038600"/>
            <a:ext cx="1325563" cy="722313"/>
          </a:xfrm>
          <a:prstGeom prst="rect">
            <a:avLst/>
          </a:prstGeom>
          <a:solidFill>
            <a:srgbClr val="FFFF99"/>
          </a:solidFill>
          <a:ln w="38100">
            <a:solidFill>
              <a:schemeClr val="tx1"/>
            </a:solidFill>
            <a:miter lim="800000"/>
            <a:headEnd/>
            <a:tailEnd/>
          </a:ln>
        </p:spPr>
        <p:txBody>
          <a:bodyPr/>
          <a:lstStyle/>
          <a:p>
            <a:r>
              <a:rPr kumimoji="1" lang="en-US" altLang="zh-CN" sz="2000" b="1">
                <a:solidFill>
                  <a:srgbClr val="CC0000"/>
                </a:solidFill>
                <a:latin typeface="楷体_GB2312" pitchFamily="49" charset="-122"/>
                <a:ea typeface="楷体_GB2312" pitchFamily="49" charset="-122"/>
              </a:rPr>
              <a:t>X</a:t>
            </a:r>
            <a:r>
              <a:rPr kumimoji="1" lang="en-US" altLang="zh-CN" sz="2000" b="1">
                <a:solidFill>
                  <a:srgbClr val="CC0000"/>
                </a:solidFill>
                <a:latin typeface="Times New Roman"/>
                <a:ea typeface="楷体_GB2312" pitchFamily="49" charset="-122"/>
              </a:rPr>
              <a:t>—</a:t>
            </a:r>
            <a:r>
              <a:rPr kumimoji="1" lang="en-US" altLang="zh-CN" sz="2000" b="1">
                <a:solidFill>
                  <a:srgbClr val="CC0000"/>
                </a:solidFill>
                <a:latin typeface="楷体_GB2312" pitchFamily="49" charset="-122"/>
                <a:ea typeface="楷体_GB2312" pitchFamily="49" charset="-122"/>
              </a:rPr>
              <a:t>K</a:t>
            </a:r>
          </a:p>
          <a:p>
            <a:pPr algn="ctr"/>
            <a:r>
              <a:rPr kumimoji="1" lang="zh-CN" altLang="en-US" sz="2000" b="1">
                <a:solidFill>
                  <a:srgbClr val="CC0000"/>
                </a:solidFill>
                <a:latin typeface="楷体_GB2312" pitchFamily="49" charset="-122"/>
                <a:ea typeface="楷体_GB2312" pitchFamily="49" charset="-122"/>
              </a:rPr>
              <a:t>频段监视</a:t>
            </a:r>
          </a:p>
        </p:txBody>
      </p:sp>
      <p:sp>
        <p:nvSpPr>
          <p:cNvPr id="248854" name="Rectangle 22"/>
          <p:cNvSpPr>
            <a:spLocks noChangeArrowheads="1"/>
          </p:cNvSpPr>
          <p:nvPr/>
        </p:nvSpPr>
        <p:spPr bwMode="auto">
          <a:xfrm>
            <a:off x="6172200" y="4057650"/>
            <a:ext cx="1325563"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距离计算</a:t>
            </a:r>
          </a:p>
        </p:txBody>
      </p:sp>
      <p:sp>
        <p:nvSpPr>
          <p:cNvPr id="248855" name="Rectangle 23"/>
          <p:cNvSpPr>
            <a:spLocks noChangeArrowheads="1"/>
          </p:cNvSpPr>
          <p:nvPr/>
        </p:nvSpPr>
        <p:spPr bwMode="auto">
          <a:xfrm>
            <a:off x="7407275" y="2852738"/>
            <a:ext cx="1279525"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作废按键</a:t>
            </a:r>
          </a:p>
        </p:txBody>
      </p:sp>
      <p:sp>
        <p:nvSpPr>
          <p:cNvPr id="248856" name="Rectangle 24"/>
          <p:cNvSpPr>
            <a:spLocks noChangeArrowheads="1"/>
          </p:cNvSpPr>
          <p:nvPr/>
        </p:nvSpPr>
        <p:spPr bwMode="auto">
          <a:xfrm>
            <a:off x="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数字键读入</a:t>
            </a:r>
          </a:p>
        </p:txBody>
      </p:sp>
      <p:sp>
        <p:nvSpPr>
          <p:cNvPr id="248857" name="Rectangle 25"/>
          <p:cNvSpPr>
            <a:spLocks noChangeArrowheads="1"/>
          </p:cNvSpPr>
          <p:nvPr/>
        </p:nvSpPr>
        <p:spPr bwMode="auto">
          <a:xfrm>
            <a:off x="297180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封锁计时器</a:t>
            </a:r>
          </a:p>
        </p:txBody>
      </p:sp>
      <p:sp>
        <p:nvSpPr>
          <p:cNvPr id="248858" name="Rectangle 26"/>
          <p:cNvSpPr>
            <a:spLocks noChangeArrowheads="1"/>
          </p:cNvSpPr>
          <p:nvPr/>
        </p:nvSpPr>
        <p:spPr bwMode="auto">
          <a:xfrm>
            <a:off x="7696200" y="5260975"/>
            <a:ext cx="14478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告警铃声</a:t>
            </a:r>
          </a:p>
        </p:txBody>
      </p:sp>
      <p:sp>
        <p:nvSpPr>
          <p:cNvPr id="248859" name="Rectangle 27"/>
          <p:cNvSpPr>
            <a:spLocks noChangeArrowheads="1"/>
          </p:cNvSpPr>
          <p:nvPr/>
        </p:nvSpPr>
        <p:spPr bwMode="auto">
          <a:xfrm>
            <a:off x="5851525" y="6224588"/>
            <a:ext cx="14636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显示提示</a:t>
            </a:r>
          </a:p>
        </p:txBody>
      </p:sp>
      <p:sp>
        <p:nvSpPr>
          <p:cNvPr id="248860" name="Rectangle 28"/>
          <p:cNvSpPr>
            <a:spLocks noChangeArrowheads="1"/>
          </p:cNvSpPr>
          <p:nvPr/>
        </p:nvSpPr>
        <p:spPr bwMode="auto">
          <a:xfrm>
            <a:off x="5029200" y="2852738"/>
            <a:ext cx="1524000"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发动机状态</a:t>
            </a:r>
          </a:p>
        </p:txBody>
      </p:sp>
      <p:sp>
        <p:nvSpPr>
          <p:cNvPr id="248861" name="Line 29"/>
          <p:cNvSpPr>
            <a:spLocks noChangeShapeType="1"/>
          </p:cNvSpPr>
          <p:nvPr/>
        </p:nvSpPr>
        <p:spPr bwMode="auto">
          <a:xfrm flipH="1">
            <a:off x="2011363" y="1143000"/>
            <a:ext cx="2103437" cy="506413"/>
          </a:xfrm>
          <a:prstGeom prst="line">
            <a:avLst/>
          </a:prstGeom>
          <a:noFill/>
          <a:ln w="38100">
            <a:solidFill>
              <a:schemeClr val="tx1"/>
            </a:solidFill>
            <a:round/>
            <a:headEnd/>
            <a:tailEnd type="triangle" w="med" len="med"/>
          </a:ln>
        </p:spPr>
        <p:txBody>
          <a:bodyPr/>
          <a:lstStyle/>
          <a:p>
            <a:endParaRPr lang="zh-CN" altLang="en-US"/>
          </a:p>
        </p:txBody>
      </p:sp>
      <p:sp>
        <p:nvSpPr>
          <p:cNvPr id="248862" name="Line 30"/>
          <p:cNvSpPr>
            <a:spLocks noChangeShapeType="1"/>
          </p:cNvSpPr>
          <p:nvPr/>
        </p:nvSpPr>
        <p:spPr bwMode="auto">
          <a:xfrm flipH="1">
            <a:off x="914400" y="1219200"/>
            <a:ext cx="3733800" cy="1633538"/>
          </a:xfrm>
          <a:prstGeom prst="line">
            <a:avLst/>
          </a:prstGeom>
          <a:noFill/>
          <a:ln w="38100">
            <a:solidFill>
              <a:schemeClr val="tx1"/>
            </a:solidFill>
            <a:round/>
            <a:headEnd/>
            <a:tailEnd type="triangle" w="med" len="med"/>
          </a:ln>
        </p:spPr>
        <p:txBody>
          <a:bodyPr/>
          <a:lstStyle/>
          <a:p>
            <a:endParaRPr lang="zh-CN" altLang="en-US"/>
          </a:p>
        </p:txBody>
      </p:sp>
      <p:sp>
        <p:nvSpPr>
          <p:cNvPr id="248863" name="Line 31"/>
          <p:cNvSpPr>
            <a:spLocks noChangeShapeType="1"/>
          </p:cNvSpPr>
          <p:nvPr/>
        </p:nvSpPr>
        <p:spPr bwMode="auto">
          <a:xfrm flipH="1">
            <a:off x="4206875" y="1066800"/>
            <a:ext cx="517525" cy="1785938"/>
          </a:xfrm>
          <a:prstGeom prst="line">
            <a:avLst/>
          </a:prstGeom>
          <a:noFill/>
          <a:ln w="38100">
            <a:solidFill>
              <a:schemeClr val="tx1"/>
            </a:solidFill>
            <a:round/>
            <a:headEnd/>
            <a:tailEnd type="triangle" w="med" len="med"/>
          </a:ln>
        </p:spPr>
        <p:txBody>
          <a:bodyPr/>
          <a:lstStyle/>
          <a:p>
            <a:endParaRPr lang="zh-CN" altLang="en-US"/>
          </a:p>
        </p:txBody>
      </p:sp>
      <p:sp>
        <p:nvSpPr>
          <p:cNvPr id="248864" name="Line 32"/>
          <p:cNvSpPr>
            <a:spLocks noChangeShapeType="1"/>
          </p:cNvSpPr>
          <p:nvPr/>
        </p:nvSpPr>
        <p:spPr bwMode="auto">
          <a:xfrm>
            <a:off x="4648200" y="1143000"/>
            <a:ext cx="1020763" cy="1709738"/>
          </a:xfrm>
          <a:prstGeom prst="line">
            <a:avLst/>
          </a:prstGeom>
          <a:noFill/>
          <a:ln w="38100">
            <a:solidFill>
              <a:schemeClr val="tx1"/>
            </a:solidFill>
            <a:round/>
            <a:headEnd/>
            <a:tailEnd type="triangle" w="med" len="med"/>
          </a:ln>
        </p:spPr>
        <p:txBody>
          <a:bodyPr/>
          <a:lstStyle/>
          <a:p>
            <a:endParaRPr lang="zh-CN" altLang="en-US"/>
          </a:p>
        </p:txBody>
      </p:sp>
      <p:sp>
        <p:nvSpPr>
          <p:cNvPr id="248865" name="Line 33"/>
          <p:cNvSpPr>
            <a:spLocks noChangeShapeType="1"/>
          </p:cNvSpPr>
          <p:nvPr/>
        </p:nvSpPr>
        <p:spPr bwMode="auto">
          <a:xfrm>
            <a:off x="4724400" y="1219200"/>
            <a:ext cx="3230563" cy="1633538"/>
          </a:xfrm>
          <a:prstGeom prst="line">
            <a:avLst/>
          </a:prstGeom>
          <a:noFill/>
          <a:ln w="38100">
            <a:solidFill>
              <a:schemeClr val="tx1"/>
            </a:solidFill>
            <a:round/>
            <a:headEnd/>
            <a:tailEnd type="triangle" w="med" len="med"/>
          </a:ln>
        </p:spPr>
        <p:txBody>
          <a:bodyPr/>
          <a:lstStyle/>
          <a:p>
            <a:endParaRPr lang="zh-CN" altLang="en-US"/>
          </a:p>
        </p:txBody>
      </p:sp>
      <p:sp>
        <p:nvSpPr>
          <p:cNvPr id="248866" name="Line 34"/>
          <p:cNvSpPr>
            <a:spLocks noChangeShapeType="1"/>
          </p:cNvSpPr>
          <p:nvPr/>
        </p:nvSpPr>
        <p:spPr bwMode="auto">
          <a:xfrm flipH="1">
            <a:off x="549275" y="3333750"/>
            <a:ext cx="457200" cy="723900"/>
          </a:xfrm>
          <a:prstGeom prst="line">
            <a:avLst/>
          </a:prstGeom>
          <a:noFill/>
          <a:ln w="38100">
            <a:solidFill>
              <a:schemeClr val="tx1"/>
            </a:solidFill>
            <a:round/>
            <a:headEnd/>
            <a:tailEnd type="triangle" w="med" len="med"/>
          </a:ln>
        </p:spPr>
        <p:txBody>
          <a:bodyPr/>
          <a:lstStyle/>
          <a:p>
            <a:endParaRPr lang="zh-CN" altLang="en-US"/>
          </a:p>
        </p:txBody>
      </p:sp>
      <p:sp>
        <p:nvSpPr>
          <p:cNvPr id="248867" name="Line 35"/>
          <p:cNvSpPr>
            <a:spLocks noChangeShapeType="1"/>
          </p:cNvSpPr>
          <p:nvPr/>
        </p:nvSpPr>
        <p:spPr bwMode="auto">
          <a:xfrm>
            <a:off x="1006475" y="3333750"/>
            <a:ext cx="1187450" cy="723900"/>
          </a:xfrm>
          <a:prstGeom prst="line">
            <a:avLst/>
          </a:prstGeom>
          <a:noFill/>
          <a:ln w="38100">
            <a:solidFill>
              <a:schemeClr val="tx1"/>
            </a:solidFill>
            <a:round/>
            <a:headEnd/>
            <a:tailEnd type="triangle" w="med" len="med"/>
          </a:ln>
        </p:spPr>
        <p:txBody>
          <a:bodyPr/>
          <a:lstStyle/>
          <a:p>
            <a:endParaRPr lang="zh-CN" altLang="en-US"/>
          </a:p>
        </p:txBody>
      </p:sp>
      <p:sp>
        <p:nvSpPr>
          <p:cNvPr id="248868" name="Line 36"/>
          <p:cNvSpPr>
            <a:spLocks noChangeShapeType="1"/>
          </p:cNvSpPr>
          <p:nvPr/>
        </p:nvSpPr>
        <p:spPr bwMode="auto">
          <a:xfrm>
            <a:off x="1066800" y="3352800"/>
            <a:ext cx="2833688" cy="723900"/>
          </a:xfrm>
          <a:prstGeom prst="line">
            <a:avLst/>
          </a:prstGeom>
          <a:noFill/>
          <a:ln w="38100">
            <a:solidFill>
              <a:schemeClr val="tx1"/>
            </a:solidFill>
            <a:round/>
            <a:headEnd/>
            <a:tailEnd type="triangle" w="med" len="med"/>
          </a:ln>
        </p:spPr>
        <p:txBody>
          <a:bodyPr/>
          <a:lstStyle/>
          <a:p>
            <a:endParaRPr lang="zh-CN" altLang="en-US"/>
          </a:p>
        </p:txBody>
      </p:sp>
      <p:sp>
        <p:nvSpPr>
          <p:cNvPr id="248869" name="Line 37"/>
          <p:cNvSpPr>
            <a:spLocks noChangeShapeType="1"/>
          </p:cNvSpPr>
          <p:nvPr/>
        </p:nvSpPr>
        <p:spPr bwMode="auto">
          <a:xfrm>
            <a:off x="4206875" y="3333750"/>
            <a:ext cx="1187450" cy="723900"/>
          </a:xfrm>
          <a:prstGeom prst="line">
            <a:avLst/>
          </a:prstGeom>
          <a:noFill/>
          <a:ln w="38100">
            <a:solidFill>
              <a:schemeClr val="tx1"/>
            </a:solidFill>
            <a:round/>
            <a:headEnd/>
            <a:tailEnd type="triangle" w="med" len="med"/>
          </a:ln>
        </p:spPr>
        <p:txBody>
          <a:bodyPr/>
          <a:lstStyle/>
          <a:p>
            <a:endParaRPr lang="zh-CN" altLang="en-US"/>
          </a:p>
        </p:txBody>
      </p:sp>
      <p:sp>
        <p:nvSpPr>
          <p:cNvPr id="248870" name="Line 38"/>
          <p:cNvSpPr>
            <a:spLocks noChangeShapeType="1"/>
          </p:cNvSpPr>
          <p:nvPr/>
        </p:nvSpPr>
        <p:spPr bwMode="auto">
          <a:xfrm>
            <a:off x="4206875" y="3333750"/>
            <a:ext cx="2743200" cy="723900"/>
          </a:xfrm>
          <a:prstGeom prst="line">
            <a:avLst/>
          </a:prstGeom>
          <a:noFill/>
          <a:ln w="38100">
            <a:solidFill>
              <a:schemeClr val="tx1"/>
            </a:solidFill>
            <a:round/>
            <a:headEnd/>
            <a:tailEnd type="triangle" w="med" len="med"/>
          </a:ln>
        </p:spPr>
        <p:txBody>
          <a:bodyPr/>
          <a:lstStyle/>
          <a:p>
            <a:endParaRPr lang="zh-CN" altLang="en-US"/>
          </a:p>
        </p:txBody>
      </p:sp>
      <p:sp>
        <p:nvSpPr>
          <p:cNvPr id="248871" name="Line 39"/>
          <p:cNvSpPr>
            <a:spLocks noChangeShapeType="1"/>
          </p:cNvSpPr>
          <p:nvPr/>
        </p:nvSpPr>
        <p:spPr bwMode="auto">
          <a:xfrm>
            <a:off x="4297363" y="3333750"/>
            <a:ext cx="4206875" cy="723900"/>
          </a:xfrm>
          <a:prstGeom prst="line">
            <a:avLst/>
          </a:prstGeom>
          <a:noFill/>
          <a:ln w="38100">
            <a:solidFill>
              <a:schemeClr val="tx1"/>
            </a:solidFill>
            <a:round/>
            <a:headEnd/>
            <a:tailEnd type="triangle" w="med" len="med"/>
          </a:ln>
        </p:spPr>
        <p:txBody>
          <a:bodyPr/>
          <a:lstStyle/>
          <a:p>
            <a:endParaRPr lang="zh-CN" altLang="en-US"/>
          </a:p>
        </p:txBody>
      </p:sp>
      <p:sp>
        <p:nvSpPr>
          <p:cNvPr id="248872" name="Line 40"/>
          <p:cNvSpPr>
            <a:spLocks noChangeShapeType="1"/>
          </p:cNvSpPr>
          <p:nvPr/>
        </p:nvSpPr>
        <p:spPr bwMode="auto">
          <a:xfrm>
            <a:off x="639763" y="4538663"/>
            <a:ext cx="0" cy="481012"/>
          </a:xfrm>
          <a:prstGeom prst="line">
            <a:avLst/>
          </a:prstGeom>
          <a:noFill/>
          <a:ln w="38100">
            <a:solidFill>
              <a:schemeClr val="tx1"/>
            </a:solidFill>
            <a:round/>
            <a:headEnd/>
            <a:tailEnd type="triangle" w="med" len="med"/>
          </a:ln>
        </p:spPr>
        <p:txBody>
          <a:bodyPr/>
          <a:lstStyle/>
          <a:p>
            <a:endParaRPr lang="zh-CN" altLang="en-US"/>
          </a:p>
        </p:txBody>
      </p:sp>
      <p:sp>
        <p:nvSpPr>
          <p:cNvPr id="248873" name="Line 41"/>
          <p:cNvSpPr>
            <a:spLocks noChangeShapeType="1"/>
          </p:cNvSpPr>
          <p:nvPr/>
        </p:nvSpPr>
        <p:spPr bwMode="auto">
          <a:xfrm>
            <a:off x="3840163" y="4538663"/>
            <a:ext cx="0" cy="481012"/>
          </a:xfrm>
          <a:prstGeom prst="line">
            <a:avLst/>
          </a:prstGeom>
          <a:noFill/>
          <a:ln w="38100">
            <a:solidFill>
              <a:schemeClr val="tx1"/>
            </a:solidFill>
            <a:round/>
            <a:headEnd/>
            <a:tailEnd type="triangle" w="med" len="med"/>
          </a:ln>
        </p:spPr>
        <p:txBody>
          <a:bodyPr/>
          <a:lstStyle/>
          <a:p>
            <a:endParaRPr lang="zh-CN" altLang="en-US"/>
          </a:p>
        </p:txBody>
      </p:sp>
      <p:sp>
        <p:nvSpPr>
          <p:cNvPr id="248874" name="Line 42"/>
          <p:cNvSpPr>
            <a:spLocks noChangeShapeType="1"/>
          </p:cNvSpPr>
          <p:nvPr/>
        </p:nvSpPr>
        <p:spPr bwMode="auto">
          <a:xfrm>
            <a:off x="3932238" y="5502275"/>
            <a:ext cx="2376487" cy="722313"/>
          </a:xfrm>
          <a:prstGeom prst="line">
            <a:avLst/>
          </a:prstGeom>
          <a:noFill/>
          <a:ln w="38100">
            <a:solidFill>
              <a:schemeClr val="tx1"/>
            </a:solidFill>
            <a:round/>
            <a:headEnd/>
            <a:tailEnd type="triangle" w="med" len="med"/>
          </a:ln>
        </p:spPr>
        <p:txBody>
          <a:bodyPr/>
          <a:lstStyle/>
          <a:p>
            <a:endParaRPr lang="zh-CN" altLang="en-US"/>
          </a:p>
        </p:txBody>
      </p:sp>
      <p:sp>
        <p:nvSpPr>
          <p:cNvPr id="248875" name="Line 43"/>
          <p:cNvSpPr>
            <a:spLocks noChangeShapeType="1"/>
          </p:cNvSpPr>
          <p:nvPr/>
        </p:nvSpPr>
        <p:spPr bwMode="auto">
          <a:xfrm>
            <a:off x="3840163" y="4538663"/>
            <a:ext cx="2652712" cy="1685925"/>
          </a:xfrm>
          <a:prstGeom prst="line">
            <a:avLst/>
          </a:prstGeom>
          <a:noFill/>
          <a:ln w="38100">
            <a:solidFill>
              <a:schemeClr val="tx1"/>
            </a:solidFill>
            <a:round/>
            <a:headEnd/>
            <a:tailEnd type="triangle" w="med" len="med"/>
          </a:ln>
        </p:spPr>
        <p:txBody>
          <a:bodyPr/>
          <a:lstStyle/>
          <a:p>
            <a:endParaRPr lang="zh-CN" altLang="en-US"/>
          </a:p>
        </p:txBody>
      </p:sp>
      <p:sp>
        <p:nvSpPr>
          <p:cNvPr id="248876" name="Line 44"/>
          <p:cNvSpPr>
            <a:spLocks noChangeShapeType="1"/>
          </p:cNvSpPr>
          <p:nvPr/>
        </p:nvSpPr>
        <p:spPr bwMode="auto">
          <a:xfrm>
            <a:off x="8504238" y="4538663"/>
            <a:ext cx="0" cy="722312"/>
          </a:xfrm>
          <a:prstGeom prst="line">
            <a:avLst/>
          </a:prstGeom>
          <a:noFill/>
          <a:ln w="38100">
            <a:solidFill>
              <a:schemeClr val="tx1"/>
            </a:solidFill>
            <a:round/>
            <a:headEnd/>
            <a:tailEnd type="triangle" w="med" len="med"/>
          </a:ln>
        </p:spPr>
        <p:txBody>
          <a:bodyPr/>
          <a:lstStyle/>
          <a:p>
            <a:endParaRPr lang="zh-CN" altLang="en-US"/>
          </a:p>
        </p:txBody>
      </p:sp>
      <p:sp>
        <p:nvSpPr>
          <p:cNvPr id="248877" name="Line 45"/>
          <p:cNvSpPr>
            <a:spLocks noChangeShapeType="1"/>
          </p:cNvSpPr>
          <p:nvPr/>
        </p:nvSpPr>
        <p:spPr bwMode="auto">
          <a:xfrm flipH="1">
            <a:off x="6400800" y="4538663"/>
            <a:ext cx="2103438" cy="1685925"/>
          </a:xfrm>
          <a:prstGeom prst="line">
            <a:avLst/>
          </a:prstGeom>
          <a:noFill/>
          <a:ln w="38100">
            <a:solidFill>
              <a:schemeClr val="tx1"/>
            </a:solidFill>
            <a:round/>
            <a:headEnd/>
            <a:tailEnd type="triangle" w="med" len="med"/>
          </a:ln>
        </p:spPr>
        <p:txBody>
          <a:bodyPr/>
          <a:lstStyle/>
          <a:p>
            <a:endParaRPr lang="zh-CN" altLang="en-US"/>
          </a:p>
        </p:txBody>
      </p:sp>
      <p:sp>
        <p:nvSpPr>
          <p:cNvPr id="248878" name="Rectangle 46"/>
          <p:cNvSpPr>
            <a:spLocks noChangeArrowheads="1"/>
          </p:cNvSpPr>
          <p:nvPr/>
        </p:nvSpPr>
        <p:spPr bwMode="auto">
          <a:xfrm rot="2700000">
            <a:off x="4572000" y="1066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248879" name="Rectangle 47"/>
          <p:cNvSpPr>
            <a:spLocks noChangeArrowheads="1"/>
          </p:cNvSpPr>
          <p:nvPr/>
        </p:nvSpPr>
        <p:spPr bwMode="auto">
          <a:xfrm rot="2700000">
            <a:off x="8382000" y="4495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248880" name="Rectangle 48"/>
          <p:cNvSpPr>
            <a:spLocks noChangeArrowheads="1"/>
          </p:cNvSpPr>
          <p:nvPr/>
        </p:nvSpPr>
        <p:spPr bwMode="auto">
          <a:xfrm rot="2700000">
            <a:off x="3733800" y="44196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248881" name="Rectangle 49"/>
          <p:cNvSpPr>
            <a:spLocks noGrp="1" noChangeArrowheads="1"/>
          </p:cNvSpPr>
          <p:nvPr>
            <p:ph type="title"/>
          </p:nvPr>
        </p:nvSpPr>
        <p:spPr>
          <a:xfrm>
            <a:off x="4278313" y="88900"/>
            <a:ext cx="5627687" cy="765175"/>
          </a:xfrm>
          <a:noFill/>
          <a:ln/>
        </p:spPr>
        <p:txBody>
          <a:bodyPr/>
          <a:lstStyle/>
          <a:p>
            <a:r>
              <a:rPr lang="en-US" altLang="zh-CN"/>
              <a:t>7.6 </a:t>
            </a:r>
            <a:r>
              <a:rPr lang="zh-CN" altLang="en-US"/>
              <a:t>集成测试</a:t>
            </a:r>
          </a:p>
        </p:txBody>
      </p:sp>
      <p:sp>
        <p:nvSpPr>
          <p:cNvPr id="248882" name="Rectangle 50"/>
          <p:cNvSpPr>
            <a:spLocks noChangeArrowheads="1"/>
          </p:cNvSpPr>
          <p:nvPr/>
        </p:nvSpPr>
        <p:spPr bwMode="auto">
          <a:xfrm>
            <a:off x="0" y="5562600"/>
            <a:ext cx="4264025" cy="1066800"/>
          </a:xfrm>
          <a:prstGeom prst="rect">
            <a:avLst/>
          </a:prstGeom>
          <a:solidFill>
            <a:srgbClr val="0000FF"/>
          </a:solidFill>
          <a:ln w="9525">
            <a:noFill/>
            <a:miter lim="800000"/>
            <a:headEnd/>
            <a:tailEnd/>
          </a:ln>
          <a:effectLst/>
        </p:spPr>
        <p:txBody>
          <a:bodyPr wrap="none">
            <a:spAutoFit/>
          </a:bodyPr>
          <a:lstStyle/>
          <a:p>
            <a:r>
              <a:rPr lang="en-US" altLang="zh-CN" sz="3200" b="1">
                <a:solidFill>
                  <a:schemeClr val="bg1"/>
                </a:solidFill>
                <a:ea typeface="黑体" pitchFamily="2" charset="-122"/>
              </a:rPr>
              <a:t>⑵</a:t>
            </a:r>
            <a:r>
              <a:rPr lang="zh-CN" altLang="en-US" sz="3200" b="1">
                <a:solidFill>
                  <a:schemeClr val="bg1"/>
                </a:solidFill>
                <a:ea typeface="黑体" pitchFamily="2" charset="-122"/>
              </a:rPr>
              <a:t>渐增式组装</a:t>
            </a:r>
          </a:p>
          <a:p>
            <a:r>
              <a:rPr lang="zh-CN" altLang="en-US" sz="3200" b="1">
                <a:solidFill>
                  <a:schemeClr val="bg1"/>
                </a:solidFill>
                <a:ea typeface="黑体" pitchFamily="2" charset="-122"/>
              </a:rPr>
              <a:t>边测试边形成软件结构</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CBA1458-F93B-45C9-A0EA-E7BAB72C4021}"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3A717D62-68AB-4607-A869-77ABA60A5DCC}" type="slidenum">
              <a:rPr lang="en-US" altLang="zh-CN"/>
              <a:pPr/>
              <a:t>134</a:t>
            </a:fld>
            <a:endParaRPr lang="en-US" altLang="zh-CN"/>
          </a:p>
        </p:txBody>
      </p:sp>
      <p:sp>
        <p:nvSpPr>
          <p:cNvPr id="153602" name="Rectangle 2"/>
          <p:cNvSpPr>
            <a:spLocks noGrp="1" noChangeArrowheads="1"/>
          </p:cNvSpPr>
          <p:nvPr>
            <p:ph type="title"/>
          </p:nvPr>
        </p:nvSpPr>
        <p:spPr/>
        <p:txBody>
          <a:bodyPr/>
          <a:lstStyle/>
          <a:p>
            <a:r>
              <a:rPr lang="en-US" altLang="zh-CN"/>
              <a:t>7.6 </a:t>
            </a:r>
            <a:r>
              <a:rPr lang="zh-CN" altLang="en-US"/>
              <a:t>集成测试</a:t>
            </a:r>
          </a:p>
        </p:txBody>
      </p:sp>
      <p:sp>
        <p:nvSpPr>
          <p:cNvPr id="15360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策略</a:t>
            </a:r>
            <a:r>
              <a:rPr lang="en-US" altLang="zh-CN">
                <a:solidFill>
                  <a:srgbClr val="CC0000"/>
                </a:solidFill>
              </a:rPr>
              <a:t>】——</a:t>
            </a:r>
            <a:r>
              <a:rPr lang="zh-CN" altLang="en-US">
                <a:solidFill>
                  <a:srgbClr val="0000FF"/>
                </a:solidFill>
              </a:rPr>
              <a:t>渐增式组装</a:t>
            </a:r>
            <a:endParaRPr lang="zh-CN" altLang="en-US">
              <a:solidFill>
                <a:srgbClr val="CC0000"/>
              </a:solidFill>
            </a:endParaRPr>
          </a:p>
          <a:p>
            <a:pPr lvl="1"/>
            <a:r>
              <a:rPr lang="zh-CN" altLang="en-US">
                <a:solidFill>
                  <a:srgbClr val="0000FF"/>
                </a:solidFill>
              </a:rPr>
              <a:t>⑴</a:t>
            </a:r>
            <a:r>
              <a:rPr lang="zh-CN" altLang="zh-CN">
                <a:solidFill>
                  <a:srgbClr val="0000FF"/>
                </a:solidFill>
              </a:rPr>
              <a:t>自顶向下</a:t>
            </a:r>
            <a:endParaRPr lang="zh-CN" altLang="en-US">
              <a:solidFill>
                <a:srgbClr val="0000FF"/>
              </a:solidFill>
            </a:endParaRPr>
          </a:p>
          <a:p>
            <a:pPr lvl="2"/>
            <a:r>
              <a:rPr lang="zh-CN" altLang="en-US"/>
              <a:t>将模块按软件结构，</a:t>
            </a:r>
            <a:r>
              <a:rPr lang="zh-CN" altLang="en-US">
                <a:solidFill>
                  <a:srgbClr val="0000FF"/>
                </a:solidFill>
              </a:rPr>
              <a:t>沿控制层次自顶向下进行组装</a:t>
            </a:r>
            <a:r>
              <a:rPr lang="zh-CN" altLang="en-US"/>
              <a:t>。</a:t>
            </a:r>
          </a:p>
          <a:p>
            <a:pPr lvl="2"/>
            <a:r>
              <a:rPr lang="zh-CN" altLang="en-US">
                <a:solidFill>
                  <a:srgbClr val="0000FF"/>
                </a:solidFill>
              </a:rPr>
              <a:t>①深度优先</a:t>
            </a:r>
            <a:r>
              <a:rPr lang="en-US" altLang="zh-CN"/>
              <a:t>——</a:t>
            </a:r>
            <a:r>
              <a:rPr lang="zh-CN" altLang="en-US">
                <a:solidFill>
                  <a:srgbClr val="0000FF"/>
                </a:solidFill>
              </a:rPr>
              <a:t>按子系统方向</a:t>
            </a:r>
            <a:r>
              <a:rPr lang="zh-CN" altLang="en-US"/>
              <a:t>逐步测试组装。</a:t>
            </a:r>
          </a:p>
          <a:p>
            <a:pPr lvl="2"/>
            <a:r>
              <a:rPr lang="zh-CN" altLang="en-US">
                <a:solidFill>
                  <a:srgbClr val="0000FF"/>
                </a:solidFill>
              </a:rPr>
              <a:t>②广度优先</a:t>
            </a:r>
            <a:r>
              <a:rPr lang="en-US" altLang="zh-CN"/>
              <a:t>——</a:t>
            </a:r>
            <a:r>
              <a:rPr lang="zh-CN" altLang="en-US">
                <a:solidFill>
                  <a:srgbClr val="0000FF"/>
                </a:solidFill>
              </a:rPr>
              <a:t>沿层自左向右组装</a:t>
            </a:r>
            <a:endParaRPr lang="zh-CN" altLang="en-US"/>
          </a:p>
          <a:p>
            <a:pPr lvl="2"/>
            <a:r>
              <a:rPr lang="zh-CN" altLang="en-US"/>
              <a:t>需要</a:t>
            </a:r>
            <a:r>
              <a:rPr lang="zh-CN" altLang="en-US">
                <a:solidFill>
                  <a:srgbClr val="FF0000"/>
                </a:solidFill>
              </a:rPr>
              <a:t>桩模块</a:t>
            </a:r>
            <a:r>
              <a:rPr lang="zh-CN" altLang="en-US"/>
              <a:t>。</a:t>
            </a:r>
          </a:p>
          <a:p>
            <a:pPr lvl="1"/>
            <a:r>
              <a:rPr lang="zh-CN" altLang="en-US">
                <a:solidFill>
                  <a:srgbClr val="0000FF"/>
                </a:solidFill>
              </a:rPr>
              <a:t>⑵自底向上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strips(downRight)">
                                      <p:cBhvr>
                                        <p:cTn id="7" dur="500"/>
                                        <p:tgtEl>
                                          <p:spTgt spid="153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3603">
                                            <p:txEl>
                                              <p:pRg st="1" end="1"/>
                                            </p:txEl>
                                          </p:spTgt>
                                        </p:tgtEl>
                                        <p:attrNameLst>
                                          <p:attrName>style.visibility</p:attrName>
                                        </p:attrNameLst>
                                      </p:cBhvr>
                                      <p:to>
                                        <p:strVal val="visible"/>
                                      </p:to>
                                    </p:set>
                                    <p:animEffect transition="in" filter="strips(downRight)">
                                      <p:cBhvr>
                                        <p:cTn id="12" dur="500"/>
                                        <p:tgtEl>
                                          <p:spTgt spid="153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3603">
                                            <p:txEl>
                                              <p:pRg st="6" end="6"/>
                                            </p:txEl>
                                          </p:spTgt>
                                        </p:tgtEl>
                                        <p:attrNameLst>
                                          <p:attrName>style.visibility</p:attrName>
                                        </p:attrNameLst>
                                      </p:cBhvr>
                                      <p:to>
                                        <p:strVal val="visible"/>
                                      </p:to>
                                    </p:set>
                                    <p:animEffect transition="in" filter="strips(downRight)">
                                      <p:cBhvr>
                                        <p:cTn id="17" dur="500"/>
                                        <p:tgtEl>
                                          <p:spTgt spid="15360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3603">
                                            <p:txEl>
                                              <p:pRg st="2" end="2"/>
                                            </p:txEl>
                                          </p:spTgt>
                                        </p:tgtEl>
                                        <p:attrNameLst>
                                          <p:attrName>style.visibility</p:attrName>
                                        </p:attrNameLst>
                                      </p:cBhvr>
                                      <p:to>
                                        <p:strVal val="visible"/>
                                      </p:to>
                                    </p:set>
                                    <p:animEffect transition="in" filter="strips(downRight)">
                                      <p:cBhvr>
                                        <p:cTn id="22" dur="500"/>
                                        <p:tgtEl>
                                          <p:spTgt spid="1536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3603">
                                            <p:txEl>
                                              <p:pRg st="3" end="3"/>
                                            </p:txEl>
                                          </p:spTgt>
                                        </p:tgtEl>
                                        <p:attrNameLst>
                                          <p:attrName>style.visibility</p:attrName>
                                        </p:attrNameLst>
                                      </p:cBhvr>
                                      <p:to>
                                        <p:strVal val="visible"/>
                                      </p:to>
                                    </p:set>
                                    <p:animEffect transition="in" filter="strips(downRight)">
                                      <p:cBhvr>
                                        <p:cTn id="27" dur="500"/>
                                        <p:tgtEl>
                                          <p:spTgt spid="1536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3603">
                                            <p:txEl>
                                              <p:pRg st="4" end="4"/>
                                            </p:txEl>
                                          </p:spTgt>
                                        </p:tgtEl>
                                        <p:attrNameLst>
                                          <p:attrName>style.visibility</p:attrName>
                                        </p:attrNameLst>
                                      </p:cBhvr>
                                      <p:to>
                                        <p:strVal val="visible"/>
                                      </p:to>
                                    </p:set>
                                    <p:animEffect transition="in" filter="strips(downRight)">
                                      <p:cBhvr>
                                        <p:cTn id="32" dur="500"/>
                                        <p:tgtEl>
                                          <p:spTgt spid="15360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3603">
                                            <p:txEl>
                                              <p:pRg st="5" end="5"/>
                                            </p:txEl>
                                          </p:spTgt>
                                        </p:tgtEl>
                                        <p:attrNameLst>
                                          <p:attrName>style.visibility</p:attrName>
                                        </p:attrNameLst>
                                      </p:cBhvr>
                                      <p:to>
                                        <p:strVal val="visible"/>
                                      </p:to>
                                    </p:set>
                                    <p:animEffect transition="in" filter="strips(downRight)">
                                      <p:cBhvr>
                                        <p:cTn id="37" dur="500"/>
                                        <p:tgtEl>
                                          <p:spTgt spid="153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half" idx="10"/>
          </p:nvPr>
        </p:nvSpPr>
        <p:spPr/>
        <p:txBody>
          <a:bodyPr/>
          <a:lstStyle/>
          <a:p>
            <a:fld id="{B04DC47C-2EE6-445D-8882-9C4AEC6092C3}" type="datetime1">
              <a:rPr lang="zh-CN" altLang="en-US"/>
              <a:pPr/>
              <a:t>2020/1/5</a:t>
            </a:fld>
            <a:endParaRPr lang="en-US" altLang="zh-CN"/>
          </a:p>
        </p:txBody>
      </p:sp>
      <p:sp>
        <p:nvSpPr>
          <p:cNvPr id="52" name="灯片编号占位符 4"/>
          <p:cNvSpPr>
            <a:spLocks noGrp="1"/>
          </p:cNvSpPr>
          <p:nvPr>
            <p:ph type="sldNum" sz="quarter" idx="11"/>
          </p:nvPr>
        </p:nvSpPr>
        <p:spPr/>
        <p:txBody>
          <a:bodyPr/>
          <a:lstStyle/>
          <a:p>
            <a:fld id="{DB7461A0-EAEF-4D57-B0AC-2E669C487409}" type="slidenum">
              <a:rPr lang="en-US" altLang="zh-CN"/>
              <a:pPr/>
              <a:t>135</a:t>
            </a:fld>
            <a:endParaRPr lang="en-US" altLang="zh-CN"/>
          </a:p>
        </p:txBody>
      </p:sp>
      <p:grpSp>
        <p:nvGrpSpPr>
          <p:cNvPr id="191539" name="Group 51"/>
          <p:cNvGrpSpPr>
            <a:grpSpLocks/>
          </p:cNvGrpSpPr>
          <p:nvPr/>
        </p:nvGrpSpPr>
        <p:grpSpPr bwMode="auto">
          <a:xfrm>
            <a:off x="0" y="4540250"/>
            <a:ext cx="1676400" cy="963613"/>
            <a:chOff x="0" y="3569"/>
            <a:chExt cx="1056" cy="607"/>
          </a:xfrm>
        </p:grpSpPr>
        <p:sp>
          <p:nvSpPr>
            <p:cNvPr id="191537" name="Rectangle 49"/>
            <p:cNvSpPr>
              <a:spLocks noChangeArrowheads="1"/>
            </p:cNvSpPr>
            <p:nvPr/>
          </p:nvSpPr>
          <p:spPr bwMode="auto">
            <a:xfrm>
              <a:off x="0" y="3872"/>
              <a:ext cx="1056" cy="304"/>
            </a:xfrm>
            <a:prstGeom prst="rect">
              <a:avLst/>
            </a:prstGeom>
            <a:solidFill>
              <a:srgbClr val="FF0000"/>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4</a:t>
              </a:r>
            </a:p>
          </p:txBody>
        </p:sp>
        <p:sp>
          <p:nvSpPr>
            <p:cNvPr id="191538" name="Line 50"/>
            <p:cNvSpPr>
              <a:spLocks noChangeShapeType="1"/>
            </p:cNvSpPr>
            <p:nvPr/>
          </p:nvSpPr>
          <p:spPr bwMode="auto">
            <a:xfrm>
              <a:off x="403" y="3569"/>
              <a:ext cx="0" cy="303"/>
            </a:xfrm>
            <a:prstGeom prst="line">
              <a:avLst/>
            </a:prstGeom>
            <a:noFill/>
            <a:ln w="38100">
              <a:solidFill>
                <a:schemeClr val="tx1"/>
              </a:solidFill>
              <a:round/>
              <a:headEnd/>
              <a:tailEnd type="triangle" w="med" len="med"/>
            </a:ln>
          </p:spPr>
          <p:txBody>
            <a:bodyPr/>
            <a:lstStyle/>
            <a:p>
              <a:endParaRPr lang="zh-CN" altLang="en-US"/>
            </a:p>
          </p:txBody>
        </p:sp>
      </p:grpSp>
      <p:grpSp>
        <p:nvGrpSpPr>
          <p:cNvPr id="191536" name="Group 48"/>
          <p:cNvGrpSpPr>
            <a:grpSpLocks/>
          </p:cNvGrpSpPr>
          <p:nvPr/>
        </p:nvGrpSpPr>
        <p:grpSpPr bwMode="auto">
          <a:xfrm>
            <a:off x="0" y="3335338"/>
            <a:ext cx="4572000" cy="1204912"/>
            <a:chOff x="0" y="3465"/>
            <a:chExt cx="2880" cy="759"/>
          </a:xfrm>
        </p:grpSpPr>
        <p:sp>
          <p:nvSpPr>
            <p:cNvPr id="191530" name="Rectangle 42"/>
            <p:cNvSpPr>
              <a:spLocks noChangeArrowheads="1"/>
            </p:cNvSpPr>
            <p:nvPr/>
          </p:nvSpPr>
          <p:spPr bwMode="auto">
            <a:xfrm>
              <a:off x="0" y="3921"/>
              <a:ext cx="1008" cy="303"/>
            </a:xfrm>
            <a:prstGeom prst="rect">
              <a:avLst/>
            </a:prstGeom>
            <a:solidFill>
              <a:srgbClr val="FF0000"/>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1</a:t>
              </a:r>
            </a:p>
          </p:txBody>
        </p:sp>
        <p:sp>
          <p:nvSpPr>
            <p:cNvPr id="191531" name="Rectangle 43"/>
            <p:cNvSpPr>
              <a:spLocks noChangeArrowheads="1"/>
            </p:cNvSpPr>
            <p:nvPr/>
          </p:nvSpPr>
          <p:spPr bwMode="auto">
            <a:xfrm>
              <a:off x="1056" y="3909"/>
              <a:ext cx="960"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2</a:t>
              </a:r>
            </a:p>
          </p:txBody>
        </p:sp>
        <p:sp>
          <p:nvSpPr>
            <p:cNvPr id="191532" name="Rectangle 44"/>
            <p:cNvSpPr>
              <a:spLocks noChangeArrowheads="1"/>
            </p:cNvSpPr>
            <p:nvPr/>
          </p:nvSpPr>
          <p:spPr bwMode="auto">
            <a:xfrm>
              <a:off x="2064" y="3909"/>
              <a:ext cx="816"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3</a:t>
              </a:r>
            </a:p>
          </p:txBody>
        </p:sp>
        <p:sp>
          <p:nvSpPr>
            <p:cNvPr id="191533" name="Line 45"/>
            <p:cNvSpPr>
              <a:spLocks noChangeShapeType="1"/>
            </p:cNvSpPr>
            <p:nvPr/>
          </p:nvSpPr>
          <p:spPr bwMode="auto">
            <a:xfrm flipH="1">
              <a:off x="346" y="3465"/>
              <a:ext cx="288" cy="456"/>
            </a:xfrm>
            <a:prstGeom prst="line">
              <a:avLst/>
            </a:prstGeom>
            <a:noFill/>
            <a:ln w="38100">
              <a:solidFill>
                <a:schemeClr val="tx1"/>
              </a:solidFill>
              <a:round/>
              <a:headEnd/>
              <a:tailEnd type="triangle" w="med" len="med"/>
            </a:ln>
          </p:spPr>
          <p:txBody>
            <a:bodyPr/>
            <a:lstStyle/>
            <a:p>
              <a:endParaRPr lang="zh-CN" altLang="en-US"/>
            </a:p>
          </p:txBody>
        </p:sp>
        <p:sp>
          <p:nvSpPr>
            <p:cNvPr id="191534" name="Line 46"/>
            <p:cNvSpPr>
              <a:spLocks noChangeShapeType="1"/>
            </p:cNvSpPr>
            <p:nvPr/>
          </p:nvSpPr>
          <p:spPr bwMode="auto">
            <a:xfrm>
              <a:off x="634" y="3465"/>
              <a:ext cx="748" cy="456"/>
            </a:xfrm>
            <a:prstGeom prst="line">
              <a:avLst/>
            </a:prstGeom>
            <a:noFill/>
            <a:ln w="38100">
              <a:solidFill>
                <a:schemeClr val="tx1"/>
              </a:solidFill>
              <a:round/>
              <a:headEnd/>
              <a:tailEnd type="triangle" w="med" len="med"/>
            </a:ln>
          </p:spPr>
          <p:txBody>
            <a:bodyPr/>
            <a:lstStyle/>
            <a:p>
              <a:endParaRPr lang="zh-CN" altLang="en-US"/>
            </a:p>
          </p:txBody>
        </p:sp>
        <p:sp>
          <p:nvSpPr>
            <p:cNvPr id="191535" name="Line 47"/>
            <p:cNvSpPr>
              <a:spLocks noChangeShapeType="1"/>
            </p:cNvSpPr>
            <p:nvPr/>
          </p:nvSpPr>
          <p:spPr bwMode="auto">
            <a:xfrm>
              <a:off x="672" y="3477"/>
              <a:ext cx="1785" cy="456"/>
            </a:xfrm>
            <a:prstGeom prst="line">
              <a:avLst/>
            </a:prstGeom>
            <a:noFill/>
            <a:ln w="38100">
              <a:solidFill>
                <a:schemeClr val="tx1"/>
              </a:solidFill>
              <a:round/>
              <a:headEnd/>
              <a:tailEnd type="triangle" w="med" len="med"/>
            </a:ln>
          </p:spPr>
          <p:txBody>
            <a:bodyPr/>
            <a:lstStyle/>
            <a:p>
              <a:endParaRPr lang="zh-CN" altLang="en-US"/>
            </a:p>
          </p:txBody>
        </p:sp>
      </p:grpSp>
      <p:sp>
        <p:nvSpPr>
          <p:cNvPr id="191492" name="Rectangle 4"/>
          <p:cNvSpPr>
            <a:spLocks noChangeArrowheads="1"/>
          </p:cNvSpPr>
          <p:nvPr/>
        </p:nvSpPr>
        <p:spPr bwMode="auto">
          <a:xfrm>
            <a:off x="2971800" y="685800"/>
            <a:ext cx="2667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Times New Roman" pitchFamily="18" charset="0"/>
                <a:ea typeface="楷体_GB2312" pitchFamily="49" charset="-122"/>
              </a:rPr>
              <a:t>汽车仪表板</a:t>
            </a:r>
            <a:r>
              <a:rPr kumimoji="1" lang="zh-CN" altLang="en-US" sz="2000" b="1">
                <a:solidFill>
                  <a:srgbClr val="CC0000"/>
                </a:solidFill>
                <a:latin typeface="楷体_GB2312" pitchFamily="49" charset="-122"/>
                <a:ea typeface="楷体_GB2312" pitchFamily="49" charset="-122"/>
              </a:rPr>
              <a:t>控制系统</a:t>
            </a:r>
          </a:p>
        </p:txBody>
      </p:sp>
      <p:sp>
        <p:nvSpPr>
          <p:cNvPr id="191493" name="Rectangle 5"/>
          <p:cNvSpPr>
            <a:spLocks noChangeArrowheads="1"/>
          </p:cNvSpPr>
          <p:nvPr/>
        </p:nvSpPr>
        <p:spPr bwMode="auto">
          <a:xfrm>
            <a:off x="1371600" y="1649413"/>
            <a:ext cx="1096963"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读键板</a:t>
            </a:r>
          </a:p>
        </p:txBody>
      </p:sp>
      <p:sp>
        <p:nvSpPr>
          <p:cNvPr id="191494" name="Rectangle 6"/>
          <p:cNvSpPr>
            <a:spLocks noChangeArrowheads="1"/>
          </p:cNvSpPr>
          <p:nvPr/>
        </p:nvSpPr>
        <p:spPr bwMode="auto">
          <a:xfrm>
            <a:off x="0" y="4059238"/>
            <a:ext cx="1600200"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接收点火码</a:t>
            </a:r>
          </a:p>
        </p:txBody>
      </p:sp>
      <p:sp>
        <p:nvSpPr>
          <p:cNvPr id="191495" name="Rectangle 7"/>
          <p:cNvSpPr>
            <a:spLocks noChangeArrowheads="1"/>
          </p:cNvSpPr>
          <p:nvPr/>
        </p:nvSpPr>
        <p:spPr bwMode="auto">
          <a:xfrm>
            <a:off x="1676400" y="4038600"/>
            <a:ext cx="1524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检查点火码</a:t>
            </a:r>
          </a:p>
        </p:txBody>
      </p:sp>
      <p:sp>
        <p:nvSpPr>
          <p:cNvPr id="191496" name="Rectangle 8"/>
          <p:cNvSpPr>
            <a:spLocks noChangeArrowheads="1"/>
          </p:cNvSpPr>
          <p:nvPr/>
        </p:nvSpPr>
        <p:spPr bwMode="auto">
          <a:xfrm>
            <a:off x="3276600" y="4038600"/>
            <a:ext cx="12954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错误处理</a:t>
            </a:r>
          </a:p>
        </p:txBody>
      </p:sp>
      <p:sp>
        <p:nvSpPr>
          <p:cNvPr id="191497" name="Rectangle 9"/>
          <p:cNvSpPr>
            <a:spLocks noChangeArrowheads="1"/>
          </p:cNvSpPr>
          <p:nvPr/>
        </p:nvSpPr>
        <p:spPr bwMode="auto">
          <a:xfrm>
            <a:off x="6492875" y="2852738"/>
            <a:ext cx="822325" cy="481012"/>
          </a:xfrm>
          <a:prstGeom prst="rect">
            <a:avLst/>
          </a:prstGeom>
          <a:noFill/>
          <a:ln w="38100">
            <a:noFill/>
            <a:miter lim="800000"/>
            <a:headEnd/>
            <a:tailEnd/>
          </a:ln>
        </p:spPr>
        <p:txBody>
          <a:bodyPr/>
          <a:lstStyle/>
          <a:p>
            <a:pPr algn="ctr"/>
            <a:r>
              <a:rPr kumimoji="1" lang="en-US" altLang="zh-CN" sz="2000" b="1">
                <a:solidFill>
                  <a:srgbClr val="CC0000"/>
                </a:solidFill>
                <a:latin typeface="Times New Roman"/>
                <a:ea typeface="楷体_GB2312" pitchFamily="49" charset="-122"/>
              </a:rPr>
              <a:t>……</a:t>
            </a:r>
            <a:endParaRPr kumimoji="1" lang="en-US" altLang="zh-CN" sz="2000" b="1">
              <a:solidFill>
                <a:srgbClr val="CC0000"/>
              </a:solidFill>
              <a:latin typeface="楷体_GB2312" pitchFamily="49" charset="-122"/>
              <a:ea typeface="楷体_GB2312" pitchFamily="49" charset="-122"/>
            </a:endParaRPr>
          </a:p>
        </p:txBody>
      </p:sp>
      <p:sp>
        <p:nvSpPr>
          <p:cNvPr id="191498" name="Rectangle 10"/>
          <p:cNvSpPr>
            <a:spLocks noChangeArrowheads="1"/>
          </p:cNvSpPr>
          <p:nvPr/>
        </p:nvSpPr>
        <p:spPr bwMode="auto">
          <a:xfrm>
            <a:off x="365125" y="2852738"/>
            <a:ext cx="16922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点火码求值</a:t>
            </a:r>
          </a:p>
        </p:txBody>
      </p:sp>
      <p:sp>
        <p:nvSpPr>
          <p:cNvPr id="191499" name="Rectangle 11"/>
          <p:cNvSpPr>
            <a:spLocks noChangeArrowheads="1"/>
          </p:cNvSpPr>
          <p:nvPr/>
        </p:nvSpPr>
        <p:spPr bwMode="auto">
          <a:xfrm>
            <a:off x="3505200" y="2852738"/>
            <a:ext cx="1249363"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雷达探测</a:t>
            </a:r>
          </a:p>
        </p:txBody>
      </p:sp>
      <p:sp>
        <p:nvSpPr>
          <p:cNvPr id="191500" name="Rectangle 12"/>
          <p:cNvSpPr>
            <a:spLocks noChangeArrowheads="1"/>
          </p:cNvSpPr>
          <p:nvPr/>
        </p:nvSpPr>
        <p:spPr bwMode="auto">
          <a:xfrm>
            <a:off x="7620000" y="4057650"/>
            <a:ext cx="1431925"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a:t>
            </a:r>
            <a:r>
              <a:rPr kumimoji="1" lang="en-US" altLang="zh-CN" sz="2000" b="1">
                <a:solidFill>
                  <a:srgbClr val="CC0000"/>
                </a:solidFill>
                <a:latin typeface="楷体_GB2312" pitchFamily="49" charset="-122"/>
                <a:ea typeface="楷体_GB2312" pitchFamily="49" charset="-122"/>
              </a:rPr>
              <a:t>/</a:t>
            </a:r>
            <a:r>
              <a:rPr kumimoji="1" lang="zh-CN" altLang="en-US" sz="2000" b="1">
                <a:solidFill>
                  <a:srgbClr val="CC0000"/>
                </a:solidFill>
                <a:latin typeface="楷体_GB2312" pitchFamily="49" charset="-122"/>
                <a:ea typeface="楷体_GB2312" pitchFamily="49" charset="-122"/>
              </a:rPr>
              <a:t>告警</a:t>
            </a:r>
          </a:p>
        </p:txBody>
      </p:sp>
      <p:sp>
        <p:nvSpPr>
          <p:cNvPr id="191501" name="Rectangle 13"/>
          <p:cNvSpPr>
            <a:spLocks noChangeArrowheads="1"/>
          </p:cNvSpPr>
          <p:nvPr/>
        </p:nvSpPr>
        <p:spPr bwMode="auto">
          <a:xfrm>
            <a:off x="4724400" y="4038600"/>
            <a:ext cx="1325563" cy="722313"/>
          </a:xfrm>
          <a:prstGeom prst="rect">
            <a:avLst/>
          </a:prstGeom>
          <a:solidFill>
            <a:srgbClr val="FFFF99"/>
          </a:solidFill>
          <a:ln w="38100">
            <a:solidFill>
              <a:schemeClr val="tx1"/>
            </a:solidFill>
            <a:miter lim="800000"/>
            <a:headEnd/>
            <a:tailEnd/>
          </a:ln>
        </p:spPr>
        <p:txBody>
          <a:bodyPr/>
          <a:lstStyle/>
          <a:p>
            <a:r>
              <a:rPr kumimoji="1" lang="en-US" altLang="zh-CN" sz="2000" b="1">
                <a:solidFill>
                  <a:srgbClr val="CC0000"/>
                </a:solidFill>
                <a:latin typeface="楷体_GB2312" pitchFamily="49" charset="-122"/>
                <a:ea typeface="楷体_GB2312" pitchFamily="49" charset="-122"/>
              </a:rPr>
              <a:t>X</a:t>
            </a:r>
            <a:r>
              <a:rPr kumimoji="1" lang="en-US" altLang="zh-CN" sz="2000" b="1">
                <a:solidFill>
                  <a:srgbClr val="CC0000"/>
                </a:solidFill>
                <a:latin typeface="Times New Roman"/>
                <a:ea typeface="楷体_GB2312" pitchFamily="49" charset="-122"/>
              </a:rPr>
              <a:t>—</a:t>
            </a:r>
            <a:r>
              <a:rPr kumimoji="1" lang="en-US" altLang="zh-CN" sz="2000" b="1">
                <a:solidFill>
                  <a:srgbClr val="CC0000"/>
                </a:solidFill>
                <a:latin typeface="楷体_GB2312" pitchFamily="49" charset="-122"/>
                <a:ea typeface="楷体_GB2312" pitchFamily="49" charset="-122"/>
              </a:rPr>
              <a:t>K</a:t>
            </a:r>
          </a:p>
          <a:p>
            <a:pPr algn="ctr"/>
            <a:r>
              <a:rPr kumimoji="1" lang="zh-CN" altLang="en-US" sz="2000" b="1">
                <a:solidFill>
                  <a:srgbClr val="CC0000"/>
                </a:solidFill>
                <a:latin typeface="楷体_GB2312" pitchFamily="49" charset="-122"/>
                <a:ea typeface="楷体_GB2312" pitchFamily="49" charset="-122"/>
              </a:rPr>
              <a:t>频段监视</a:t>
            </a:r>
          </a:p>
        </p:txBody>
      </p:sp>
      <p:sp>
        <p:nvSpPr>
          <p:cNvPr id="191502" name="Rectangle 14"/>
          <p:cNvSpPr>
            <a:spLocks noChangeArrowheads="1"/>
          </p:cNvSpPr>
          <p:nvPr/>
        </p:nvSpPr>
        <p:spPr bwMode="auto">
          <a:xfrm>
            <a:off x="6172200" y="4057650"/>
            <a:ext cx="1325563"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距离计算</a:t>
            </a:r>
          </a:p>
        </p:txBody>
      </p:sp>
      <p:sp>
        <p:nvSpPr>
          <p:cNvPr id="191503" name="Rectangle 15"/>
          <p:cNvSpPr>
            <a:spLocks noChangeArrowheads="1"/>
          </p:cNvSpPr>
          <p:nvPr/>
        </p:nvSpPr>
        <p:spPr bwMode="auto">
          <a:xfrm>
            <a:off x="7407275" y="2852738"/>
            <a:ext cx="1279525"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作废按键</a:t>
            </a:r>
          </a:p>
        </p:txBody>
      </p:sp>
      <p:sp>
        <p:nvSpPr>
          <p:cNvPr id="191504" name="Rectangle 16"/>
          <p:cNvSpPr>
            <a:spLocks noChangeArrowheads="1"/>
          </p:cNvSpPr>
          <p:nvPr/>
        </p:nvSpPr>
        <p:spPr bwMode="auto">
          <a:xfrm>
            <a:off x="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数字键读入</a:t>
            </a:r>
          </a:p>
        </p:txBody>
      </p:sp>
      <p:sp>
        <p:nvSpPr>
          <p:cNvPr id="191505" name="Rectangle 17"/>
          <p:cNvSpPr>
            <a:spLocks noChangeArrowheads="1"/>
          </p:cNvSpPr>
          <p:nvPr/>
        </p:nvSpPr>
        <p:spPr bwMode="auto">
          <a:xfrm>
            <a:off x="297180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封锁计时器</a:t>
            </a:r>
          </a:p>
        </p:txBody>
      </p:sp>
      <p:sp>
        <p:nvSpPr>
          <p:cNvPr id="191506" name="Rectangle 18"/>
          <p:cNvSpPr>
            <a:spLocks noChangeArrowheads="1"/>
          </p:cNvSpPr>
          <p:nvPr/>
        </p:nvSpPr>
        <p:spPr bwMode="auto">
          <a:xfrm>
            <a:off x="7696200" y="5260975"/>
            <a:ext cx="14478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告警铃声</a:t>
            </a:r>
          </a:p>
        </p:txBody>
      </p:sp>
      <p:sp>
        <p:nvSpPr>
          <p:cNvPr id="191507" name="Rectangle 19"/>
          <p:cNvSpPr>
            <a:spLocks noChangeArrowheads="1"/>
          </p:cNvSpPr>
          <p:nvPr/>
        </p:nvSpPr>
        <p:spPr bwMode="auto">
          <a:xfrm>
            <a:off x="5851525" y="6224588"/>
            <a:ext cx="14636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显示提示</a:t>
            </a:r>
          </a:p>
        </p:txBody>
      </p:sp>
      <p:sp>
        <p:nvSpPr>
          <p:cNvPr id="191508" name="Rectangle 20"/>
          <p:cNvSpPr>
            <a:spLocks noChangeArrowheads="1"/>
          </p:cNvSpPr>
          <p:nvPr/>
        </p:nvSpPr>
        <p:spPr bwMode="auto">
          <a:xfrm>
            <a:off x="5029200" y="2852738"/>
            <a:ext cx="1524000"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发动机状态</a:t>
            </a:r>
          </a:p>
        </p:txBody>
      </p:sp>
      <p:sp>
        <p:nvSpPr>
          <p:cNvPr id="191509" name="Line 21"/>
          <p:cNvSpPr>
            <a:spLocks noChangeShapeType="1"/>
          </p:cNvSpPr>
          <p:nvPr/>
        </p:nvSpPr>
        <p:spPr bwMode="auto">
          <a:xfrm flipH="1">
            <a:off x="2011363" y="1143000"/>
            <a:ext cx="2103437" cy="506413"/>
          </a:xfrm>
          <a:prstGeom prst="line">
            <a:avLst/>
          </a:prstGeom>
          <a:noFill/>
          <a:ln w="38100">
            <a:solidFill>
              <a:schemeClr val="tx1"/>
            </a:solidFill>
            <a:round/>
            <a:headEnd/>
            <a:tailEnd type="triangle" w="med" len="med"/>
          </a:ln>
        </p:spPr>
        <p:txBody>
          <a:bodyPr/>
          <a:lstStyle/>
          <a:p>
            <a:endParaRPr lang="zh-CN" altLang="en-US"/>
          </a:p>
        </p:txBody>
      </p:sp>
      <p:sp>
        <p:nvSpPr>
          <p:cNvPr id="191510" name="Line 22"/>
          <p:cNvSpPr>
            <a:spLocks noChangeShapeType="1"/>
          </p:cNvSpPr>
          <p:nvPr/>
        </p:nvSpPr>
        <p:spPr bwMode="auto">
          <a:xfrm flipH="1">
            <a:off x="914400" y="1219200"/>
            <a:ext cx="3733800" cy="1633538"/>
          </a:xfrm>
          <a:prstGeom prst="line">
            <a:avLst/>
          </a:prstGeom>
          <a:noFill/>
          <a:ln w="38100">
            <a:solidFill>
              <a:schemeClr val="tx1"/>
            </a:solidFill>
            <a:round/>
            <a:headEnd/>
            <a:tailEnd type="triangle" w="med" len="med"/>
          </a:ln>
        </p:spPr>
        <p:txBody>
          <a:bodyPr/>
          <a:lstStyle/>
          <a:p>
            <a:endParaRPr lang="zh-CN" altLang="en-US"/>
          </a:p>
        </p:txBody>
      </p:sp>
      <p:sp>
        <p:nvSpPr>
          <p:cNvPr id="191511" name="Line 23"/>
          <p:cNvSpPr>
            <a:spLocks noChangeShapeType="1"/>
          </p:cNvSpPr>
          <p:nvPr/>
        </p:nvSpPr>
        <p:spPr bwMode="auto">
          <a:xfrm flipH="1">
            <a:off x="4206875" y="1066800"/>
            <a:ext cx="517525" cy="1785938"/>
          </a:xfrm>
          <a:prstGeom prst="line">
            <a:avLst/>
          </a:prstGeom>
          <a:noFill/>
          <a:ln w="38100">
            <a:solidFill>
              <a:schemeClr val="tx1"/>
            </a:solidFill>
            <a:round/>
            <a:headEnd/>
            <a:tailEnd type="triangle" w="med" len="med"/>
          </a:ln>
        </p:spPr>
        <p:txBody>
          <a:bodyPr/>
          <a:lstStyle/>
          <a:p>
            <a:endParaRPr lang="zh-CN" altLang="en-US"/>
          </a:p>
        </p:txBody>
      </p:sp>
      <p:sp>
        <p:nvSpPr>
          <p:cNvPr id="191512" name="Line 24"/>
          <p:cNvSpPr>
            <a:spLocks noChangeShapeType="1"/>
          </p:cNvSpPr>
          <p:nvPr/>
        </p:nvSpPr>
        <p:spPr bwMode="auto">
          <a:xfrm>
            <a:off x="4648200" y="1143000"/>
            <a:ext cx="1020763" cy="1709738"/>
          </a:xfrm>
          <a:prstGeom prst="line">
            <a:avLst/>
          </a:prstGeom>
          <a:noFill/>
          <a:ln w="38100">
            <a:solidFill>
              <a:schemeClr val="tx1"/>
            </a:solidFill>
            <a:round/>
            <a:headEnd/>
            <a:tailEnd type="triangle" w="med" len="med"/>
          </a:ln>
        </p:spPr>
        <p:txBody>
          <a:bodyPr/>
          <a:lstStyle/>
          <a:p>
            <a:endParaRPr lang="zh-CN" altLang="en-US"/>
          </a:p>
        </p:txBody>
      </p:sp>
      <p:sp>
        <p:nvSpPr>
          <p:cNvPr id="191513" name="Line 25"/>
          <p:cNvSpPr>
            <a:spLocks noChangeShapeType="1"/>
          </p:cNvSpPr>
          <p:nvPr/>
        </p:nvSpPr>
        <p:spPr bwMode="auto">
          <a:xfrm>
            <a:off x="4724400" y="1219200"/>
            <a:ext cx="3230563" cy="1633538"/>
          </a:xfrm>
          <a:prstGeom prst="line">
            <a:avLst/>
          </a:prstGeom>
          <a:noFill/>
          <a:ln w="38100">
            <a:solidFill>
              <a:schemeClr val="tx1"/>
            </a:solidFill>
            <a:round/>
            <a:headEnd/>
            <a:tailEnd type="triangle" w="med" len="med"/>
          </a:ln>
        </p:spPr>
        <p:txBody>
          <a:bodyPr/>
          <a:lstStyle/>
          <a:p>
            <a:endParaRPr lang="zh-CN" altLang="en-US"/>
          </a:p>
        </p:txBody>
      </p:sp>
      <p:sp>
        <p:nvSpPr>
          <p:cNvPr id="191514" name="Line 26"/>
          <p:cNvSpPr>
            <a:spLocks noChangeShapeType="1"/>
          </p:cNvSpPr>
          <p:nvPr/>
        </p:nvSpPr>
        <p:spPr bwMode="auto">
          <a:xfrm flipH="1">
            <a:off x="549275" y="3333750"/>
            <a:ext cx="457200" cy="723900"/>
          </a:xfrm>
          <a:prstGeom prst="line">
            <a:avLst/>
          </a:prstGeom>
          <a:noFill/>
          <a:ln w="38100">
            <a:solidFill>
              <a:schemeClr val="tx1"/>
            </a:solidFill>
            <a:round/>
            <a:headEnd/>
            <a:tailEnd type="triangle" w="med" len="med"/>
          </a:ln>
        </p:spPr>
        <p:txBody>
          <a:bodyPr/>
          <a:lstStyle/>
          <a:p>
            <a:endParaRPr lang="zh-CN" altLang="en-US"/>
          </a:p>
        </p:txBody>
      </p:sp>
      <p:sp>
        <p:nvSpPr>
          <p:cNvPr id="191515" name="Line 27"/>
          <p:cNvSpPr>
            <a:spLocks noChangeShapeType="1"/>
          </p:cNvSpPr>
          <p:nvPr/>
        </p:nvSpPr>
        <p:spPr bwMode="auto">
          <a:xfrm>
            <a:off x="1006475" y="3333750"/>
            <a:ext cx="1187450" cy="723900"/>
          </a:xfrm>
          <a:prstGeom prst="line">
            <a:avLst/>
          </a:prstGeom>
          <a:noFill/>
          <a:ln w="38100">
            <a:solidFill>
              <a:schemeClr val="tx1"/>
            </a:solidFill>
            <a:round/>
            <a:headEnd/>
            <a:tailEnd type="triangle" w="med" len="med"/>
          </a:ln>
        </p:spPr>
        <p:txBody>
          <a:bodyPr/>
          <a:lstStyle/>
          <a:p>
            <a:endParaRPr lang="zh-CN" altLang="en-US"/>
          </a:p>
        </p:txBody>
      </p:sp>
      <p:sp>
        <p:nvSpPr>
          <p:cNvPr id="191516" name="Line 28"/>
          <p:cNvSpPr>
            <a:spLocks noChangeShapeType="1"/>
          </p:cNvSpPr>
          <p:nvPr/>
        </p:nvSpPr>
        <p:spPr bwMode="auto">
          <a:xfrm>
            <a:off x="1066800" y="3352800"/>
            <a:ext cx="2833688" cy="723900"/>
          </a:xfrm>
          <a:prstGeom prst="line">
            <a:avLst/>
          </a:prstGeom>
          <a:noFill/>
          <a:ln w="38100">
            <a:solidFill>
              <a:schemeClr val="tx1"/>
            </a:solidFill>
            <a:round/>
            <a:headEnd/>
            <a:tailEnd type="triangle" w="med" len="med"/>
          </a:ln>
        </p:spPr>
        <p:txBody>
          <a:bodyPr/>
          <a:lstStyle/>
          <a:p>
            <a:endParaRPr lang="zh-CN" altLang="en-US"/>
          </a:p>
        </p:txBody>
      </p:sp>
      <p:sp>
        <p:nvSpPr>
          <p:cNvPr id="191517" name="Line 29"/>
          <p:cNvSpPr>
            <a:spLocks noChangeShapeType="1"/>
          </p:cNvSpPr>
          <p:nvPr/>
        </p:nvSpPr>
        <p:spPr bwMode="auto">
          <a:xfrm>
            <a:off x="4206875" y="3333750"/>
            <a:ext cx="1187450" cy="723900"/>
          </a:xfrm>
          <a:prstGeom prst="line">
            <a:avLst/>
          </a:prstGeom>
          <a:noFill/>
          <a:ln w="38100">
            <a:solidFill>
              <a:schemeClr val="tx1"/>
            </a:solidFill>
            <a:round/>
            <a:headEnd/>
            <a:tailEnd type="triangle" w="med" len="med"/>
          </a:ln>
        </p:spPr>
        <p:txBody>
          <a:bodyPr/>
          <a:lstStyle/>
          <a:p>
            <a:endParaRPr lang="zh-CN" altLang="en-US"/>
          </a:p>
        </p:txBody>
      </p:sp>
      <p:sp>
        <p:nvSpPr>
          <p:cNvPr id="191518" name="Line 30"/>
          <p:cNvSpPr>
            <a:spLocks noChangeShapeType="1"/>
          </p:cNvSpPr>
          <p:nvPr/>
        </p:nvSpPr>
        <p:spPr bwMode="auto">
          <a:xfrm>
            <a:off x="4206875" y="3333750"/>
            <a:ext cx="2743200" cy="723900"/>
          </a:xfrm>
          <a:prstGeom prst="line">
            <a:avLst/>
          </a:prstGeom>
          <a:noFill/>
          <a:ln w="38100">
            <a:solidFill>
              <a:schemeClr val="tx1"/>
            </a:solidFill>
            <a:round/>
            <a:headEnd/>
            <a:tailEnd type="triangle" w="med" len="med"/>
          </a:ln>
        </p:spPr>
        <p:txBody>
          <a:bodyPr/>
          <a:lstStyle/>
          <a:p>
            <a:endParaRPr lang="zh-CN" altLang="en-US"/>
          </a:p>
        </p:txBody>
      </p:sp>
      <p:sp>
        <p:nvSpPr>
          <p:cNvPr id="191519" name="Line 31"/>
          <p:cNvSpPr>
            <a:spLocks noChangeShapeType="1"/>
          </p:cNvSpPr>
          <p:nvPr/>
        </p:nvSpPr>
        <p:spPr bwMode="auto">
          <a:xfrm>
            <a:off x="4297363" y="3333750"/>
            <a:ext cx="4206875" cy="723900"/>
          </a:xfrm>
          <a:prstGeom prst="line">
            <a:avLst/>
          </a:prstGeom>
          <a:noFill/>
          <a:ln w="38100">
            <a:solidFill>
              <a:schemeClr val="tx1"/>
            </a:solidFill>
            <a:round/>
            <a:headEnd/>
            <a:tailEnd type="triangle" w="med" len="med"/>
          </a:ln>
        </p:spPr>
        <p:txBody>
          <a:bodyPr/>
          <a:lstStyle/>
          <a:p>
            <a:endParaRPr lang="zh-CN" altLang="en-US"/>
          </a:p>
        </p:txBody>
      </p:sp>
      <p:sp>
        <p:nvSpPr>
          <p:cNvPr id="191520" name="Line 32"/>
          <p:cNvSpPr>
            <a:spLocks noChangeShapeType="1"/>
          </p:cNvSpPr>
          <p:nvPr/>
        </p:nvSpPr>
        <p:spPr bwMode="auto">
          <a:xfrm>
            <a:off x="639763" y="4538663"/>
            <a:ext cx="0" cy="481012"/>
          </a:xfrm>
          <a:prstGeom prst="line">
            <a:avLst/>
          </a:prstGeom>
          <a:noFill/>
          <a:ln w="38100">
            <a:solidFill>
              <a:schemeClr val="tx1"/>
            </a:solidFill>
            <a:round/>
            <a:headEnd/>
            <a:tailEnd type="triangle" w="med" len="med"/>
          </a:ln>
        </p:spPr>
        <p:txBody>
          <a:bodyPr/>
          <a:lstStyle/>
          <a:p>
            <a:endParaRPr lang="zh-CN" altLang="en-US"/>
          </a:p>
        </p:txBody>
      </p:sp>
      <p:sp>
        <p:nvSpPr>
          <p:cNvPr id="191521" name="Line 33"/>
          <p:cNvSpPr>
            <a:spLocks noChangeShapeType="1"/>
          </p:cNvSpPr>
          <p:nvPr/>
        </p:nvSpPr>
        <p:spPr bwMode="auto">
          <a:xfrm>
            <a:off x="3840163" y="4538663"/>
            <a:ext cx="0" cy="481012"/>
          </a:xfrm>
          <a:prstGeom prst="line">
            <a:avLst/>
          </a:prstGeom>
          <a:noFill/>
          <a:ln w="38100">
            <a:solidFill>
              <a:schemeClr val="tx1"/>
            </a:solidFill>
            <a:round/>
            <a:headEnd/>
            <a:tailEnd type="triangle" w="med" len="med"/>
          </a:ln>
        </p:spPr>
        <p:txBody>
          <a:bodyPr/>
          <a:lstStyle/>
          <a:p>
            <a:endParaRPr lang="zh-CN" altLang="en-US"/>
          </a:p>
        </p:txBody>
      </p:sp>
      <p:sp>
        <p:nvSpPr>
          <p:cNvPr id="191522" name="Line 34"/>
          <p:cNvSpPr>
            <a:spLocks noChangeShapeType="1"/>
          </p:cNvSpPr>
          <p:nvPr/>
        </p:nvSpPr>
        <p:spPr bwMode="auto">
          <a:xfrm>
            <a:off x="3932238" y="5502275"/>
            <a:ext cx="2376487" cy="722313"/>
          </a:xfrm>
          <a:prstGeom prst="line">
            <a:avLst/>
          </a:prstGeom>
          <a:noFill/>
          <a:ln w="38100">
            <a:solidFill>
              <a:schemeClr val="tx1"/>
            </a:solidFill>
            <a:round/>
            <a:headEnd/>
            <a:tailEnd type="triangle" w="med" len="med"/>
          </a:ln>
        </p:spPr>
        <p:txBody>
          <a:bodyPr/>
          <a:lstStyle/>
          <a:p>
            <a:endParaRPr lang="zh-CN" altLang="en-US"/>
          </a:p>
        </p:txBody>
      </p:sp>
      <p:sp>
        <p:nvSpPr>
          <p:cNvPr id="191523" name="Line 35"/>
          <p:cNvSpPr>
            <a:spLocks noChangeShapeType="1"/>
          </p:cNvSpPr>
          <p:nvPr/>
        </p:nvSpPr>
        <p:spPr bwMode="auto">
          <a:xfrm>
            <a:off x="3840163" y="4538663"/>
            <a:ext cx="2652712" cy="1685925"/>
          </a:xfrm>
          <a:prstGeom prst="line">
            <a:avLst/>
          </a:prstGeom>
          <a:noFill/>
          <a:ln w="38100">
            <a:solidFill>
              <a:schemeClr val="tx1"/>
            </a:solidFill>
            <a:round/>
            <a:headEnd/>
            <a:tailEnd type="triangle" w="med" len="med"/>
          </a:ln>
        </p:spPr>
        <p:txBody>
          <a:bodyPr/>
          <a:lstStyle/>
          <a:p>
            <a:endParaRPr lang="zh-CN" altLang="en-US"/>
          </a:p>
        </p:txBody>
      </p:sp>
      <p:sp>
        <p:nvSpPr>
          <p:cNvPr id="191524" name="Line 36"/>
          <p:cNvSpPr>
            <a:spLocks noChangeShapeType="1"/>
          </p:cNvSpPr>
          <p:nvPr/>
        </p:nvSpPr>
        <p:spPr bwMode="auto">
          <a:xfrm>
            <a:off x="8504238" y="4538663"/>
            <a:ext cx="0" cy="722312"/>
          </a:xfrm>
          <a:prstGeom prst="line">
            <a:avLst/>
          </a:prstGeom>
          <a:noFill/>
          <a:ln w="38100">
            <a:solidFill>
              <a:schemeClr val="tx1"/>
            </a:solidFill>
            <a:round/>
            <a:headEnd/>
            <a:tailEnd type="triangle" w="med" len="med"/>
          </a:ln>
        </p:spPr>
        <p:txBody>
          <a:bodyPr/>
          <a:lstStyle/>
          <a:p>
            <a:endParaRPr lang="zh-CN" altLang="en-US"/>
          </a:p>
        </p:txBody>
      </p:sp>
      <p:sp>
        <p:nvSpPr>
          <p:cNvPr id="191525" name="Line 37"/>
          <p:cNvSpPr>
            <a:spLocks noChangeShapeType="1"/>
          </p:cNvSpPr>
          <p:nvPr/>
        </p:nvSpPr>
        <p:spPr bwMode="auto">
          <a:xfrm flipH="1">
            <a:off x="6400800" y="4538663"/>
            <a:ext cx="2103438" cy="1685925"/>
          </a:xfrm>
          <a:prstGeom prst="line">
            <a:avLst/>
          </a:prstGeom>
          <a:noFill/>
          <a:ln w="38100">
            <a:solidFill>
              <a:schemeClr val="tx1"/>
            </a:solidFill>
            <a:round/>
            <a:headEnd/>
            <a:tailEnd type="triangle" w="med" len="med"/>
          </a:ln>
        </p:spPr>
        <p:txBody>
          <a:bodyPr/>
          <a:lstStyle/>
          <a:p>
            <a:endParaRPr lang="zh-CN" altLang="en-US"/>
          </a:p>
        </p:txBody>
      </p:sp>
      <p:sp>
        <p:nvSpPr>
          <p:cNvPr id="191526" name="Rectangle 38"/>
          <p:cNvSpPr>
            <a:spLocks noChangeArrowheads="1"/>
          </p:cNvSpPr>
          <p:nvPr/>
        </p:nvSpPr>
        <p:spPr bwMode="auto">
          <a:xfrm rot="2700000">
            <a:off x="4572000" y="1066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191527" name="Rectangle 39"/>
          <p:cNvSpPr>
            <a:spLocks noChangeArrowheads="1"/>
          </p:cNvSpPr>
          <p:nvPr/>
        </p:nvSpPr>
        <p:spPr bwMode="auto">
          <a:xfrm rot="2700000">
            <a:off x="8382000" y="4495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191528" name="Rectangle 40"/>
          <p:cNvSpPr>
            <a:spLocks noChangeArrowheads="1"/>
          </p:cNvSpPr>
          <p:nvPr/>
        </p:nvSpPr>
        <p:spPr bwMode="auto">
          <a:xfrm rot="2700000">
            <a:off x="3733800" y="44196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191529" name="Rectangle 41"/>
          <p:cNvSpPr>
            <a:spLocks noGrp="1" noChangeArrowheads="1"/>
          </p:cNvSpPr>
          <p:nvPr>
            <p:ph type="title"/>
          </p:nvPr>
        </p:nvSpPr>
        <p:spPr>
          <a:xfrm>
            <a:off x="4278313" y="88900"/>
            <a:ext cx="5627687" cy="765175"/>
          </a:xfrm>
          <a:noFill/>
          <a:ln/>
        </p:spPr>
        <p:txBody>
          <a:bodyPr/>
          <a:lstStyle/>
          <a:p>
            <a:r>
              <a:rPr lang="en-US" altLang="zh-CN">
                <a:solidFill>
                  <a:srgbClr val="0000FF"/>
                </a:solidFill>
              </a:rPr>
              <a:t>①</a:t>
            </a:r>
            <a:r>
              <a:rPr lang="zh-CN" altLang="en-US">
                <a:solidFill>
                  <a:srgbClr val="0000FF"/>
                </a:solidFill>
              </a:rPr>
              <a:t>深度优先</a:t>
            </a:r>
          </a:p>
        </p:txBody>
      </p:sp>
      <p:sp>
        <p:nvSpPr>
          <p:cNvPr id="191540" name="AutoShape 52"/>
          <p:cNvSpPr>
            <a:spLocks noChangeArrowheads="1"/>
          </p:cNvSpPr>
          <p:nvPr/>
        </p:nvSpPr>
        <p:spPr bwMode="auto">
          <a:xfrm>
            <a:off x="381000" y="1524000"/>
            <a:ext cx="457200" cy="4648200"/>
          </a:xfrm>
          <a:prstGeom prst="downArrow">
            <a:avLst>
              <a:gd name="adj1" fmla="val 50000"/>
              <a:gd name="adj2" fmla="val 254167"/>
            </a:avLst>
          </a:prstGeom>
          <a:solidFill>
            <a:srgbClr val="FF0000"/>
          </a:solidFill>
          <a:ln w="9525">
            <a:solidFill>
              <a:schemeClr val="tx1"/>
            </a:solidFill>
            <a:miter lim="800000"/>
            <a:headEnd/>
            <a:tailEnd/>
          </a:ln>
          <a:effectLst/>
        </p:spPr>
        <p:txBody>
          <a:bodyPr vert="eaVert" wrap="none" anchor="ctr"/>
          <a:lstStyle/>
          <a:p>
            <a:pPr algn="ct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1510"/>
                                        </p:tgtEl>
                                        <p:attrNameLst>
                                          <p:attrName>style.visibility</p:attrName>
                                        </p:attrNameLst>
                                      </p:cBhvr>
                                      <p:to>
                                        <p:strVal val="visible"/>
                                      </p:to>
                                    </p:set>
                                    <p:anim calcmode="lin" valueType="num">
                                      <p:cBhvr additive="base">
                                        <p:cTn id="7" dur="500" fill="hold"/>
                                        <p:tgtEl>
                                          <p:spTgt spid="191510"/>
                                        </p:tgtEl>
                                        <p:attrNameLst>
                                          <p:attrName>ppt_x</p:attrName>
                                        </p:attrNameLst>
                                      </p:cBhvr>
                                      <p:tavLst>
                                        <p:tav tm="0">
                                          <p:val>
                                            <p:strVal val="#ppt_x"/>
                                          </p:val>
                                        </p:tav>
                                        <p:tav tm="100000">
                                          <p:val>
                                            <p:strVal val="#ppt_x"/>
                                          </p:val>
                                        </p:tav>
                                      </p:tavLst>
                                    </p:anim>
                                    <p:anim calcmode="lin" valueType="num">
                                      <p:cBhvr additive="base">
                                        <p:cTn id="8" dur="500" fill="hold"/>
                                        <p:tgtEl>
                                          <p:spTgt spid="1915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1498"/>
                                        </p:tgtEl>
                                        <p:attrNameLst>
                                          <p:attrName>style.visibility</p:attrName>
                                        </p:attrNameLst>
                                      </p:cBhvr>
                                      <p:to>
                                        <p:strVal val="visible"/>
                                      </p:to>
                                    </p:set>
                                    <p:anim calcmode="lin" valueType="num">
                                      <p:cBhvr additive="base">
                                        <p:cTn id="11" dur="500" fill="hold"/>
                                        <p:tgtEl>
                                          <p:spTgt spid="191498"/>
                                        </p:tgtEl>
                                        <p:attrNameLst>
                                          <p:attrName>ppt_x</p:attrName>
                                        </p:attrNameLst>
                                      </p:cBhvr>
                                      <p:tavLst>
                                        <p:tav tm="0">
                                          <p:val>
                                            <p:strVal val="#ppt_x"/>
                                          </p:val>
                                        </p:tav>
                                        <p:tav tm="100000">
                                          <p:val>
                                            <p:strVal val="#ppt_x"/>
                                          </p:val>
                                        </p:tav>
                                      </p:tavLst>
                                    </p:anim>
                                    <p:anim calcmode="lin" valueType="num">
                                      <p:cBhvr additive="base">
                                        <p:cTn id="12" dur="500" fill="hold"/>
                                        <p:tgtEl>
                                          <p:spTgt spid="1914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1536"/>
                                        </p:tgtEl>
                                        <p:attrNameLst>
                                          <p:attrName>style.visibility</p:attrName>
                                        </p:attrNameLst>
                                      </p:cBhvr>
                                      <p:to>
                                        <p:strVal val="visible"/>
                                      </p:to>
                                    </p:set>
                                    <p:anim calcmode="lin" valueType="num">
                                      <p:cBhvr additive="base">
                                        <p:cTn id="17" dur="500" fill="hold"/>
                                        <p:tgtEl>
                                          <p:spTgt spid="191536"/>
                                        </p:tgtEl>
                                        <p:attrNameLst>
                                          <p:attrName>ppt_x</p:attrName>
                                        </p:attrNameLst>
                                      </p:cBhvr>
                                      <p:tavLst>
                                        <p:tav tm="0">
                                          <p:val>
                                            <p:strVal val="#ppt_x"/>
                                          </p:val>
                                        </p:tav>
                                        <p:tav tm="100000">
                                          <p:val>
                                            <p:strVal val="#ppt_x"/>
                                          </p:val>
                                        </p:tav>
                                      </p:tavLst>
                                    </p:anim>
                                    <p:anim calcmode="lin" valueType="num">
                                      <p:cBhvr additive="base">
                                        <p:cTn id="18" dur="500" fill="hold"/>
                                        <p:tgtEl>
                                          <p:spTgt spid="1915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1514"/>
                                        </p:tgtEl>
                                        <p:attrNameLst>
                                          <p:attrName>style.visibility</p:attrName>
                                        </p:attrNameLst>
                                      </p:cBhvr>
                                      <p:to>
                                        <p:strVal val="visible"/>
                                      </p:to>
                                    </p:set>
                                    <p:anim calcmode="lin" valueType="num">
                                      <p:cBhvr additive="base">
                                        <p:cTn id="23" dur="500" fill="hold"/>
                                        <p:tgtEl>
                                          <p:spTgt spid="191514"/>
                                        </p:tgtEl>
                                        <p:attrNameLst>
                                          <p:attrName>ppt_x</p:attrName>
                                        </p:attrNameLst>
                                      </p:cBhvr>
                                      <p:tavLst>
                                        <p:tav tm="0">
                                          <p:val>
                                            <p:strVal val="#ppt_x"/>
                                          </p:val>
                                        </p:tav>
                                        <p:tav tm="100000">
                                          <p:val>
                                            <p:strVal val="#ppt_x"/>
                                          </p:val>
                                        </p:tav>
                                      </p:tavLst>
                                    </p:anim>
                                    <p:anim calcmode="lin" valueType="num">
                                      <p:cBhvr additive="base">
                                        <p:cTn id="24" dur="500" fill="hold"/>
                                        <p:tgtEl>
                                          <p:spTgt spid="1915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1494"/>
                                        </p:tgtEl>
                                        <p:attrNameLst>
                                          <p:attrName>style.visibility</p:attrName>
                                        </p:attrNameLst>
                                      </p:cBhvr>
                                      <p:to>
                                        <p:strVal val="visible"/>
                                      </p:to>
                                    </p:set>
                                    <p:anim calcmode="lin" valueType="num">
                                      <p:cBhvr additive="base">
                                        <p:cTn id="27" dur="500" fill="hold"/>
                                        <p:tgtEl>
                                          <p:spTgt spid="191494"/>
                                        </p:tgtEl>
                                        <p:attrNameLst>
                                          <p:attrName>ppt_x</p:attrName>
                                        </p:attrNameLst>
                                      </p:cBhvr>
                                      <p:tavLst>
                                        <p:tav tm="0">
                                          <p:val>
                                            <p:strVal val="#ppt_x"/>
                                          </p:val>
                                        </p:tav>
                                        <p:tav tm="100000">
                                          <p:val>
                                            <p:strVal val="#ppt_x"/>
                                          </p:val>
                                        </p:tav>
                                      </p:tavLst>
                                    </p:anim>
                                    <p:anim calcmode="lin" valueType="num">
                                      <p:cBhvr additive="base">
                                        <p:cTn id="28" dur="500" fill="hold"/>
                                        <p:tgtEl>
                                          <p:spTgt spid="19149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1539"/>
                                        </p:tgtEl>
                                        <p:attrNameLst>
                                          <p:attrName>style.visibility</p:attrName>
                                        </p:attrNameLst>
                                      </p:cBhvr>
                                      <p:to>
                                        <p:strVal val="visible"/>
                                      </p:to>
                                    </p:set>
                                    <p:anim calcmode="lin" valueType="num">
                                      <p:cBhvr additive="base">
                                        <p:cTn id="33" dur="500" fill="hold"/>
                                        <p:tgtEl>
                                          <p:spTgt spid="191539"/>
                                        </p:tgtEl>
                                        <p:attrNameLst>
                                          <p:attrName>ppt_x</p:attrName>
                                        </p:attrNameLst>
                                      </p:cBhvr>
                                      <p:tavLst>
                                        <p:tav tm="0">
                                          <p:val>
                                            <p:strVal val="#ppt_x"/>
                                          </p:val>
                                        </p:tav>
                                        <p:tav tm="100000">
                                          <p:val>
                                            <p:strVal val="#ppt_x"/>
                                          </p:val>
                                        </p:tav>
                                      </p:tavLst>
                                    </p:anim>
                                    <p:anim calcmode="lin" valueType="num">
                                      <p:cBhvr additive="base">
                                        <p:cTn id="34" dur="500" fill="hold"/>
                                        <p:tgtEl>
                                          <p:spTgt spid="19153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1520"/>
                                        </p:tgtEl>
                                        <p:attrNameLst>
                                          <p:attrName>style.visibility</p:attrName>
                                        </p:attrNameLst>
                                      </p:cBhvr>
                                      <p:to>
                                        <p:strVal val="visible"/>
                                      </p:to>
                                    </p:set>
                                    <p:anim calcmode="lin" valueType="num">
                                      <p:cBhvr additive="base">
                                        <p:cTn id="39" dur="500" fill="hold"/>
                                        <p:tgtEl>
                                          <p:spTgt spid="191520"/>
                                        </p:tgtEl>
                                        <p:attrNameLst>
                                          <p:attrName>ppt_x</p:attrName>
                                        </p:attrNameLst>
                                      </p:cBhvr>
                                      <p:tavLst>
                                        <p:tav tm="0">
                                          <p:val>
                                            <p:strVal val="#ppt_x"/>
                                          </p:val>
                                        </p:tav>
                                        <p:tav tm="100000">
                                          <p:val>
                                            <p:strVal val="#ppt_x"/>
                                          </p:val>
                                        </p:tav>
                                      </p:tavLst>
                                    </p:anim>
                                    <p:anim calcmode="lin" valueType="num">
                                      <p:cBhvr additive="base">
                                        <p:cTn id="40" dur="500" fill="hold"/>
                                        <p:tgtEl>
                                          <p:spTgt spid="1915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1504"/>
                                        </p:tgtEl>
                                        <p:attrNameLst>
                                          <p:attrName>style.visibility</p:attrName>
                                        </p:attrNameLst>
                                      </p:cBhvr>
                                      <p:to>
                                        <p:strVal val="visible"/>
                                      </p:to>
                                    </p:set>
                                    <p:anim calcmode="lin" valueType="num">
                                      <p:cBhvr additive="base">
                                        <p:cTn id="43" dur="500" fill="hold"/>
                                        <p:tgtEl>
                                          <p:spTgt spid="191504"/>
                                        </p:tgtEl>
                                        <p:attrNameLst>
                                          <p:attrName>ppt_x</p:attrName>
                                        </p:attrNameLst>
                                      </p:cBhvr>
                                      <p:tavLst>
                                        <p:tav tm="0">
                                          <p:val>
                                            <p:strVal val="#ppt_x"/>
                                          </p:val>
                                        </p:tav>
                                        <p:tav tm="100000">
                                          <p:val>
                                            <p:strVal val="#ppt_x"/>
                                          </p:val>
                                        </p:tav>
                                      </p:tavLst>
                                    </p:anim>
                                    <p:anim calcmode="lin" valueType="num">
                                      <p:cBhvr additive="base">
                                        <p:cTn id="44" dur="500" fill="hold"/>
                                        <p:tgtEl>
                                          <p:spTgt spid="19150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1515"/>
                                        </p:tgtEl>
                                        <p:attrNameLst>
                                          <p:attrName>style.visibility</p:attrName>
                                        </p:attrNameLst>
                                      </p:cBhvr>
                                      <p:to>
                                        <p:strVal val="visible"/>
                                      </p:to>
                                    </p:set>
                                    <p:anim calcmode="lin" valueType="num">
                                      <p:cBhvr additive="base">
                                        <p:cTn id="49" dur="500" fill="hold"/>
                                        <p:tgtEl>
                                          <p:spTgt spid="191515"/>
                                        </p:tgtEl>
                                        <p:attrNameLst>
                                          <p:attrName>ppt_x</p:attrName>
                                        </p:attrNameLst>
                                      </p:cBhvr>
                                      <p:tavLst>
                                        <p:tav tm="0">
                                          <p:val>
                                            <p:strVal val="#ppt_x"/>
                                          </p:val>
                                        </p:tav>
                                        <p:tav tm="100000">
                                          <p:val>
                                            <p:strVal val="#ppt_x"/>
                                          </p:val>
                                        </p:tav>
                                      </p:tavLst>
                                    </p:anim>
                                    <p:anim calcmode="lin" valueType="num">
                                      <p:cBhvr additive="base">
                                        <p:cTn id="50" dur="500" fill="hold"/>
                                        <p:tgtEl>
                                          <p:spTgt spid="1915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1495"/>
                                        </p:tgtEl>
                                        <p:attrNameLst>
                                          <p:attrName>style.visibility</p:attrName>
                                        </p:attrNameLst>
                                      </p:cBhvr>
                                      <p:to>
                                        <p:strVal val="visible"/>
                                      </p:to>
                                    </p:set>
                                    <p:anim calcmode="lin" valueType="num">
                                      <p:cBhvr additive="base">
                                        <p:cTn id="53" dur="500" fill="hold"/>
                                        <p:tgtEl>
                                          <p:spTgt spid="191495"/>
                                        </p:tgtEl>
                                        <p:attrNameLst>
                                          <p:attrName>ppt_x</p:attrName>
                                        </p:attrNameLst>
                                      </p:cBhvr>
                                      <p:tavLst>
                                        <p:tav tm="0">
                                          <p:val>
                                            <p:strVal val="#ppt_x"/>
                                          </p:val>
                                        </p:tav>
                                        <p:tav tm="100000">
                                          <p:val>
                                            <p:strVal val="#ppt_x"/>
                                          </p:val>
                                        </p:tav>
                                      </p:tavLst>
                                    </p:anim>
                                    <p:anim calcmode="lin" valueType="num">
                                      <p:cBhvr additive="base">
                                        <p:cTn id="54" dur="500" fill="hold"/>
                                        <p:tgtEl>
                                          <p:spTgt spid="19149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91516"/>
                                        </p:tgtEl>
                                        <p:attrNameLst>
                                          <p:attrName>style.visibility</p:attrName>
                                        </p:attrNameLst>
                                      </p:cBhvr>
                                      <p:to>
                                        <p:strVal val="visible"/>
                                      </p:to>
                                    </p:set>
                                    <p:anim calcmode="lin" valueType="num">
                                      <p:cBhvr additive="base">
                                        <p:cTn id="59" dur="500" fill="hold"/>
                                        <p:tgtEl>
                                          <p:spTgt spid="191516"/>
                                        </p:tgtEl>
                                        <p:attrNameLst>
                                          <p:attrName>ppt_x</p:attrName>
                                        </p:attrNameLst>
                                      </p:cBhvr>
                                      <p:tavLst>
                                        <p:tav tm="0">
                                          <p:val>
                                            <p:strVal val="#ppt_x"/>
                                          </p:val>
                                        </p:tav>
                                        <p:tav tm="100000">
                                          <p:val>
                                            <p:strVal val="#ppt_x"/>
                                          </p:val>
                                        </p:tav>
                                      </p:tavLst>
                                    </p:anim>
                                    <p:anim calcmode="lin" valueType="num">
                                      <p:cBhvr additive="base">
                                        <p:cTn id="60" dur="500" fill="hold"/>
                                        <p:tgtEl>
                                          <p:spTgt spid="1915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1496"/>
                                        </p:tgtEl>
                                        <p:attrNameLst>
                                          <p:attrName>style.visibility</p:attrName>
                                        </p:attrNameLst>
                                      </p:cBhvr>
                                      <p:to>
                                        <p:strVal val="visible"/>
                                      </p:to>
                                    </p:set>
                                    <p:anim calcmode="lin" valueType="num">
                                      <p:cBhvr additive="base">
                                        <p:cTn id="63" dur="500" fill="hold"/>
                                        <p:tgtEl>
                                          <p:spTgt spid="191496"/>
                                        </p:tgtEl>
                                        <p:attrNameLst>
                                          <p:attrName>ppt_x</p:attrName>
                                        </p:attrNameLst>
                                      </p:cBhvr>
                                      <p:tavLst>
                                        <p:tav tm="0">
                                          <p:val>
                                            <p:strVal val="#ppt_x"/>
                                          </p:val>
                                        </p:tav>
                                        <p:tav tm="100000">
                                          <p:val>
                                            <p:strVal val="#ppt_x"/>
                                          </p:val>
                                        </p:tav>
                                      </p:tavLst>
                                    </p:anim>
                                    <p:anim calcmode="lin" valueType="num">
                                      <p:cBhvr additive="base">
                                        <p:cTn id="64" dur="500" fill="hold"/>
                                        <p:tgtEl>
                                          <p:spTgt spid="19149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1528"/>
                                        </p:tgtEl>
                                        <p:attrNameLst>
                                          <p:attrName>style.visibility</p:attrName>
                                        </p:attrNameLst>
                                      </p:cBhvr>
                                      <p:to>
                                        <p:strVal val="visible"/>
                                      </p:to>
                                    </p:set>
                                    <p:anim calcmode="lin" valueType="num">
                                      <p:cBhvr additive="base">
                                        <p:cTn id="67" dur="500" fill="hold"/>
                                        <p:tgtEl>
                                          <p:spTgt spid="191528"/>
                                        </p:tgtEl>
                                        <p:attrNameLst>
                                          <p:attrName>ppt_x</p:attrName>
                                        </p:attrNameLst>
                                      </p:cBhvr>
                                      <p:tavLst>
                                        <p:tav tm="0">
                                          <p:val>
                                            <p:strVal val="#ppt_x"/>
                                          </p:val>
                                        </p:tav>
                                        <p:tav tm="100000">
                                          <p:val>
                                            <p:strVal val="#ppt_x"/>
                                          </p:val>
                                        </p:tav>
                                      </p:tavLst>
                                    </p:anim>
                                    <p:anim calcmode="lin" valueType="num">
                                      <p:cBhvr additive="base">
                                        <p:cTn id="68" dur="500" fill="hold"/>
                                        <p:tgtEl>
                                          <p:spTgt spid="19152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91521"/>
                                        </p:tgtEl>
                                        <p:attrNameLst>
                                          <p:attrName>style.visibility</p:attrName>
                                        </p:attrNameLst>
                                      </p:cBhvr>
                                      <p:to>
                                        <p:strVal val="visible"/>
                                      </p:to>
                                    </p:set>
                                    <p:anim calcmode="lin" valueType="num">
                                      <p:cBhvr additive="base">
                                        <p:cTn id="73" dur="500" fill="hold"/>
                                        <p:tgtEl>
                                          <p:spTgt spid="191521"/>
                                        </p:tgtEl>
                                        <p:attrNameLst>
                                          <p:attrName>ppt_x</p:attrName>
                                        </p:attrNameLst>
                                      </p:cBhvr>
                                      <p:tavLst>
                                        <p:tav tm="0">
                                          <p:val>
                                            <p:strVal val="#ppt_x"/>
                                          </p:val>
                                        </p:tav>
                                        <p:tav tm="100000">
                                          <p:val>
                                            <p:strVal val="#ppt_x"/>
                                          </p:val>
                                        </p:tav>
                                      </p:tavLst>
                                    </p:anim>
                                    <p:anim calcmode="lin" valueType="num">
                                      <p:cBhvr additive="base">
                                        <p:cTn id="74" dur="500" fill="hold"/>
                                        <p:tgtEl>
                                          <p:spTgt spid="19152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1505"/>
                                        </p:tgtEl>
                                        <p:attrNameLst>
                                          <p:attrName>style.visibility</p:attrName>
                                        </p:attrNameLst>
                                      </p:cBhvr>
                                      <p:to>
                                        <p:strVal val="visible"/>
                                      </p:to>
                                    </p:set>
                                    <p:anim calcmode="lin" valueType="num">
                                      <p:cBhvr additive="base">
                                        <p:cTn id="77" dur="500" fill="hold"/>
                                        <p:tgtEl>
                                          <p:spTgt spid="191505"/>
                                        </p:tgtEl>
                                        <p:attrNameLst>
                                          <p:attrName>ppt_x</p:attrName>
                                        </p:attrNameLst>
                                      </p:cBhvr>
                                      <p:tavLst>
                                        <p:tav tm="0">
                                          <p:val>
                                            <p:strVal val="#ppt_x"/>
                                          </p:val>
                                        </p:tav>
                                        <p:tav tm="100000">
                                          <p:val>
                                            <p:strVal val="#ppt_x"/>
                                          </p:val>
                                        </p:tav>
                                      </p:tavLst>
                                    </p:anim>
                                    <p:anim calcmode="lin" valueType="num">
                                      <p:cBhvr additive="base">
                                        <p:cTn id="78" dur="500" fill="hold"/>
                                        <p:tgtEl>
                                          <p:spTgt spid="19150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91522"/>
                                        </p:tgtEl>
                                        <p:attrNameLst>
                                          <p:attrName>style.visibility</p:attrName>
                                        </p:attrNameLst>
                                      </p:cBhvr>
                                      <p:to>
                                        <p:strVal val="visible"/>
                                      </p:to>
                                    </p:set>
                                    <p:anim calcmode="lin" valueType="num">
                                      <p:cBhvr additive="base">
                                        <p:cTn id="83" dur="500" fill="hold"/>
                                        <p:tgtEl>
                                          <p:spTgt spid="191522"/>
                                        </p:tgtEl>
                                        <p:attrNameLst>
                                          <p:attrName>ppt_x</p:attrName>
                                        </p:attrNameLst>
                                      </p:cBhvr>
                                      <p:tavLst>
                                        <p:tav tm="0">
                                          <p:val>
                                            <p:strVal val="#ppt_x"/>
                                          </p:val>
                                        </p:tav>
                                        <p:tav tm="100000">
                                          <p:val>
                                            <p:strVal val="#ppt_x"/>
                                          </p:val>
                                        </p:tav>
                                      </p:tavLst>
                                    </p:anim>
                                    <p:anim calcmode="lin" valueType="num">
                                      <p:cBhvr additive="base">
                                        <p:cTn id="84" dur="500" fill="hold"/>
                                        <p:tgtEl>
                                          <p:spTgt spid="19152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91507"/>
                                        </p:tgtEl>
                                        <p:attrNameLst>
                                          <p:attrName>style.visibility</p:attrName>
                                        </p:attrNameLst>
                                      </p:cBhvr>
                                      <p:to>
                                        <p:strVal val="visible"/>
                                      </p:to>
                                    </p:set>
                                    <p:anim calcmode="lin" valueType="num">
                                      <p:cBhvr additive="base">
                                        <p:cTn id="87" dur="500" fill="hold"/>
                                        <p:tgtEl>
                                          <p:spTgt spid="191507"/>
                                        </p:tgtEl>
                                        <p:attrNameLst>
                                          <p:attrName>ppt_x</p:attrName>
                                        </p:attrNameLst>
                                      </p:cBhvr>
                                      <p:tavLst>
                                        <p:tav tm="0">
                                          <p:val>
                                            <p:strVal val="#ppt_x"/>
                                          </p:val>
                                        </p:tav>
                                        <p:tav tm="100000">
                                          <p:val>
                                            <p:strVal val="#ppt_x"/>
                                          </p:val>
                                        </p:tav>
                                      </p:tavLst>
                                    </p:anim>
                                    <p:anim calcmode="lin" valueType="num">
                                      <p:cBhvr additive="base">
                                        <p:cTn id="88" dur="500" fill="hold"/>
                                        <p:tgtEl>
                                          <p:spTgt spid="19150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1523"/>
                                        </p:tgtEl>
                                        <p:attrNameLst>
                                          <p:attrName>style.visibility</p:attrName>
                                        </p:attrNameLst>
                                      </p:cBhvr>
                                      <p:to>
                                        <p:strVal val="visible"/>
                                      </p:to>
                                    </p:set>
                                    <p:anim calcmode="lin" valueType="num">
                                      <p:cBhvr additive="base">
                                        <p:cTn id="93" dur="500" fill="hold"/>
                                        <p:tgtEl>
                                          <p:spTgt spid="191523"/>
                                        </p:tgtEl>
                                        <p:attrNameLst>
                                          <p:attrName>ppt_x</p:attrName>
                                        </p:attrNameLst>
                                      </p:cBhvr>
                                      <p:tavLst>
                                        <p:tav tm="0">
                                          <p:val>
                                            <p:strVal val="#ppt_x"/>
                                          </p:val>
                                        </p:tav>
                                        <p:tav tm="100000">
                                          <p:val>
                                            <p:strVal val="#ppt_x"/>
                                          </p:val>
                                        </p:tav>
                                      </p:tavLst>
                                    </p:anim>
                                    <p:anim calcmode="lin" valueType="num">
                                      <p:cBhvr additive="base">
                                        <p:cTn id="94" dur="500" fill="hold"/>
                                        <p:tgtEl>
                                          <p:spTgt spid="19152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91511"/>
                                        </p:tgtEl>
                                        <p:attrNameLst>
                                          <p:attrName>style.visibility</p:attrName>
                                        </p:attrNameLst>
                                      </p:cBhvr>
                                      <p:to>
                                        <p:strVal val="visible"/>
                                      </p:to>
                                    </p:set>
                                    <p:anim calcmode="lin" valueType="num">
                                      <p:cBhvr additive="base">
                                        <p:cTn id="99" dur="500" fill="hold"/>
                                        <p:tgtEl>
                                          <p:spTgt spid="191511"/>
                                        </p:tgtEl>
                                        <p:attrNameLst>
                                          <p:attrName>ppt_x</p:attrName>
                                        </p:attrNameLst>
                                      </p:cBhvr>
                                      <p:tavLst>
                                        <p:tav tm="0">
                                          <p:val>
                                            <p:strVal val="#ppt_x"/>
                                          </p:val>
                                        </p:tav>
                                        <p:tav tm="100000">
                                          <p:val>
                                            <p:strVal val="#ppt_x"/>
                                          </p:val>
                                        </p:tav>
                                      </p:tavLst>
                                    </p:anim>
                                    <p:anim calcmode="lin" valueType="num">
                                      <p:cBhvr additive="base">
                                        <p:cTn id="100" dur="500" fill="hold"/>
                                        <p:tgtEl>
                                          <p:spTgt spid="19151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91499"/>
                                        </p:tgtEl>
                                        <p:attrNameLst>
                                          <p:attrName>style.visibility</p:attrName>
                                        </p:attrNameLst>
                                      </p:cBhvr>
                                      <p:to>
                                        <p:strVal val="visible"/>
                                      </p:to>
                                    </p:set>
                                    <p:anim calcmode="lin" valueType="num">
                                      <p:cBhvr additive="base">
                                        <p:cTn id="103" dur="500" fill="hold"/>
                                        <p:tgtEl>
                                          <p:spTgt spid="191499"/>
                                        </p:tgtEl>
                                        <p:attrNameLst>
                                          <p:attrName>ppt_x</p:attrName>
                                        </p:attrNameLst>
                                      </p:cBhvr>
                                      <p:tavLst>
                                        <p:tav tm="0">
                                          <p:val>
                                            <p:strVal val="#ppt_x"/>
                                          </p:val>
                                        </p:tav>
                                        <p:tav tm="100000">
                                          <p:val>
                                            <p:strVal val="#ppt_x"/>
                                          </p:val>
                                        </p:tav>
                                      </p:tavLst>
                                    </p:anim>
                                    <p:anim calcmode="lin" valueType="num">
                                      <p:cBhvr additive="base">
                                        <p:cTn id="104" dur="500" fill="hold"/>
                                        <p:tgtEl>
                                          <p:spTgt spid="19149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91517"/>
                                        </p:tgtEl>
                                        <p:attrNameLst>
                                          <p:attrName>style.visibility</p:attrName>
                                        </p:attrNameLst>
                                      </p:cBhvr>
                                      <p:to>
                                        <p:strVal val="visible"/>
                                      </p:to>
                                    </p:set>
                                    <p:anim calcmode="lin" valueType="num">
                                      <p:cBhvr additive="base">
                                        <p:cTn id="109" dur="500" fill="hold"/>
                                        <p:tgtEl>
                                          <p:spTgt spid="191517"/>
                                        </p:tgtEl>
                                        <p:attrNameLst>
                                          <p:attrName>ppt_x</p:attrName>
                                        </p:attrNameLst>
                                      </p:cBhvr>
                                      <p:tavLst>
                                        <p:tav tm="0">
                                          <p:val>
                                            <p:strVal val="#ppt_x"/>
                                          </p:val>
                                        </p:tav>
                                        <p:tav tm="100000">
                                          <p:val>
                                            <p:strVal val="#ppt_x"/>
                                          </p:val>
                                        </p:tav>
                                      </p:tavLst>
                                    </p:anim>
                                    <p:anim calcmode="lin" valueType="num">
                                      <p:cBhvr additive="base">
                                        <p:cTn id="110" dur="500" fill="hold"/>
                                        <p:tgtEl>
                                          <p:spTgt spid="19151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91501"/>
                                        </p:tgtEl>
                                        <p:attrNameLst>
                                          <p:attrName>style.visibility</p:attrName>
                                        </p:attrNameLst>
                                      </p:cBhvr>
                                      <p:to>
                                        <p:strVal val="visible"/>
                                      </p:to>
                                    </p:set>
                                    <p:anim calcmode="lin" valueType="num">
                                      <p:cBhvr additive="base">
                                        <p:cTn id="113" dur="500" fill="hold"/>
                                        <p:tgtEl>
                                          <p:spTgt spid="191501"/>
                                        </p:tgtEl>
                                        <p:attrNameLst>
                                          <p:attrName>ppt_x</p:attrName>
                                        </p:attrNameLst>
                                      </p:cBhvr>
                                      <p:tavLst>
                                        <p:tav tm="0">
                                          <p:val>
                                            <p:strVal val="#ppt_x"/>
                                          </p:val>
                                        </p:tav>
                                        <p:tav tm="100000">
                                          <p:val>
                                            <p:strVal val="#ppt_x"/>
                                          </p:val>
                                        </p:tav>
                                      </p:tavLst>
                                    </p:anim>
                                    <p:anim calcmode="lin" valueType="num">
                                      <p:cBhvr additive="base">
                                        <p:cTn id="114" dur="500" fill="hold"/>
                                        <p:tgtEl>
                                          <p:spTgt spid="191501"/>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91518"/>
                                        </p:tgtEl>
                                        <p:attrNameLst>
                                          <p:attrName>style.visibility</p:attrName>
                                        </p:attrNameLst>
                                      </p:cBhvr>
                                      <p:to>
                                        <p:strVal val="visible"/>
                                      </p:to>
                                    </p:set>
                                    <p:anim calcmode="lin" valueType="num">
                                      <p:cBhvr additive="base">
                                        <p:cTn id="119" dur="500" fill="hold"/>
                                        <p:tgtEl>
                                          <p:spTgt spid="191518"/>
                                        </p:tgtEl>
                                        <p:attrNameLst>
                                          <p:attrName>ppt_x</p:attrName>
                                        </p:attrNameLst>
                                      </p:cBhvr>
                                      <p:tavLst>
                                        <p:tav tm="0">
                                          <p:val>
                                            <p:strVal val="#ppt_x"/>
                                          </p:val>
                                        </p:tav>
                                        <p:tav tm="100000">
                                          <p:val>
                                            <p:strVal val="#ppt_x"/>
                                          </p:val>
                                        </p:tav>
                                      </p:tavLst>
                                    </p:anim>
                                    <p:anim calcmode="lin" valueType="num">
                                      <p:cBhvr additive="base">
                                        <p:cTn id="120" dur="500" fill="hold"/>
                                        <p:tgtEl>
                                          <p:spTgt spid="19151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91502"/>
                                        </p:tgtEl>
                                        <p:attrNameLst>
                                          <p:attrName>style.visibility</p:attrName>
                                        </p:attrNameLst>
                                      </p:cBhvr>
                                      <p:to>
                                        <p:strVal val="visible"/>
                                      </p:to>
                                    </p:set>
                                    <p:anim calcmode="lin" valueType="num">
                                      <p:cBhvr additive="base">
                                        <p:cTn id="123" dur="500" fill="hold"/>
                                        <p:tgtEl>
                                          <p:spTgt spid="191502"/>
                                        </p:tgtEl>
                                        <p:attrNameLst>
                                          <p:attrName>ppt_x</p:attrName>
                                        </p:attrNameLst>
                                      </p:cBhvr>
                                      <p:tavLst>
                                        <p:tav tm="0">
                                          <p:val>
                                            <p:strVal val="#ppt_x"/>
                                          </p:val>
                                        </p:tav>
                                        <p:tav tm="100000">
                                          <p:val>
                                            <p:strVal val="#ppt_x"/>
                                          </p:val>
                                        </p:tav>
                                      </p:tavLst>
                                    </p:anim>
                                    <p:anim calcmode="lin" valueType="num">
                                      <p:cBhvr additive="base">
                                        <p:cTn id="124" dur="500" fill="hold"/>
                                        <p:tgtEl>
                                          <p:spTgt spid="19150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91519"/>
                                        </p:tgtEl>
                                        <p:attrNameLst>
                                          <p:attrName>style.visibility</p:attrName>
                                        </p:attrNameLst>
                                      </p:cBhvr>
                                      <p:to>
                                        <p:strVal val="visible"/>
                                      </p:to>
                                    </p:set>
                                    <p:anim calcmode="lin" valueType="num">
                                      <p:cBhvr additive="base">
                                        <p:cTn id="129" dur="500" fill="hold"/>
                                        <p:tgtEl>
                                          <p:spTgt spid="191519"/>
                                        </p:tgtEl>
                                        <p:attrNameLst>
                                          <p:attrName>ppt_x</p:attrName>
                                        </p:attrNameLst>
                                      </p:cBhvr>
                                      <p:tavLst>
                                        <p:tav tm="0">
                                          <p:val>
                                            <p:strVal val="#ppt_x"/>
                                          </p:val>
                                        </p:tav>
                                        <p:tav tm="100000">
                                          <p:val>
                                            <p:strVal val="#ppt_x"/>
                                          </p:val>
                                        </p:tav>
                                      </p:tavLst>
                                    </p:anim>
                                    <p:anim calcmode="lin" valueType="num">
                                      <p:cBhvr additive="base">
                                        <p:cTn id="130" dur="500" fill="hold"/>
                                        <p:tgtEl>
                                          <p:spTgt spid="19151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91525"/>
                                        </p:tgtEl>
                                        <p:attrNameLst>
                                          <p:attrName>style.visibility</p:attrName>
                                        </p:attrNameLst>
                                      </p:cBhvr>
                                      <p:to>
                                        <p:strVal val="visible"/>
                                      </p:to>
                                    </p:set>
                                    <p:anim calcmode="lin" valueType="num">
                                      <p:cBhvr additive="base">
                                        <p:cTn id="135" dur="500" fill="hold"/>
                                        <p:tgtEl>
                                          <p:spTgt spid="191525"/>
                                        </p:tgtEl>
                                        <p:attrNameLst>
                                          <p:attrName>ppt_x</p:attrName>
                                        </p:attrNameLst>
                                      </p:cBhvr>
                                      <p:tavLst>
                                        <p:tav tm="0">
                                          <p:val>
                                            <p:strVal val="#ppt_x"/>
                                          </p:val>
                                        </p:tav>
                                        <p:tav tm="100000">
                                          <p:val>
                                            <p:strVal val="#ppt_x"/>
                                          </p:val>
                                        </p:tav>
                                      </p:tavLst>
                                    </p:anim>
                                    <p:anim calcmode="lin" valueType="num">
                                      <p:cBhvr additive="base">
                                        <p:cTn id="136" dur="500" fill="hold"/>
                                        <p:tgtEl>
                                          <p:spTgt spid="191525"/>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91500"/>
                                        </p:tgtEl>
                                        <p:attrNameLst>
                                          <p:attrName>style.visibility</p:attrName>
                                        </p:attrNameLst>
                                      </p:cBhvr>
                                      <p:to>
                                        <p:strVal val="visible"/>
                                      </p:to>
                                    </p:set>
                                    <p:anim calcmode="lin" valueType="num">
                                      <p:cBhvr additive="base">
                                        <p:cTn id="139" dur="500" fill="hold"/>
                                        <p:tgtEl>
                                          <p:spTgt spid="191500"/>
                                        </p:tgtEl>
                                        <p:attrNameLst>
                                          <p:attrName>ppt_x</p:attrName>
                                        </p:attrNameLst>
                                      </p:cBhvr>
                                      <p:tavLst>
                                        <p:tav tm="0">
                                          <p:val>
                                            <p:strVal val="#ppt_x"/>
                                          </p:val>
                                        </p:tav>
                                        <p:tav tm="100000">
                                          <p:val>
                                            <p:strVal val="#ppt_x"/>
                                          </p:val>
                                        </p:tav>
                                      </p:tavLst>
                                    </p:anim>
                                    <p:anim calcmode="lin" valueType="num">
                                      <p:cBhvr additive="base">
                                        <p:cTn id="140" dur="500" fill="hold"/>
                                        <p:tgtEl>
                                          <p:spTgt spid="191500"/>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91527"/>
                                        </p:tgtEl>
                                        <p:attrNameLst>
                                          <p:attrName>style.visibility</p:attrName>
                                        </p:attrNameLst>
                                      </p:cBhvr>
                                      <p:to>
                                        <p:strVal val="visible"/>
                                      </p:to>
                                    </p:set>
                                    <p:anim calcmode="lin" valueType="num">
                                      <p:cBhvr additive="base">
                                        <p:cTn id="143" dur="500" fill="hold"/>
                                        <p:tgtEl>
                                          <p:spTgt spid="191527"/>
                                        </p:tgtEl>
                                        <p:attrNameLst>
                                          <p:attrName>ppt_x</p:attrName>
                                        </p:attrNameLst>
                                      </p:cBhvr>
                                      <p:tavLst>
                                        <p:tav tm="0">
                                          <p:val>
                                            <p:strVal val="#ppt_x"/>
                                          </p:val>
                                        </p:tav>
                                        <p:tav tm="100000">
                                          <p:val>
                                            <p:strVal val="#ppt_x"/>
                                          </p:val>
                                        </p:tav>
                                      </p:tavLst>
                                    </p:anim>
                                    <p:anim calcmode="lin" valueType="num">
                                      <p:cBhvr additive="base">
                                        <p:cTn id="144" dur="500" fill="hold"/>
                                        <p:tgtEl>
                                          <p:spTgt spid="191527"/>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191524"/>
                                        </p:tgtEl>
                                        <p:attrNameLst>
                                          <p:attrName>style.visibility</p:attrName>
                                        </p:attrNameLst>
                                      </p:cBhvr>
                                      <p:to>
                                        <p:strVal val="visible"/>
                                      </p:to>
                                    </p:set>
                                    <p:anim calcmode="lin" valueType="num">
                                      <p:cBhvr additive="base">
                                        <p:cTn id="149" dur="500" fill="hold"/>
                                        <p:tgtEl>
                                          <p:spTgt spid="191524"/>
                                        </p:tgtEl>
                                        <p:attrNameLst>
                                          <p:attrName>ppt_x</p:attrName>
                                        </p:attrNameLst>
                                      </p:cBhvr>
                                      <p:tavLst>
                                        <p:tav tm="0">
                                          <p:val>
                                            <p:strVal val="#ppt_x"/>
                                          </p:val>
                                        </p:tav>
                                        <p:tav tm="100000">
                                          <p:val>
                                            <p:strVal val="#ppt_x"/>
                                          </p:val>
                                        </p:tav>
                                      </p:tavLst>
                                    </p:anim>
                                    <p:anim calcmode="lin" valueType="num">
                                      <p:cBhvr additive="base">
                                        <p:cTn id="150" dur="500" fill="hold"/>
                                        <p:tgtEl>
                                          <p:spTgt spid="191524"/>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91506"/>
                                        </p:tgtEl>
                                        <p:attrNameLst>
                                          <p:attrName>style.visibility</p:attrName>
                                        </p:attrNameLst>
                                      </p:cBhvr>
                                      <p:to>
                                        <p:strVal val="visible"/>
                                      </p:to>
                                    </p:set>
                                    <p:anim calcmode="lin" valueType="num">
                                      <p:cBhvr additive="base">
                                        <p:cTn id="153" dur="500" fill="hold"/>
                                        <p:tgtEl>
                                          <p:spTgt spid="191506"/>
                                        </p:tgtEl>
                                        <p:attrNameLst>
                                          <p:attrName>ppt_x</p:attrName>
                                        </p:attrNameLst>
                                      </p:cBhvr>
                                      <p:tavLst>
                                        <p:tav tm="0">
                                          <p:val>
                                            <p:strVal val="#ppt_x"/>
                                          </p:val>
                                        </p:tav>
                                        <p:tav tm="100000">
                                          <p:val>
                                            <p:strVal val="#ppt_x"/>
                                          </p:val>
                                        </p:tav>
                                      </p:tavLst>
                                    </p:anim>
                                    <p:anim calcmode="lin" valueType="num">
                                      <p:cBhvr additive="base">
                                        <p:cTn id="154" dur="500" fill="hold"/>
                                        <p:tgtEl>
                                          <p:spTgt spid="19150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91512"/>
                                        </p:tgtEl>
                                        <p:attrNameLst>
                                          <p:attrName>style.visibility</p:attrName>
                                        </p:attrNameLst>
                                      </p:cBhvr>
                                      <p:to>
                                        <p:strVal val="visible"/>
                                      </p:to>
                                    </p:set>
                                    <p:anim calcmode="lin" valueType="num">
                                      <p:cBhvr additive="base">
                                        <p:cTn id="159" dur="500" fill="hold"/>
                                        <p:tgtEl>
                                          <p:spTgt spid="191512"/>
                                        </p:tgtEl>
                                        <p:attrNameLst>
                                          <p:attrName>ppt_x</p:attrName>
                                        </p:attrNameLst>
                                      </p:cBhvr>
                                      <p:tavLst>
                                        <p:tav tm="0">
                                          <p:val>
                                            <p:strVal val="#ppt_x"/>
                                          </p:val>
                                        </p:tav>
                                        <p:tav tm="100000">
                                          <p:val>
                                            <p:strVal val="#ppt_x"/>
                                          </p:val>
                                        </p:tav>
                                      </p:tavLst>
                                    </p:anim>
                                    <p:anim calcmode="lin" valueType="num">
                                      <p:cBhvr additive="base">
                                        <p:cTn id="160" dur="500" fill="hold"/>
                                        <p:tgtEl>
                                          <p:spTgt spid="19151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91508"/>
                                        </p:tgtEl>
                                        <p:attrNameLst>
                                          <p:attrName>style.visibility</p:attrName>
                                        </p:attrNameLst>
                                      </p:cBhvr>
                                      <p:to>
                                        <p:strVal val="visible"/>
                                      </p:to>
                                    </p:set>
                                    <p:anim calcmode="lin" valueType="num">
                                      <p:cBhvr additive="base">
                                        <p:cTn id="163" dur="500" fill="hold"/>
                                        <p:tgtEl>
                                          <p:spTgt spid="191508"/>
                                        </p:tgtEl>
                                        <p:attrNameLst>
                                          <p:attrName>ppt_x</p:attrName>
                                        </p:attrNameLst>
                                      </p:cBhvr>
                                      <p:tavLst>
                                        <p:tav tm="0">
                                          <p:val>
                                            <p:strVal val="#ppt_x"/>
                                          </p:val>
                                        </p:tav>
                                        <p:tav tm="100000">
                                          <p:val>
                                            <p:strVal val="#ppt_x"/>
                                          </p:val>
                                        </p:tav>
                                      </p:tavLst>
                                    </p:anim>
                                    <p:anim calcmode="lin" valueType="num">
                                      <p:cBhvr additive="base">
                                        <p:cTn id="164" dur="500" fill="hold"/>
                                        <p:tgtEl>
                                          <p:spTgt spid="191508"/>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91497"/>
                                        </p:tgtEl>
                                        <p:attrNameLst>
                                          <p:attrName>style.visibility</p:attrName>
                                        </p:attrNameLst>
                                      </p:cBhvr>
                                      <p:to>
                                        <p:strVal val="visible"/>
                                      </p:to>
                                    </p:set>
                                    <p:anim calcmode="lin" valueType="num">
                                      <p:cBhvr additive="base">
                                        <p:cTn id="169" dur="500" fill="hold"/>
                                        <p:tgtEl>
                                          <p:spTgt spid="191497"/>
                                        </p:tgtEl>
                                        <p:attrNameLst>
                                          <p:attrName>ppt_x</p:attrName>
                                        </p:attrNameLst>
                                      </p:cBhvr>
                                      <p:tavLst>
                                        <p:tav tm="0">
                                          <p:val>
                                            <p:strVal val="#ppt_x"/>
                                          </p:val>
                                        </p:tav>
                                        <p:tav tm="100000">
                                          <p:val>
                                            <p:strVal val="#ppt_x"/>
                                          </p:val>
                                        </p:tav>
                                      </p:tavLst>
                                    </p:anim>
                                    <p:anim calcmode="lin" valueType="num">
                                      <p:cBhvr additive="base">
                                        <p:cTn id="170" dur="500" fill="hold"/>
                                        <p:tgtEl>
                                          <p:spTgt spid="191497"/>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91513"/>
                                        </p:tgtEl>
                                        <p:attrNameLst>
                                          <p:attrName>style.visibility</p:attrName>
                                        </p:attrNameLst>
                                      </p:cBhvr>
                                      <p:to>
                                        <p:strVal val="visible"/>
                                      </p:to>
                                    </p:set>
                                    <p:anim calcmode="lin" valueType="num">
                                      <p:cBhvr additive="base">
                                        <p:cTn id="175" dur="500" fill="hold"/>
                                        <p:tgtEl>
                                          <p:spTgt spid="191513"/>
                                        </p:tgtEl>
                                        <p:attrNameLst>
                                          <p:attrName>ppt_x</p:attrName>
                                        </p:attrNameLst>
                                      </p:cBhvr>
                                      <p:tavLst>
                                        <p:tav tm="0">
                                          <p:val>
                                            <p:strVal val="#ppt_x"/>
                                          </p:val>
                                        </p:tav>
                                        <p:tav tm="100000">
                                          <p:val>
                                            <p:strVal val="#ppt_x"/>
                                          </p:val>
                                        </p:tav>
                                      </p:tavLst>
                                    </p:anim>
                                    <p:anim calcmode="lin" valueType="num">
                                      <p:cBhvr additive="base">
                                        <p:cTn id="176" dur="500" fill="hold"/>
                                        <p:tgtEl>
                                          <p:spTgt spid="191513"/>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91503"/>
                                        </p:tgtEl>
                                        <p:attrNameLst>
                                          <p:attrName>style.visibility</p:attrName>
                                        </p:attrNameLst>
                                      </p:cBhvr>
                                      <p:to>
                                        <p:strVal val="visible"/>
                                      </p:to>
                                    </p:set>
                                    <p:anim calcmode="lin" valueType="num">
                                      <p:cBhvr additive="base">
                                        <p:cTn id="179" dur="500" fill="hold"/>
                                        <p:tgtEl>
                                          <p:spTgt spid="191503"/>
                                        </p:tgtEl>
                                        <p:attrNameLst>
                                          <p:attrName>ppt_x</p:attrName>
                                        </p:attrNameLst>
                                      </p:cBhvr>
                                      <p:tavLst>
                                        <p:tav tm="0">
                                          <p:val>
                                            <p:strVal val="#ppt_x"/>
                                          </p:val>
                                        </p:tav>
                                        <p:tav tm="100000">
                                          <p:val>
                                            <p:strVal val="#ppt_x"/>
                                          </p:val>
                                        </p:tav>
                                      </p:tavLst>
                                    </p:anim>
                                    <p:anim calcmode="lin" valueType="num">
                                      <p:cBhvr additive="base">
                                        <p:cTn id="180" dur="500" fill="hold"/>
                                        <p:tgtEl>
                                          <p:spTgt spid="19150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18" presetClass="entr" presetSubtype="12" fill="hold" grpId="0" nodeType="clickEffect">
                                  <p:stCondLst>
                                    <p:cond delay="0"/>
                                  </p:stCondLst>
                                  <p:childTnLst>
                                    <p:set>
                                      <p:cBhvr>
                                        <p:cTn id="184" dur="1" fill="hold">
                                          <p:stCondLst>
                                            <p:cond delay="0"/>
                                          </p:stCondLst>
                                        </p:cTn>
                                        <p:tgtEl>
                                          <p:spTgt spid="191540"/>
                                        </p:tgtEl>
                                        <p:attrNameLst>
                                          <p:attrName>style.visibility</p:attrName>
                                        </p:attrNameLst>
                                      </p:cBhvr>
                                      <p:to>
                                        <p:strVal val="visible"/>
                                      </p:to>
                                    </p:set>
                                    <p:animEffect transition="in" filter="strips(downLeft)">
                                      <p:cBhvr>
                                        <p:cTn id="185" dur="500"/>
                                        <p:tgtEl>
                                          <p:spTgt spid="191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4" grpId="0" animBg="1"/>
      <p:bldP spid="191495" grpId="0" animBg="1"/>
      <p:bldP spid="191496" grpId="0" animBg="1"/>
      <p:bldP spid="191497" grpId="0"/>
      <p:bldP spid="191498" grpId="0" animBg="1"/>
      <p:bldP spid="191499" grpId="0" animBg="1"/>
      <p:bldP spid="191500" grpId="0" animBg="1"/>
      <p:bldP spid="191501" grpId="0" animBg="1"/>
      <p:bldP spid="191502" grpId="0" animBg="1"/>
      <p:bldP spid="191503" grpId="0" animBg="1"/>
      <p:bldP spid="191504" grpId="0" animBg="1"/>
      <p:bldP spid="191505" grpId="0" animBg="1"/>
      <p:bldP spid="191506" grpId="0" animBg="1"/>
      <p:bldP spid="191507" grpId="0" animBg="1"/>
      <p:bldP spid="191508" grpId="0" animBg="1"/>
      <p:bldP spid="191510" grpId="0" animBg="1"/>
      <p:bldP spid="191511" grpId="0" animBg="1"/>
      <p:bldP spid="191512" grpId="0" animBg="1"/>
      <p:bldP spid="191513" grpId="0" animBg="1"/>
      <p:bldP spid="191514" grpId="0" animBg="1"/>
      <p:bldP spid="191515" grpId="0" animBg="1"/>
      <p:bldP spid="191516" grpId="0" animBg="1"/>
      <p:bldP spid="191517" grpId="0" animBg="1"/>
      <p:bldP spid="191518" grpId="0" animBg="1"/>
      <p:bldP spid="191519" grpId="0" animBg="1"/>
      <p:bldP spid="191520" grpId="0" animBg="1"/>
      <p:bldP spid="191521" grpId="0" animBg="1"/>
      <p:bldP spid="191522" grpId="0" animBg="1"/>
      <p:bldP spid="191523" grpId="0" animBg="1"/>
      <p:bldP spid="191524" grpId="0" animBg="1"/>
      <p:bldP spid="191525" grpId="0" animBg="1"/>
      <p:bldP spid="191527" grpId="0" animBg="1"/>
      <p:bldP spid="191528" grpId="0" animBg="1"/>
      <p:bldP spid="19154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日期占位符 3"/>
          <p:cNvSpPr>
            <a:spLocks noGrp="1"/>
          </p:cNvSpPr>
          <p:nvPr>
            <p:ph type="dt" sz="half" idx="10"/>
          </p:nvPr>
        </p:nvSpPr>
        <p:spPr/>
        <p:txBody>
          <a:bodyPr/>
          <a:lstStyle/>
          <a:p>
            <a:fld id="{0E9EDBE4-10D4-49EE-BE9C-173BDE3B54DA}" type="datetime1">
              <a:rPr lang="zh-CN" altLang="en-US"/>
              <a:pPr/>
              <a:t>2020/1/5</a:t>
            </a:fld>
            <a:endParaRPr lang="en-US" altLang="zh-CN"/>
          </a:p>
        </p:txBody>
      </p:sp>
      <p:sp>
        <p:nvSpPr>
          <p:cNvPr id="59" name="灯片编号占位符 4"/>
          <p:cNvSpPr>
            <a:spLocks noGrp="1"/>
          </p:cNvSpPr>
          <p:nvPr>
            <p:ph type="sldNum" sz="quarter" idx="11"/>
          </p:nvPr>
        </p:nvSpPr>
        <p:spPr/>
        <p:txBody>
          <a:bodyPr/>
          <a:lstStyle/>
          <a:p>
            <a:fld id="{794FF4A4-BC75-41BF-A24E-DF31DE910842}" type="slidenum">
              <a:rPr lang="en-US" altLang="zh-CN"/>
              <a:pPr/>
              <a:t>136</a:t>
            </a:fld>
            <a:endParaRPr lang="en-US" altLang="zh-CN"/>
          </a:p>
        </p:txBody>
      </p:sp>
      <p:grpSp>
        <p:nvGrpSpPr>
          <p:cNvPr id="193590" name="Group 54"/>
          <p:cNvGrpSpPr>
            <a:grpSpLocks/>
          </p:cNvGrpSpPr>
          <p:nvPr/>
        </p:nvGrpSpPr>
        <p:grpSpPr bwMode="auto">
          <a:xfrm>
            <a:off x="0" y="4540250"/>
            <a:ext cx="1676400" cy="963613"/>
            <a:chOff x="0" y="3569"/>
            <a:chExt cx="1056" cy="607"/>
          </a:xfrm>
        </p:grpSpPr>
        <p:sp>
          <p:nvSpPr>
            <p:cNvPr id="193591" name="Rectangle 55"/>
            <p:cNvSpPr>
              <a:spLocks noChangeArrowheads="1"/>
            </p:cNvSpPr>
            <p:nvPr/>
          </p:nvSpPr>
          <p:spPr bwMode="auto">
            <a:xfrm>
              <a:off x="0" y="3872"/>
              <a:ext cx="1056" cy="304"/>
            </a:xfrm>
            <a:prstGeom prst="rect">
              <a:avLst/>
            </a:prstGeom>
            <a:solidFill>
              <a:srgbClr val="FF0000"/>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4</a:t>
              </a:r>
            </a:p>
          </p:txBody>
        </p:sp>
        <p:sp>
          <p:nvSpPr>
            <p:cNvPr id="193592" name="Line 56"/>
            <p:cNvSpPr>
              <a:spLocks noChangeShapeType="1"/>
            </p:cNvSpPr>
            <p:nvPr/>
          </p:nvSpPr>
          <p:spPr bwMode="auto">
            <a:xfrm>
              <a:off x="403" y="3569"/>
              <a:ext cx="0" cy="303"/>
            </a:xfrm>
            <a:prstGeom prst="line">
              <a:avLst/>
            </a:prstGeom>
            <a:noFill/>
            <a:ln w="38100">
              <a:solidFill>
                <a:schemeClr val="tx1"/>
              </a:solidFill>
              <a:round/>
              <a:headEnd/>
              <a:tailEnd type="triangle" w="med" len="med"/>
            </a:ln>
          </p:spPr>
          <p:txBody>
            <a:bodyPr/>
            <a:lstStyle/>
            <a:p>
              <a:endParaRPr lang="zh-CN" altLang="en-US"/>
            </a:p>
          </p:txBody>
        </p:sp>
      </p:grpSp>
      <p:grpSp>
        <p:nvGrpSpPr>
          <p:cNvPr id="193576" name="Group 40"/>
          <p:cNvGrpSpPr>
            <a:grpSpLocks/>
          </p:cNvGrpSpPr>
          <p:nvPr/>
        </p:nvGrpSpPr>
        <p:grpSpPr bwMode="auto">
          <a:xfrm>
            <a:off x="0" y="3335338"/>
            <a:ext cx="4572000" cy="1204912"/>
            <a:chOff x="0" y="3465"/>
            <a:chExt cx="2880" cy="759"/>
          </a:xfrm>
        </p:grpSpPr>
        <p:sp>
          <p:nvSpPr>
            <p:cNvPr id="193577" name="Rectangle 41"/>
            <p:cNvSpPr>
              <a:spLocks noChangeArrowheads="1"/>
            </p:cNvSpPr>
            <p:nvPr/>
          </p:nvSpPr>
          <p:spPr bwMode="auto">
            <a:xfrm>
              <a:off x="0" y="3921"/>
              <a:ext cx="1008" cy="303"/>
            </a:xfrm>
            <a:prstGeom prst="rect">
              <a:avLst/>
            </a:prstGeom>
            <a:solidFill>
              <a:srgbClr val="FF0000"/>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1</a:t>
              </a:r>
            </a:p>
          </p:txBody>
        </p:sp>
        <p:sp>
          <p:nvSpPr>
            <p:cNvPr id="193578" name="Rectangle 42"/>
            <p:cNvSpPr>
              <a:spLocks noChangeArrowheads="1"/>
            </p:cNvSpPr>
            <p:nvPr/>
          </p:nvSpPr>
          <p:spPr bwMode="auto">
            <a:xfrm>
              <a:off x="1056" y="3909"/>
              <a:ext cx="960"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2</a:t>
              </a:r>
            </a:p>
          </p:txBody>
        </p:sp>
        <p:sp>
          <p:nvSpPr>
            <p:cNvPr id="193579" name="Rectangle 43"/>
            <p:cNvSpPr>
              <a:spLocks noChangeArrowheads="1"/>
            </p:cNvSpPr>
            <p:nvPr/>
          </p:nvSpPr>
          <p:spPr bwMode="auto">
            <a:xfrm>
              <a:off x="2064" y="3909"/>
              <a:ext cx="816"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3</a:t>
              </a:r>
            </a:p>
          </p:txBody>
        </p:sp>
        <p:sp>
          <p:nvSpPr>
            <p:cNvPr id="193580" name="Line 44"/>
            <p:cNvSpPr>
              <a:spLocks noChangeShapeType="1"/>
            </p:cNvSpPr>
            <p:nvPr/>
          </p:nvSpPr>
          <p:spPr bwMode="auto">
            <a:xfrm flipH="1">
              <a:off x="346" y="3465"/>
              <a:ext cx="288" cy="456"/>
            </a:xfrm>
            <a:prstGeom prst="line">
              <a:avLst/>
            </a:prstGeom>
            <a:noFill/>
            <a:ln w="38100">
              <a:solidFill>
                <a:schemeClr val="tx1"/>
              </a:solidFill>
              <a:round/>
              <a:headEnd/>
              <a:tailEnd type="triangle" w="med" len="med"/>
            </a:ln>
          </p:spPr>
          <p:txBody>
            <a:bodyPr/>
            <a:lstStyle/>
            <a:p>
              <a:endParaRPr lang="zh-CN" altLang="en-US"/>
            </a:p>
          </p:txBody>
        </p:sp>
        <p:sp>
          <p:nvSpPr>
            <p:cNvPr id="193581" name="Line 45"/>
            <p:cNvSpPr>
              <a:spLocks noChangeShapeType="1"/>
            </p:cNvSpPr>
            <p:nvPr/>
          </p:nvSpPr>
          <p:spPr bwMode="auto">
            <a:xfrm>
              <a:off x="634" y="3465"/>
              <a:ext cx="748" cy="456"/>
            </a:xfrm>
            <a:prstGeom prst="line">
              <a:avLst/>
            </a:prstGeom>
            <a:noFill/>
            <a:ln w="38100">
              <a:solidFill>
                <a:schemeClr val="tx1"/>
              </a:solidFill>
              <a:round/>
              <a:headEnd/>
              <a:tailEnd type="triangle" w="med" len="med"/>
            </a:ln>
          </p:spPr>
          <p:txBody>
            <a:bodyPr/>
            <a:lstStyle/>
            <a:p>
              <a:endParaRPr lang="zh-CN" altLang="en-US"/>
            </a:p>
          </p:txBody>
        </p:sp>
        <p:sp>
          <p:nvSpPr>
            <p:cNvPr id="193582" name="Line 46"/>
            <p:cNvSpPr>
              <a:spLocks noChangeShapeType="1"/>
            </p:cNvSpPr>
            <p:nvPr/>
          </p:nvSpPr>
          <p:spPr bwMode="auto">
            <a:xfrm>
              <a:off x="672" y="3477"/>
              <a:ext cx="1785" cy="456"/>
            </a:xfrm>
            <a:prstGeom prst="line">
              <a:avLst/>
            </a:prstGeom>
            <a:noFill/>
            <a:ln w="38100">
              <a:solidFill>
                <a:schemeClr val="tx1"/>
              </a:solidFill>
              <a:round/>
              <a:headEnd/>
              <a:tailEnd type="triangle" w="med" len="med"/>
            </a:ln>
          </p:spPr>
          <p:txBody>
            <a:bodyPr/>
            <a:lstStyle/>
            <a:p>
              <a:endParaRPr lang="zh-CN" altLang="en-US"/>
            </a:p>
          </p:txBody>
        </p:sp>
      </p:grpSp>
      <p:grpSp>
        <p:nvGrpSpPr>
          <p:cNvPr id="193589" name="Group 53"/>
          <p:cNvGrpSpPr>
            <a:grpSpLocks/>
          </p:cNvGrpSpPr>
          <p:nvPr/>
        </p:nvGrpSpPr>
        <p:grpSpPr bwMode="auto">
          <a:xfrm>
            <a:off x="4238625" y="3336925"/>
            <a:ext cx="4845050" cy="1427163"/>
            <a:chOff x="298" y="3421"/>
            <a:chExt cx="3052" cy="899"/>
          </a:xfrm>
        </p:grpSpPr>
        <p:sp>
          <p:nvSpPr>
            <p:cNvPr id="193583" name="Rectangle 47"/>
            <p:cNvSpPr>
              <a:spLocks noChangeArrowheads="1"/>
            </p:cNvSpPr>
            <p:nvPr/>
          </p:nvSpPr>
          <p:spPr bwMode="auto">
            <a:xfrm>
              <a:off x="2448" y="3877"/>
              <a:ext cx="902"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6</a:t>
              </a:r>
            </a:p>
          </p:txBody>
        </p:sp>
        <p:sp>
          <p:nvSpPr>
            <p:cNvPr id="193584" name="Rectangle 48"/>
            <p:cNvSpPr>
              <a:spLocks noChangeArrowheads="1"/>
            </p:cNvSpPr>
            <p:nvPr/>
          </p:nvSpPr>
          <p:spPr bwMode="auto">
            <a:xfrm>
              <a:off x="624" y="3865"/>
              <a:ext cx="835" cy="455"/>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4</a:t>
              </a:r>
            </a:p>
          </p:txBody>
        </p:sp>
        <p:sp>
          <p:nvSpPr>
            <p:cNvPr id="193585" name="Rectangle 49"/>
            <p:cNvSpPr>
              <a:spLocks noChangeArrowheads="1"/>
            </p:cNvSpPr>
            <p:nvPr/>
          </p:nvSpPr>
          <p:spPr bwMode="auto">
            <a:xfrm>
              <a:off x="1536" y="3877"/>
              <a:ext cx="835" cy="303"/>
            </a:xfrm>
            <a:prstGeom prst="rect">
              <a:avLst/>
            </a:prstGeom>
            <a:solidFill>
              <a:srgbClr val="FF0000"/>
            </a:solidFill>
            <a:ln w="38100" algn="ctr">
              <a:solidFill>
                <a:schemeClr val="tx1"/>
              </a:solidFill>
              <a:miter lim="800000"/>
              <a:headEnd/>
              <a:tailEnd/>
            </a:ln>
            <a:effectLst/>
          </p:spPr>
          <p:txBody>
            <a:bodyPr/>
            <a:lstStyle/>
            <a:p>
              <a:pPr algn="ctr"/>
              <a:r>
                <a:rPr kumimoji="1" lang="zh-CN" altLang="en-US" sz="2000" b="1">
                  <a:solidFill>
                    <a:schemeClr val="bg1"/>
                  </a:solidFill>
                  <a:latin typeface="楷体_GB2312" pitchFamily="49" charset="-122"/>
                  <a:ea typeface="楷体_GB2312" pitchFamily="49" charset="-122"/>
                </a:rPr>
                <a:t>桩模块</a:t>
              </a:r>
              <a:r>
                <a:rPr kumimoji="1" lang="en-US" altLang="zh-CN" sz="2000" b="1">
                  <a:solidFill>
                    <a:schemeClr val="bg1"/>
                  </a:solidFill>
                  <a:latin typeface="楷体_GB2312" pitchFamily="49" charset="-122"/>
                  <a:ea typeface="楷体_GB2312" pitchFamily="49" charset="-122"/>
                </a:rPr>
                <a:t>5</a:t>
              </a:r>
            </a:p>
          </p:txBody>
        </p:sp>
        <p:sp>
          <p:nvSpPr>
            <p:cNvPr id="193586" name="Line 50"/>
            <p:cNvSpPr>
              <a:spLocks noChangeShapeType="1"/>
            </p:cNvSpPr>
            <p:nvPr/>
          </p:nvSpPr>
          <p:spPr bwMode="auto">
            <a:xfrm>
              <a:off x="298" y="3421"/>
              <a:ext cx="748" cy="456"/>
            </a:xfrm>
            <a:prstGeom prst="line">
              <a:avLst/>
            </a:prstGeom>
            <a:noFill/>
            <a:ln w="38100">
              <a:solidFill>
                <a:schemeClr val="tx1"/>
              </a:solidFill>
              <a:round/>
              <a:headEnd/>
              <a:tailEnd type="triangle" w="med" len="med"/>
            </a:ln>
            <a:effectLst/>
          </p:spPr>
          <p:txBody>
            <a:bodyPr/>
            <a:lstStyle/>
            <a:p>
              <a:endParaRPr lang="zh-CN" altLang="en-US"/>
            </a:p>
          </p:txBody>
        </p:sp>
        <p:sp>
          <p:nvSpPr>
            <p:cNvPr id="193587" name="Line 51"/>
            <p:cNvSpPr>
              <a:spLocks noChangeShapeType="1"/>
            </p:cNvSpPr>
            <p:nvPr/>
          </p:nvSpPr>
          <p:spPr bwMode="auto">
            <a:xfrm>
              <a:off x="298" y="3421"/>
              <a:ext cx="1728" cy="456"/>
            </a:xfrm>
            <a:prstGeom prst="line">
              <a:avLst/>
            </a:prstGeom>
            <a:noFill/>
            <a:ln w="38100">
              <a:solidFill>
                <a:schemeClr val="tx1"/>
              </a:solidFill>
              <a:round/>
              <a:headEnd/>
              <a:tailEnd type="triangle" w="med" len="med"/>
            </a:ln>
            <a:effectLst/>
          </p:spPr>
          <p:txBody>
            <a:bodyPr/>
            <a:lstStyle/>
            <a:p>
              <a:endParaRPr lang="zh-CN" altLang="en-US"/>
            </a:p>
          </p:txBody>
        </p:sp>
        <p:sp>
          <p:nvSpPr>
            <p:cNvPr id="193588" name="Line 52"/>
            <p:cNvSpPr>
              <a:spLocks noChangeShapeType="1"/>
            </p:cNvSpPr>
            <p:nvPr/>
          </p:nvSpPr>
          <p:spPr bwMode="auto">
            <a:xfrm>
              <a:off x="355" y="3421"/>
              <a:ext cx="2650" cy="456"/>
            </a:xfrm>
            <a:prstGeom prst="line">
              <a:avLst/>
            </a:prstGeom>
            <a:noFill/>
            <a:ln w="38100">
              <a:solidFill>
                <a:schemeClr val="tx1"/>
              </a:solidFill>
              <a:round/>
              <a:headEnd/>
              <a:tailEnd type="triangle" w="med" len="med"/>
            </a:ln>
            <a:effectLst/>
          </p:spPr>
          <p:txBody>
            <a:bodyPr/>
            <a:lstStyle/>
            <a:p>
              <a:endParaRPr lang="zh-CN" altLang="en-US"/>
            </a:p>
          </p:txBody>
        </p:sp>
      </p:grpSp>
      <p:sp>
        <p:nvSpPr>
          <p:cNvPr id="193538" name="Rectangle 2"/>
          <p:cNvSpPr>
            <a:spLocks noChangeArrowheads="1"/>
          </p:cNvSpPr>
          <p:nvPr/>
        </p:nvSpPr>
        <p:spPr bwMode="auto">
          <a:xfrm>
            <a:off x="2971800" y="685800"/>
            <a:ext cx="2667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Times New Roman" pitchFamily="18" charset="0"/>
                <a:ea typeface="楷体_GB2312" pitchFamily="49" charset="-122"/>
              </a:rPr>
              <a:t>汽车仪表板</a:t>
            </a:r>
            <a:r>
              <a:rPr kumimoji="1" lang="zh-CN" altLang="en-US" sz="2000" b="1">
                <a:solidFill>
                  <a:srgbClr val="CC0000"/>
                </a:solidFill>
                <a:latin typeface="楷体_GB2312" pitchFamily="49" charset="-122"/>
                <a:ea typeface="楷体_GB2312" pitchFamily="49" charset="-122"/>
              </a:rPr>
              <a:t>控制系统</a:t>
            </a:r>
          </a:p>
        </p:txBody>
      </p:sp>
      <p:sp>
        <p:nvSpPr>
          <p:cNvPr id="193539" name="Rectangle 3"/>
          <p:cNvSpPr>
            <a:spLocks noChangeArrowheads="1"/>
          </p:cNvSpPr>
          <p:nvPr/>
        </p:nvSpPr>
        <p:spPr bwMode="auto">
          <a:xfrm>
            <a:off x="1371600" y="1649413"/>
            <a:ext cx="1096963"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读键板</a:t>
            </a:r>
          </a:p>
        </p:txBody>
      </p:sp>
      <p:sp>
        <p:nvSpPr>
          <p:cNvPr id="193540" name="Rectangle 4"/>
          <p:cNvSpPr>
            <a:spLocks noChangeArrowheads="1"/>
          </p:cNvSpPr>
          <p:nvPr/>
        </p:nvSpPr>
        <p:spPr bwMode="auto">
          <a:xfrm>
            <a:off x="0" y="4057650"/>
            <a:ext cx="16002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接收点火码</a:t>
            </a:r>
          </a:p>
        </p:txBody>
      </p:sp>
      <p:sp>
        <p:nvSpPr>
          <p:cNvPr id="193541" name="Rectangle 5"/>
          <p:cNvSpPr>
            <a:spLocks noChangeArrowheads="1"/>
          </p:cNvSpPr>
          <p:nvPr/>
        </p:nvSpPr>
        <p:spPr bwMode="auto">
          <a:xfrm>
            <a:off x="1676400" y="4038600"/>
            <a:ext cx="1524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检查点火码</a:t>
            </a:r>
          </a:p>
        </p:txBody>
      </p:sp>
      <p:sp>
        <p:nvSpPr>
          <p:cNvPr id="193542" name="Rectangle 6"/>
          <p:cNvSpPr>
            <a:spLocks noChangeArrowheads="1"/>
          </p:cNvSpPr>
          <p:nvPr/>
        </p:nvSpPr>
        <p:spPr bwMode="auto">
          <a:xfrm>
            <a:off x="3276600" y="4038600"/>
            <a:ext cx="12954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错误处理</a:t>
            </a:r>
          </a:p>
        </p:txBody>
      </p:sp>
      <p:sp>
        <p:nvSpPr>
          <p:cNvPr id="193543" name="Rectangle 7"/>
          <p:cNvSpPr>
            <a:spLocks noChangeArrowheads="1"/>
          </p:cNvSpPr>
          <p:nvPr/>
        </p:nvSpPr>
        <p:spPr bwMode="auto">
          <a:xfrm>
            <a:off x="6492875" y="2852738"/>
            <a:ext cx="822325" cy="481012"/>
          </a:xfrm>
          <a:prstGeom prst="rect">
            <a:avLst/>
          </a:prstGeom>
          <a:noFill/>
          <a:ln w="38100">
            <a:noFill/>
            <a:miter lim="800000"/>
            <a:headEnd/>
            <a:tailEnd/>
          </a:ln>
        </p:spPr>
        <p:txBody>
          <a:bodyPr/>
          <a:lstStyle/>
          <a:p>
            <a:pPr algn="ctr"/>
            <a:r>
              <a:rPr kumimoji="1" lang="en-US" altLang="zh-CN" sz="2000" b="1">
                <a:solidFill>
                  <a:srgbClr val="CC0000"/>
                </a:solidFill>
                <a:latin typeface="Times New Roman"/>
                <a:ea typeface="楷体_GB2312" pitchFamily="49" charset="-122"/>
              </a:rPr>
              <a:t>……</a:t>
            </a:r>
            <a:endParaRPr kumimoji="1" lang="en-US" altLang="zh-CN" sz="2000" b="1">
              <a:solidFill>
                <a:srgbClr val="CC0000"/>
              </a:solidFill>
              <a:latin typeface="楷体_GB2312" pitchFamily="49" charset="-122"/>
              <a:ea typeface="楷体_GB2312" pitchFamily="49" charset="-122"/>
            </a:endParaRPr>
          </a:p>
        </p:txBody>
      </p:sp>
      <p:sp>
        <p:nvSpPr>
          <p:cNvPr id="193544" name="Rectangle 8"/>
          <p:cNvSpPr>
            <a:spLocks noChangeArrowheads="1"/>
          </p:cNvSpPr>
          <p:nvPr/>
        </p:nvSpPr>
        <p:spPr bwMode="auto">
          <a:xfrm>
            <a:off x="365125" y="2852738"/>
            <a:ext cx="16922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点火码求值</a:t>
            </a:r>
          </a:p>
        </p:txBody>
      </p:sp>
      <p:sp>
        <p:nvSpPr>
          <p:cNvPr id="193545" name="Rectangle 9"/>
          <p:cNvSpPr>
            <a:spLocks noChangeArrowheads="1"/>
          </p:cNvSpPr>
          <p:nvPr/>
        </p:nvSpPr>
        <p:spPr bwMode="auto">
          <a:xfrm>
            <a:off x="3505200" y="2852738"/>
            <a:ext cx="1249363"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雷达探测</a:t>
            </a:r>
          </a:p>
        </p:txBody>
      </p:sp>
      <p:sp>
        <p:nvSpPr>
          <p:cNvPr id="193546" name="Rectangle 10"/>
          <p:cNvSpPr>
            <a:spLocks noChangeArrowheads="1"/>
          </p:cNvSpPr>
          <p:nvPr/>
        </p:nvSpPr>
        <p:spPr bwMode="auto">
          <a:xfrm>
            <a:off x="7620000" y="4057650"/>
            <a:ext cx="1431925"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a:t>
            </a:r>
            <a:r>
              <a:rPr kumimoji="1" lang="en-US" altLang="zh-CN" sz="2000" b="1">
                <a:solidFill>
                  <a:srgbClr val="CC0000"/>
                </a:solidFill>
                <a:latin typeface="楷体_GB2312" pitchFamily="49" charset="-122"/>
                <a:ea typeface="楷体_GB2312" pitchFamily="49" charset="-122"/>
              </a:rPr>
              <a:t>/</a:t>
            </a:r>
            <a:r>
              <a:rPr kumimoji="1" lang="zh-CN" altLang="en-US" sz="2000" b="1">
                <a:solidFill>
                  <a:srgbClr val="CC0000"/>
                </a:solidFill>
                <a:latin typeface="楷体_GB2312" pitchFamily="49" charset="-122"/>
                <a:ea typeface="楷体_GB2312" pitchFamily="49" charset="-122"/>
              </a:rPr>
              <a:t>告警</a:t>
            </a:r>
          </a:p>
        </p:txBody>
      </p:sp>
      <p:sp>
        <p:nvSpPr>
          <p:cNvPr id="193547" name="Rectangle 11"/>
          <p:cNvSpPr>
            <a:spLocks noChangeArrowheads="1"/>
          </p:cNvSpPr>
          <p:nvPr/>
        </p:nvSpPr>
        <p:spPr bwMode="auto">
          <a:xfrm>
            <a:off x="4724400" y="4038600"/>
            <a:ext cx="1325563" cy="722313"/>
          </a:xfrm>
          <a:prstGeom prst="rect">
            <a:avLst/>
          </a:prstGeom>
          <a:solidFill>
            <a:srgbClr val="FFFF99"/>
          </a:solidFill>
          <a:ln w="38100">
            <a:solidFill>
              <a:schemeClr val="tx1"/>
            </a:solidFill>
            <a:miter lim="800000"/>
            <a:headEnd/>
            <a:tailEnd/>
          </a:ln>
        </p:spPr>
        <p:txBody>
          <a:bodyPr/>
          <a:lstStyle/>
          <a:p>
            <a:r>
              <a:rPr kumimoji="1" lang="en-US" altLang="zh-CN" sz="2000" b="1">
                <a:solidFill>
                  <a:srgbClr val="CC0000"/>
                </a:solidFill>
                <a:latin typeface="楷体_GB2312" pitchFamily="49" charset="-122"/>
                <a:ea typeface="楷体_GB2312" pitchFamily="49" charset="-122"/>
              </a:rPr>
              <a:t>X</a:t>
            </a:r>
            <a:r>
              <a:rPr kumimoji="1" lang="en-US" altLang="zh-CN" sz="2000" b="1">
                <a:solidFill>
                  <a:srgbClr val="CC0000"/>
                </a:solidFill>
                <a:latin typeface="Times New Roman"/>
                <a:ea typeface="楷体_GB2312" pitchFamily="49" charset="-122"/>
              </a:rPr>
              <a:t>—</a:t>
            </a:r>
            <a:r>
              <a:rPr kumimoji="1" lang="en-US" altLang="zh-CN" sz="2000" b="1">
                <a:solidFill>
                  <a:srgbClr val="CC0000"/>
                </a:solidFill>
                <a:latin typeface="楷体_GB2312" pitchFamily="49" charset="-122"/>
                <a:ea typeface="楷体_GB2312" pitchFamily="49" charset="-122"/>
              </a:rPr>
              <a:t>K</a:t>
            </a:r>
          </a:p>
          <a:p>
            <a:pPr algn="ctr"/>
            <a:r>
              <a:rPr kumimoji="1" lang="zh-CN" altLang="en-US" sz="2000" b="1">
                <a:solidFill>
                  <a:srgbClr val="CC0000"/>
                </a:solidFill>
                <a:latin typeface="楷体_GB2312" pitchFamily="49" charset="-122"/>
                <a:ea typeface="楷体_GB2312" pitchFamily="49" charset="-122"/>
              </a:rPr>
              <a:t>频段监视</a:t>
            </a:r>
          </a:p>
        </p:txBody>
      </p:sp>
      <p:sp>
        <p:nvSpPr>
          <p:cNvPr id="193548" name="Rectangle 12"/>
          <p:cNvSpPr>
            <a:spLocks noChangeArrowheads="1"/>
          </p:cNvSpPr>
          <p:nvPr/>
        </p:nvSpPr>
        <p:spPr bwMode="auto">
          <a:xfrm>
            <a:off x="6172200" y="4057650"/>
            <a:ext cx="1325563"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距离计算</a:t>
            </a:r>
          </a:p>
        </p:txBody>
      </p:sp>
      <p:sp>
        <p:nvSpPr>
          <p:cNvPr id="193549" name="Rectangle 13"/>
          <p:cNvSpPr>
            <a:spLocks noChangeArrowheads="1"/>
          </p:cNvSpPr>
          <p:nvPr/>
        </p:nvSpPr>
        <p:spPr bwMode="auto">
          <a:xfrm>
            <a:off x="7407275" y="2852738"/>
            <a:ext cx="1279525"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作废按键</a:t>
            </a:r>
          </a:p>
        </p:txBody>
      </p:sp>
      <p:sp>
        <p:nvSpPr>
          <p:cNvPr id="193550" name="Rectangle 14"/>
          <p:cNvSpPr>
            <a:spLocks noChangeArrowheads="1"/>
          </p:cNvSpPr>
          <p:nvPr/>
        </p:nvSpPr>
        <p:spPr bwMode="auto">
          <a:xfrm>
            <a:off x="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数字键读入</a:t>
            </a:r>
          </a:p>
        </p:txBody>
      </p:sp>
      <p:sp>
        <p:nvSpPr>
          <p:cNvPr id="193551" name="Rectangle 15"/>
          <p:cNvSpPr>
            <a:spLocks noChangeArrowheads="1"/>
          </p:cNvSpPr>
          <p:nvPr/>
        </p:nvSpPr>
        <p:spPr bwMode="auto">
          <a:xfrm>
            <a:off x="297180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封锁计时器</a:t>
            </a:r>
          </a:p>
        </p:txBody>
      </p:sp>
      <p:sp>
        <p:nvSpPr>
          <p:cNvPr id="193552" name="Rectangle 16"/>
          <p:cNvSpPr>
            <a:spLocks noChangeArrowheads="1"/>
          </p:cNvSpPr>
          <p:nvPr/>
        </p:nvSpPr>
        <p:spPr bwMode="auto">
          <a:xfrm>
            <a:off x="7696200" y="5260975"/>
            <a:ext cx="14478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告警铃声</a:t>
            </a:r>
          </a:p>
        </p:txBody>
      </p:sp>
      <p:sp>
        <p:nvSpPr>
          <p:cNvPr id="193553" name="Rectangle 17"/>
          <p:cNvSpPr>
            <a:spLocks noChangeArrowheads="1"/>
          </p:cNvSpPr>
          <p:nvPr/>
        </p:nvSpPr>
        <p:spPr bwMode="auto">
          <a:xfrm>
            <a:off x="5851525" y="6224588"/>
            <a:ext cx="14636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显示提示</a:t>
            </a:r>
          </a:p>
        </p:txBody>
      </p:sp>
      <p:sp>
        <p:nvSpPr>
          <p:cNvPr id="193554" name="Rectangle 18"/>
          <p:cNvSpPr>
            <a:spLocks noChangeArrowheads="1"/>
          </p:cNvSpPr>
          <p:nvPr/>
        </p:nvSpPr>
        <p:spPr bwMode="auto">
          <a:xfrm>
            <a:off x="5029200" y="2852738"/>
            <a:ext cx="1524000"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发动机状态</a:t>
            </a:r>
          </a:p>
        </p:txBody>
      </p:sp>
      <p:sp>
        <p:nvSpPr>
          <p:cNvPr id="193555" name="Line 19"/>
          <p:cNvSpPr>
            <a:spLocks noChangeShapeType="1"/>
          </p:cNvSpPr>
          <p:nvPr/>
        </p:nvSpPr>
        <p:spPr bwMode="auto">
          <a:xfrm flipH="1">
            <a:off x="2011363" y="1143000"/>
            <a:ext cx="2103437" cy="506413"/>
          </a:xfrm>
          <a:prstGeom prst="line">
            <a:avLst/>
          </a:prstGeom>
          <a:noFill/>
          <a:ln w="38100">
            <a:solidFill>
              <a:schemeClr val="tx1"/>
            </a:solidFill>
            <a:round/>
            <a:headEnd/>
            <a:tailEnd type="triangle" w="med" len="med"/>
          </a:ln>
        </p:spPr>
        <p:txBody>
          <a:bodyPr/>
          <a:lstStyle/>
          <a:p>
            <a:endParaRPr lang="zh-CN" altLang="en-US"/>
          </a:p>
        </p:txBody>
      </p:sp>
      <p:sp>
        <p:nvSpPr>
          <p:cNvPr id="193556" name="Line 20"/>
          <p:cNvSpPr>
            <a:spLocks noChangeShapeType="1"/>
          </p:cNvSpPr>
          <p:nvPr/>
        </p:nvSpPr>
        <p:spPr bwMode="auto">
          <a:xfrm flipH="1">
            <a:off x="914400" y="1219200"/>
            <a:ext cx="3733800" cy="1633538"/>
          </a:xfrm>
          <a:prstGeom prst="line">
            <a:avLst/>
          </a:prstGeom>
          <a:noFill/>
          <a:ln w="38100">
            <a:solidFill>
              <a:schemeClr val="tx1"/>
            </a:solidFill>
            <a:round/>
            <a:headEnd/>
            <a:tailEnd type="triangle" w="med" len="med"/>
          </a:ln>
        </p:spPr>
        <p:txBody>
          <a:bodyPr/>
          <a:lstStyle/>
          <a:p>
            <a:endParaRPr lang="zh-CN" altLang="en-US"/>
          </a:p>
        </p:txBody>
      </p:sp>
      <p:sp>
        <p:nvSpPr>
          <p:cNvPr id="193557" name="Line 21"/>
          <p:cNvSpPr>
            <a:spLocks noChangeShapeType="1"/>
          </p:cNvSpPr>
          <p:nvPr/>
        </p:nvSpPr>
        <p:spPr bwMode="auto">
          <a:xfrm flipH="1">
            <a:off x="4206875" y="1066800"/>
            <a:ext cx="517525" cy="1785938"/>
          </a:xfrm>
          <a:prstGeom prst="line">
            <a:avLst/>
          </a:prstGeom>
          <a:noFill/>
          <a:ln w="38100">
            <a:solidFill>
              <a:schemeClr val="tx1"/>
            </a:solidFill>
            <a:round/>
            <a:headEnd/>
            <a:tailEnd type="triangle" w="med" len="med"/>
          </a:ln>
        </p:spPr>
        <p:txBody>
          <a:bodyPr/>
          <a:lstStyle/>
          <a:p>
            <a:endParaRPr lang="zh-CN" altLang="en-US"/>
          </a:p>
        </p:txBody>
      </p:sp>
      <p:sp>
        <p:nvSpPr>
          <p:cNvPr id="193558" name="Line 22"/>
          <p:cNvSpPr>
            <a:spLocks noChangeShapeType="1"/>
          </p:cNvSpPr>
          <p:nvPr/>
        </p:nvSpPr>
        <p:spPr bwMode="auto">
          <a:xfrm>
            <a:off x="4648200" y="1143000"/>
            <a:ext cx="1020763" cy="1709738"/>
          </a:xfrm>
          <a:prstGeom prst="line">
            <a:avLst/>
          </a:prstGeom>
          <a:noFill/>
          <a:ln w="38100">
            <a:solidFill>
              <a:schemeClr val="tx1"/>
            </a:solidFill>
            <a:round/>
            <a:headEnd/>
            <a:tailEnd type="triangle" w="med" len="med"/>
          </a:ln>
        </p:spPr>
        <p:txBody>
          <a:bodyPr/>
          <a:lstStyle/>
          <a:p>
            <a:endParaRPr lang="zh-CN" altLang="en-US"/>
          </a:p>
        </p:txBody>
      </p:sp>
      <p:sp>
        <p:nvSpPr>
          <p:cNvPr id="193559" name="Line 23"/>
          <p:cNvSpPr>
            <a:spLocks noChangeShapeType="1"/>
          </p:cNvSpPr>
          <p:nvPr/>
        </p:nvSpPr>
        <p:spPr bwMode="auto">
          <a:xfrm>
            <a:off x="4724400" y="1219200"/>
            <a:ext cx="3230563" cy="1633538"/>
          </a:xfrm>
          <a:prstGeom prst="line">
            <a:avLst/>
          </a:prstGeom>
          <a:noFill/>
          <a:ln w="38100">
            <a:solidFill>
              <a:schemeClr val="tx1"/>
            </a:solidFill>
            <a:round/>
            <a:headEnd/>
            <a:tailEnd type="triangle" w="med" len="med"/>
          </a:ln>
        </p:spPr>
        <p:txBody>
          <a:bodyPr/>
          <a:lstStyle/>
          <a:p>
            <a:endParaRPr lang="zh-CN" altLang="en-US"/>
          </a:p>
        </p:txBody>
      </p:sp>
      <p:sp>
        <p:nvSpPr>
          <p:cNvPr id="193560" name="Line 24"/>
          <p:cNvSpPr>
            <a:spLocks noChangeShapeType="1"/>
          </p:cNvSpPr>
          <p:nvPr/>
        </p:nvSpPr>
        <p:spPr bwMode="auto">
          <a:xfrm flipH="1">
            <a:off x="549275" y="3333750"/>
            <a:ext cx="457200" cy="723900"/>
          </a:xfrm>
          <a:prstGeom prst="line">
            <a:avLst/>
          </a:prstGeom>
          <a:noFill/>
          <a:ln w="38100">
            <a:solidFill>
              <a:schemeClr val="tx1"/>
            </a:solidFill>
            <a:round/>
            <a:headEnd/>
            <a:tailEnd type="triangle" w="med" len="med"/>
          </a:ln>
        </p:spPr>
        <p:txBody>
          <a:bodyPr/>
          <a:lstStyle/>
          <a:p>
            <a:endParaRPr lang="zh-CN" altLang="en-US"/>
          </a:p>
        </p:txBody>
      </p:sp>
      <p:sp>
        <p:nvSpPr>
          <p:cNvPr id="193561" name="Line 25"/>
          <p:cNvSpPr>
            <a:spLocks noChangeShapeType="1"/>
          </p:cNvSpPr>
          <p:nvPr/>
        </p:nvSpPr>
        <p:spPr bwMode="auto">
          <a:xfrm>
            <a:off x="1006475" y="3333750"/>
            <a:ext cx="1187450" cy="723900"/>
          </a:xfrm>
          <a:prstGeom prst="line">
            <a:avLst/>
          </a:prstGeom>
          <a:noFill/>
          <a:ln w="38100">
            <a:solidFill>
              <a:schemeClr val="tx1"/>
            </a:solidFill>
            <a:round/>
            <a:headEnd/>
            <a:tailEnd type="triangle" w="med" len="med"/>
          </a:ln>
        </p:spPr>
        <p:txBody>
          <a:bodyPr/>
          <a:lstStyle/>
          <a:p>
            <a:endParaRPr lang="zh-CN" altLang="en-US"/>
          </a:p>
        </p:txBody>
      </p:sp>
      <p:sp>
        <p:nvSpPr>
          <p:cNvPr id="193562" name="Line 26"/>
          <p:cNvSpPr>
            <a:spLocks noChangeShapeType="1"/>
          </p:cNvSpPr>
          <p:nvPr/>
        </p:nvSpPr>
        <p:spPr bwMode="auto">
          <a:xfrm>
            <a:off x="1066800" y="3352800"/>
            <a:ext cx="2833688" cy="723900"/>
          </a:xfrm>
          <a:prstGeom prst="line">
            <a:avLst/>
          </a:prstGeom>
          <a:noFill/>
          <a:ln w="38100">
            <a:solidFill>
              <a:schemeClr val="tx1"/>
            </a:solidFill>
            <a:round/>
            <a:headEnd/>
            <a:tailEnd type="triangle" w="med" len="med"/>
          </a:ln>
        </p:spPr>
        <p:txBody>
          <a:bodyPr/>
          <a:lstStyle/>
          <a:p>
            <a:endParaRPr lang="zh-CN" altLang="en-US"/>
          </a:p>
        </p:txBody>
      </p:sp>
      <p:sp>
        <p:nvSpPr>
          <p:cNvPr id="193563" name="Line 27"/>
          <p:cNvSpPr>
            <a:spLocks noChangeShapeType="1"/>
          </p:cNvSpPr>
          <p:nvPr/>
        </p:nvSpPr>
        <p:spPr bwMode="auto">
          <a:xfrm>
            <a:off x="4206875" y="3333750"/>
            <a:ext cx="1187450" cy="723900"/>
          </a:xfrm>
          <a:prstGeom prst="line">
            <a:avLst/>
          </a:prstGeom>
          <a:noFill/>
          <a:ln w="38100">
            <a:solidFill>
              <a:schemeClr val="tx1"/>
            </a:solidFill>
            <a:round/>
            <a:headEnd/>
            <a:tailEnd type="triangle" w="med" len="med"/>
          </a:ln>
        </p:spPr>
        <p:txBody>
          <a:bodyPr/>
          <a:lstStyle/>
          <a:p>
            <a:endParaRPr lang="zh-CN" altLang="en-US"/>
          </a:p>
        </p:txBody>
      </p:sp>
      <p:sp>
        <p:nvSpPr>
          <p:cNvPr id="193564" name="Line 28"/>
          <p:cNvSpPr>
            <a:spLocks noChangeShapeType="1"/>
          </p:cNvSpPr>
          <p:nvPr/>
        </p:nvSpPr>
        <p:spPr bwMode="auto">
          <a:xfrm>
            <a:off x="4206875" y="3333750"/>
            <a:ext cx="2743200" cy="723900"/>
          </a:xfrm>
          <a:prstGeom prst="line">
            <a:avLst/>
          </a:prstGeom>
          <a:noFill/>
          <a:ln w="38100">
            <a:solidFill>
              <a:schemeClr val="tx1"/>
            </a:solidFill>
            <a:round/>
            <a:headEnd/>
            <a:tailEnd type="triangle" w="med" len="med"/>
          </a:ln>
        </p:spPr>
        <p:txBody>
          <a:bodyPr/>
          <a:lstStyle/>
          <a:p>
            <a:endParaRPr lang="zh-CN" altLang="en-US"/>
          </a:p>
        </p:txBody>
      </p:sp>
      <p:sp>
        <p:nvSpPr>
          <p:cNvPr id="193565" name="Line 29"/>
          <p:cNvSpPr>
            <a:spLocks noChangeShapeType="1"/>
          </p:cNvSpPr>
          <p:nvPr/>
        </p:nvSpPr>
        <p:spPr bwMode="auto">
          <a:xfrm>
            <a:off x="4297363" y="3333750"/>
            <a:ext cx="4206875" cy="723900"/>
          </a:xfrm>
          <a:prstGeom prst="line">
            <a:avLst/>
          </a:prstGeom>
          <a:noFill/>
          <a:ln w="38100">
            <a:solidFill>
              <a:schemeClr val="tx1"/>
            </a:solidFill>
            <a:round/>
            <a:headEnd/>
            <a:tailEnd type="triangle" w="med" len="med"/>
          </a:ln>
        </p:spPr>
        <p:txBody>
          <a:bodyPr/>
          <a:lstStyle/>
          <a:p>
            <a:endParaRPr lang="zh-CN" altLang="en-US"/>
          </a:p>
        </p:txBody>
      </p:sp>
      <p:sp>
        <p:nvSpPr>
          <p:cNvPr id="193566" name="Line 30"/>
          <p:cNvSpPr>
            <a:spLocks noChangeShapeType="1"/>
          </p:cNvSpPr>
          <p:nvPr/>
        </p:nvSpPr>
        <p:spPr bwMode="auto">
          <a:xfrm>
            <a:off x="639763" y="4538663"/>
            <a:ext cx="0" cy="481012"/>
          </a:xfrm>
          <a:prstGeom prst="line">
            <a:avLst/>
          </a:prstGeom>
          <a:noFill/>
          <a:ln w="38100">
            <a:solidFill>
              <a:schemeClr val="tx1"/>
            </a:solidFill>
            <a:round/>
            <a:headEnd/>
            <a:tailEnd type="triangle" w="med" len="med"/>
          </a:ln>
        </p:spPr>
        <p:txBody>
          <a:bodyPr/>
          <a:lstStyle/>
          <a:p>
            <a:endParaRPr lang="zh-CN" altLang="en-US"/>
          </a:p>
        </p:txBody>
      </p:sp>
      <p:sp>
        <p:nvSpPr>
          <p:cNvPr id="193567" name="Line 31"/>
          <p:cNvSpPr>
            <a:spLocks noChangeShapeType="1"/>
          </p:cNvSpPr>
          <p:nvPr/>
        </p:nvSpPr>
        <p:spPr bwMode="auto">
          <a:xfrm>
            <a:off x="3840163" y="4538663"/>
            <a:ext cx="0" cy="481012"/>
          </a:xfrm>
          <a:prstGeom prst="line">
            <a:avLst/>
          </a:prstGeom>
          <a:noFill/>
          <a:ln w="38100">
            <a:solidFill>
              <a:schemeClr val="tx1"/>
            </a:solidFill>
            <a:round/>
            <a:headEnd/>
            <a:tailEnd type="triangle" w="med" len="med"/>
          </a:ln>
        </p:spPr>
        <p:txBody>
          <a:bodyPr/>
          <a:lstStyle/>
          <a:p>
            <a:endParaRPr lang="zh-CN" altLang="en-US"/>
          </a:p>
        </p:txBody>
      </p:sp>
      <p:sp>
        <p:nvSpPr>
          <p:cNvPr id="193568" name="Line 32"/>
          <p:cNvSpPr>
            <a:spLocks noChangeShapeType="1"/>
          </p:cNvSpPr>
          <p:nvPr/>
        </p:nvSpPr>
        <p:spPr bwMode="auto">
          <a:xfrm>
            <a:off x="3932238" y="5502275"/>
            <a:ext cx="2376487" cy="722313"/>
          </a:xfrm>
          <a:prstGeom prst="line">
            <a:avLst/>
          </a:prstGeom>
          <a:noFill/>
          <a:ln w="38100">
            <a:solidFill>
              <a:schemeClr val="tx1"/>
            </a:solidFill>
            <a:round/>
            <a:headEnd/>
            <a:tailEnd type="triangle" w="med" len="med"/>
          </a:ln>
        </p:spPr>
        <p:txBody>
          <a:bodyPr/>
          <a:lstStyle/>
          <a:p>
            <a:endParaRPr lang="zh-CN" altLang="en-US"/>
          </a:p>
        </p:txBody>
      </p:sp>
      <p:sp>
        <p:nvSpPr>
          <p:cNvPr id="193569" name="Line 33"/>
          <p:cNvSpPr>
            <a:spLocks noChangeShapeType="1"/>
          </p:cNvSpPr>
          <p:nvPr/>
        </p:nvSpPr>
        <p:spPr bwMode="auto">
          <a:xfrm>
            <a:off x="3840163" y="4538663"/>
            <a:ext cx="2652712" cy="1685925"/>
          </a:xfrm>
          <a:prstGeom prst="line">
            <a:avLst/>
          </a:prstGeom>
          <a:noFill/>
          <a:ln w="38100">
            <a:solidFill>
              <a:schemeClr val="tx1"/>
            </a:solidFill>
            <a:round/>
            <a:headEnd/>
            <a:tailEnd type="triangle" w="med" len="med"/>
          </a:ln>
        </p:spPr>
        <p:txBody>
          <a:bodyPr/>
          <a:lstStyle/>
          <a:p>
            <a:endParaRPr lang="zh-CN" altLang="en-US"/>
          </a:p>
        </p:txBody>
      </p:sp>
      <p:sp>
        <p:nvSpPr>
          <p:cNvPr id="193570" name="Line 34"/>
          <p:cNvSpPr>
            <a:spLocks noChangeShapeType="1"/>
          </p:cNvSpPr>
          <p:nvPr/>
        </p:nvSpPr>
        <p:spPr bwMode="auto">
          <a:xfrm>
            <a:off x="8504238" y="4538663"/>
            <a:ext cx="0" cy="722312"/>
          </a:xfrm>
          <a:prstGeom prst="line">
            <a:avLst/>
          </a:prstGeom>
          <a:noFill/>
          <a:ln w="38100">
            <a:solidFill>
              <a:schemeClr val="tx1"/>
            </a:solidFill>
            <a:round/>
            <a:headEnd/>
            <a:tailEnd type="triangle" w="med" len="med"/>
          </a:ln>
        </p:spPr>
        <p:txBody>
          <a:bodyPr/>
          <a:lstStyle/>
          <a:p>
            <a:endParaRPr lang="zh-CN" altLang="en-US"/>
          </a:p>
        </p:txBody>
      </p:sp>
      <p:sp>
        <p:nvSpPr>
          <p:cNvPr id="193571" name="Line 35"/>
          <p:cNvSpPr>
            <a:spLocks noChangeShapeType="1"/>
          </p:cNvSpPr>
          <p:nvPr/>
        </p:nvSpPr>
        <p:spPr bwMode="auto">
          <a:xfrm flipH="1">
            <a:off x="6400800" y="4538663"/>
            <a:ext cx="2103438" cy="1685925"/>
          </a:xfrm>
          <a:prstGeom prst="line">
            <a:avLst/>
          </a:prstGeom>
          <a:noFill/>
          <a:ln w="38100">
            <a:solidFill>
              <a:schemeClr val="tx1"/>
            </a:solidFill>
            <a:round/>
            <a:headEnd/>
            <a:tailEnd type="triangle" w="med" len="med"/>
          </a:ln>
        </p:spPr>
        <p:txBody>
          <a:bodyPr/>
          <a:lstStyle/>
          <a:p>
            <a:endParaRPr lang="zh-CN" altLang="en-US"/>
          </a:p>
        </p:txBody>
      </p:sp>
      <p:sp>
        <p:nvSpPr>
          <p:cNvPr id="193572" name="Rectangle 36"/>
          <p:cNvSpPr>
            <a:spLocks noChangeArrowheads="1"/>
          </p:cNvSpPr>
          <p:nvPr/>
        </p:nvSpPr>
        <p:spPr bwMode="auto">
          <a:xfrm rot="2700000">
            <a:off x="4572000" y="1066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193573" name="Rectangle 37"/>
          <p:cNvSpPr>
            <a:spLocks noChangeArrowheads="1"/>
          </p:cNvSpPr>
          <p:nvPr/>
        </p:nvSpPr>
        <p:spPr bwMode="auto">
          <a:xfrm rot="2700000">
            <a:off x="8382000" y="4495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193574" name="Rectangle 38"/>
          <p:cNvSpPr>
            <a:spLocks noChangeArrowheads="1"/>
          </p:cNvSpPr>
          <p:nvPr/>
        </p:nvSpPr>
        <p:spPr bwMode="auto">
          <a:xfrm rot="2700000">
            <a:off x="3733800" y="44196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sp>
        <p:nvSpPr>
          <p:cNvPr id="193575" name="Rectangle 39"/>
          <p:cNvSpPr>
            <a:spLocks noGrp="1" noChangeArrowheads="1"/>
          </p:cNvSpPr>
          <p:nvPr>
            <p:ph type="title"/>
          </p:nvPr>
        </p:nvSpPr>
        <p:spPr>
          <a:xfrm>
            <a:off x="4278313" y="88900"/>
            <a:ext cx="5627687" cy="765175"/>
          </a:xfrm>
          <a:noFill/>
          <a:ln/>
        </p:spPr>
        <p:txBody>
          <a:bodyPr/>
          <a:lstStyle/>
          <a:p>
            <a:r>
              <a:rPr lang="en-US" altLang="zh-CN">
                <a:solidFill>
                  <a:srgbClr val="0000FF"/>
                </a:solidFill>
              </a:rPr>
              <a:t>②</a:t>
            </a:r>
            <a:r>
              <a:rPr lang="zh-CN" altLang="en-US">
                <a:solidFill>
                  <a:srgbClr val="0000FF"/>
                </a:solidFill>
              </a:rPr>
              <a:t>广度优先</a:t>
            </a:r>
          </a:p>
        </p:txBody>
      </p:sp>
      <p:sp>
        <p:nvSpPr>
          <p:cNvPr id="193593" name="AutoShape 57"/>
          <p:cNvSpPr>
            <a:spLocks noChangeArrowheads="1"/>
          </p:cNvSpPr>
          <p:nvPr/>
        </p:nvSpPr>
        <p:spPr bwMode="auto">
          <a:xfrm>
            <a:off x="838200" y="5562600"/>
            <a:ext cx="6934200" cy="457200"/>
          </a:xfrm>
          <a:prstGeom prst="rightArrow">
            <a:avLst>
              <a:gd name="adj1" fmla="val 50000"/>
              <a:gd name="adj2" fmla="val 379167"/>
            </a:avLst>
          </a:prstGeom>
          <a:solidFill>
            <a:srgbClr val="0000FF"/>
          </a:solidFill>
          <a:ln w="9525">
            <a:solidFill>
              <a:schemeClr val="tx1"/>
            </a:solidFill>
            <a:miter lim="800000"/>
            <a:headEnd/>
            <a:tailEnd/>
          </a:ln>
          <a:effectLst/>
        </p:spPr>
        <p:txBody>
          <a:bodyPr wrap="none" anchor="ctr"/>
          <a:lstStyle/>
          <a:p>
            <a:pPr algn="ct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3556"/>
                                        </p:tgtEl>
                                        <p:attrNameLst>
                                          <p:attrName>style.visibility</p:attrName>
                                        </p:attrNameLst>
                                      </p:cBhvr>
                                      <p:to>
                                        <p:strVal val="visible"/>
                                      </p:to>
                                    </p:set>
                                    <p:anim calcmode="lin" valueType="num">
                                      <p:cBhvr additive="base">
                                        <p:cTn id="7" dur="500" fill="hold"/>
                                        <p:tgtEl>
                                          <p:spTgt spid="193556"/>
                                        </p:tgtEl>
                                        <p:attrNameLst>
                                          <p:attrName>ppt_x</p:attrName>
                                        </p:attrNameLst>
                                      </p:cBhvr>
                                      <p:tavLst>
                                        <p:tav tm="0">
                                          <p:val>
                                            <p:strVal val="#ppt_x"/>
                                          </p:val>
                                        </p:tav>
                                        <p:tav tm="100000">
                                          <p:val>
                                            <p:strVal val="#ppt_x"/>
                                          </p:val>
                                        </p:tav>
                                      </p:tavLst>
                                    </p:anim>
                                    <p:anim calcmode="lin" valueType="num">
                                      <p:cBhvr additive="base">
                                        <p:cTn id="8" dur="500" fill="hold"/>
                                        <p:tgtEl>
                                          <p:spTgt spid="1935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3544"/>
                                        </p:tgtEl>
                                        <p:attrNameLst>
                                          <p:attrName>style.visibility</p:attrName>
                                        </p:attrNameLst>
                                      </p:cBhvr>
                                      <p:to>
                                        <p:strVal val="visible"/>
                                      </p:to>
                                    </p:set>
                                    <p:anim calcmode="lin" valueType="num">
                                      <p:cBhvr additive="base">
                                        <p:cTn id="11" dur="500" fill="hold"/>
                                        <p:tgtEl>
                                          <p:spTgt spid="193544"/>
                                        </p:tgtEl>
                                        <p:attrNameLst>
                                          <p:attrName>ppt_x</p:attrName>
                                        </p:attrNameLst>
                                      </p:cBhvr>
                                      <p:tavLst>
                                        <p:tav tm="0">
                                          <p:val>
                                            <p:strVal val="#ppt_x"/>
                                          </p:val>
                                        </p:tav>
                                        <p:tav tm="100000">
                                          <p:val>
                                            <p:strVal val="#ppt_x"/>
                                          </p:val>
                                        </p:tav>
                                      </p:tavLst>
                                    </p:anim>
                                    <p:anim calcmode="lin" valueType="num">
                                      <p:cBhvr additive="base">
                                        <p:cTn id="12" dur="500" fill="hold"/>
                                        <p:tgtEl>
                                          <p:spTgt spid="19354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3576"/>
                                        </p:tgtEl>
                                        <p:attrNameLst>
                                          <p:attrName>style.visibility</p:attrName>
                                        </p:attrNameLst>
                                      </p:cBhvr>
                                      <p:to>
                                        <p:strVal val="visible"/>
                                      </p:to>
                                    </p:set>
                                    <p:anim calcmode="lin" valueType="num">
                                      <p:cBhvr additive="base">
                                        <p:cTn id="17" dur="500" fill="hold"/>
                                        <p:tgtEl>
                                          <p:spTgt spid="193576"/>
                                        </p:tgtEl>
                                        <p:attrNameLst>
                                          <p:attrName>ppt_x</p:attrName>
                                        </p:attrNameLst>
                                      </p:cBhvr>
                                      <p:tavLst>
                                        <p:tav tm="0">
                                          <p:val>
                                            <p:strVal val="#ppt_x"/>
                                          </p:val>
                                        </p:tav>
                                        <p:tav tm="100000">
                                          <p:val>
                                            <p:strVal val="#ppt_x"/>
                                          </p:val>
                                        </p:tav>
                                      </p:tavLst>
                                    </p:anim>
                                    <p:anim calcmode="lin" valueType="num">
                                      <p:cBhvr additive="base">
                                        <p:cTn id="18" dur="500" fill="hold"/>
                                        <p:tgtEl>
                                          <p:spTgt spid="19357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3557"/>
                                        </p:tgtEl>
                                        <p:attrNameLst>
                                          <p:attrName>style.visibility</p:attrName>
                                        </p:attrNameLst>
                                      </p:cBhvr>
                                      <p:to>
                                        <p:strVal val="visible"/>
                                      </p:to>
                                    </p:set>
                                    <p:anim calcmode="lin" valueType="num">
                                      <p:cBhvr additive="base">
                                        <p:cTn id="23" dur="500" fill="hold"/>
                                        <p:tgtEl>
                                          <p:spTgt spid="193557"/>
                                        </p:tgtEl>
                                        <p:attrNameLst>
                                          <p:attrName>ppt_x</p:attrName>
                                        </p:attrNameLst>
                                      </p:cBhvr>
                                      <p:tavLst>
                                        <p:tav tm="0">
                                          <p:val>
                                            <p:strVal val="#ppt_x"/>
                                          </p:val>
                                        </p:tav>
                                        <p:tav tm="100000">
                                          <p:val>
                                            <p:strVal val="#ppt_x"/>
                                          </p:val>
                                        </p:tav>
                                      </p:tavLst>
                                    </p:anim>
                                    <p:anim calcmode="lin" valueType="num">
                                      <p:cBhvr additive="base">
                                        <p:cTn id="24" dur="500" fill="hold"/>
                                        <p:tgtEl>
                                          <p:spTgt spid="1935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3545"/>
                                        </p:tgtEl>
                                        <p:attrNameLst>
                                          <p:attrName>style.visibility</p:attrName>
                                        </p:attrNameLst>
                                      </p:cBhvr>
                                      <p:to>
                                        <p:strVal val="visible"/>
                                      </p:to>
                                    </p:set>
                                    <p:anim calcmode="lin" valueType="num">
                                      <p:cBhvr additive="base">
                                        <p:cTn id="27" dur="500" fill="hold"/>
                                        <p:tgtEl>
                                          <p:spTgt spid="193545"/>
                                        </p:tgtEl>
                                        <p:attrNameLst>
                                          <p:attrName>ppt_x</p:attrName>
                                        </p:attrNameLst>
                                      </p:cBhvr>
                                      <p:tavLst>
                                        <p:tav tm="0">
                                          <p:val>
                                            <p:strVal val="#ppt_x"/>
                                          </p:val>
                                        </p:tav>
                                        <p:tav tm="100000">
                                          <p:val>
                                            <p:strVal val="#ppt_x"/>
                                          </p:val>
                                        </p:tav>
                                      </p:tavLst>
                                    </p:anim>
                                    <p:anim calcmode="lin" valueType="num">
                                      <p:cBhvr additive="base">
                                        <p:cTn id="28" dur="500" fill="hold"/>
                                        <p:tgtEl>
                                          <p:spTgt spid="19354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3589"/>
                                        </p:tgtEl>
                                        <p:attrNameLst>
                                          <p:attrName>style.visibility</p:attrName>
                                        </p:attrNameLst>
                                      </p:cBhvr>
                                      <p:to>
                                        <p:strVal val="visible"/>
                                      </p:to>
                                    </p:set>
                                    <p:anim calcmode="lin" valueType="num">
                                      <p:cBhvr additive="base">
                                        <p:cTn id="33" dur="500" fill="hold"/>
                                        <p:tgtEl>
                                          <p:spTgt spid="193589"/>
                                        </p:tgtEl>
                                        <p:attrNameLst>
                                          <p:attrName>ppt_x</p:attrName>
                                        </p:attrNameLst>
                                      </p:cBhvr>
                                      <p:tavLst>
                                        <p:tav tm="0">
                                          <p:val>
                                            <p:strVal val="#ppt_x"/>
                                          </p:val>
                                        </p:tav>
                                        <p:tav tm="100000">
                                          <p:val>
                                            <p:strVal val="#ppt_x"/>
                                          </p:val>
                                        </p:tav>
                                      </p:tavLst>
                                    </p:anim>
                                    <p:anim calcmode="lin" valueType="num">
                                      <p:cBhvr additive="base">
                                        <p:cTn id="34" dur="500" fill="hold"/>
                                        <p:tgtEl>
                                          <p:spTgt spid="19358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3558"/>
                                        </p:tgtEl>
                                        <p:attrNameLst>
                                          <p:attrName>style.visibility</p:attrName>
                                        </p:attrNameLst>
                                      </p:cBhvr>
                                      <p:to>
                                        <p:strVal val="visible"/>
                                      </p:to>
                                    </p:set>
                                    <p:anim calcmode="lin" valueType="num">
                                      <p:cBhvr additive="base">
                                        <p:cTn id="39" dur="500" fill="hold"/>
                                        <p:tgtEl>
                                          <p:spTgt spid="193558"/>
                                        </p:tgtEl>
                                        <p:attrNameLst>
                                          <p:attrName>ppt_x</p:attrName>
                                        </p:attrNameLst>
                                      </p:cBhvr>
                                      <p:tavLst>
                                        <p:tav tm="0">
                                          <p:val>
                                            <p:strVal val="#ppt_x"/>
                                          </p:val>
                                        </p:tav>
                                        <p:tav tm="100000">
                                          <p:val>
                                            <p:strVal val="#ppt_x"/>
                                          </p:val>
                                        </p:tav>
                                      </p:tavLst>
                                    </p:anim>
                                    <p:anim calcmode="lin" valueType="num">
                                      <p:cBhvr additive="base">
                                        <p:cTn id="40" dur="500" fill="hold"/>
                                        <p:tgtEl>
                                          <p:spTgt spid="19355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3554"/>
                                        </p:tgtEl>
                                        <p:attrNameLst>
                                          <p:attrName>style.visibility</p:attrName>
                                        </p:attrNameLst>
                                      </p:cBhvr>
                                      <p:to>
                                        <p:strVal val="visible"/>
                                      </p:to>
                                    </p:set>
                                    <p:anim calcmode="lin" valueType="num">
                                      <p:cBhvr additive="base">
                                        <p:cTn id="43" dur="500" fill="hold"/>
                                        <p:tgtEl>
                                          <p:spTgt spid="193554"/>
                                        </p:tgtEl>
                                        <p:attrNameLst>
                                          <p:attrName>ppt_x</p:attrName>
                                        </p:attrNameLst>
                                      </p:cBhvr>
                                      <p:tavLst>
                                        <p:tav tm="0">
                                          <p:val>
                                            <p:strVal val="#ppt_x"/>
                                          </p:val>
                                        </p:tav>
                                        <p:tav tm="100000">
                                          <p:val>
                                            <p:strVal val="#ppt_x"/>
                                          </p:val>
                                        </p:tav>
                                      </p:tavLst>
                                    </p:anim>
                                    <p:anim calcmode="lin" valueType="num">
                                      <p:cBhvr additive="base">
                                        <p:cTn id="44" dur="500" fill="hold"/>
                                        <p:tgtEl>
                                          <p:spTgt spid="19355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3543"/>
                                        </p:tgtEl>
                                        <p:attrNameLst>
                                          <p:attrName>style.visibility</p:attrName>
                                        </p:attrNameLst>
                                      </p:cBhvr>
                                      <p:to>
                                        <p:strVal val="visible"/>
                                      </p:to>
                                    </p:set>
                                    <p:anim calcmode="lin" valueType="num">
                                      <p:cBhvr additive="base">
                                        <p:cTn id="47" dur="500" fill="hold"/>
                                        <p:tgtEl>
                                          <p:spTgt spid="193543"/>
                                        </p:tgtEl>
                                        <p:attrNameLst>
                                          <p:attrName>ppt_x</p:attrName>
                                        </p:attrNameLst>
                                      </p:cBhvr>
                                      <p:tavLst>
                                        <p:tav tm="0">
                                          <p:val>
                                            <p:strVal val="#ppt_x"/>
                                          </p:val>
                                        </p:tav>
                                        <p:tav tm="100000">
                                          <p:val>
                                            <p:strVal val="#ppt_x"/>
                                          </p:val>
                                        </p:tav>
                                      </p:tavLst>
                                    </p:anim>
                                    <p:anim calcmode="lin" valueType="num">
                                      <p:cBhvr additive="base">
                                        <p:cTn id="48" dur="500" fill="hold"/>
                                        <p:tgtEl>
                                          <p:spTgt spid="1935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3559"/>
                                        </p:tgtEl>
                                        <p:attrNameLst>
                                          <p:attrName>style.visibility</p:attrName>
                                        </p:attrNameLst>
                                      </p:cBhvr>
                                      <p:to>
                                        <p:strVal val="visible"/>
                                      </p:to>
                                    </p:set>
                                    <p:anim calcmode="lin" valueType="num">
                                      <p:cBhvr additive="base">
                                        <p:cTn id="53" dur="500" fill="hold"/>
                                        <p:tgtEl>
                                          <p:spTgt spid="193559"/>
                                        </p:tgtEl>
                                        <p:attrNameLst>
                                          <p:attrName>ppt_x</p:attrName>
                                        </p:attrNameLst>
                                      </p:cBhvr>
                                      <p:tavLst>
                                        <p:tav tm="0">
                                          <p:val>
                                            <p:strVal val="#ppt_x"/>
                                          </p:val>
                                        </p:tav>
                                        <p:tav tm="100000">
                                          <p:val>
                                            <p:strVal val="#ppt_x"/>
                                          </p:val>
                                        </p:tav>
                                      </p:tavLst>
                                    </p:anim>
                                    <p:anim calcmode="lin" valueType="num">
                                      <p:cBhvr additive="base">
                                        <p:cTn id="54" dur="500" fill="hold"/>
                                        <p:tgtEl>
                                          <p:spTgt spid="1935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3549"/>
                                        </p:tgtEl>
                                        <p:attrNameLst>
                                          <p:attrName>style.visibility</p:attrName>
                                        </p:attrNameLst>
                                      </p:cBhvr>
                                      <p:to>
                                        <p:strVal val="visible"/>
                                      </p:to>
                                    </p:set>
                                    <p:anim calcmode="lin" valueType="num">
                                      <p:cBhvr additive="base">
                                        <p:cTn id="57" dur="500" fill="hold"/>
                                        <p:tgtEl>
                                          <p:spTgt spid="193549"/>
                                        </p:tgtEl>
                                        <p:attrNameLst>
                                          <p:attrName>ppt_x</p:attrName>
                                        </p:attrNameLst>
                                      </p:cBhvr>
                                      <p:tavLst>
                                        <p:tav tm="0">
                                          <p:val>
                                            <p:strVal val="#ppt_x"/>
                                          </p:val>
                                        </p:tav>
                                        <p:tav tm="100000">
                                          <p:val>
                                            <p:strVal val="#ppt_x"/>
                                          </p:val>
                                        </p:tav>
                                      </p:tavLst>
                                    </p:anim>
                                    <p:anim calcmode="lin" valueType="num">
                                      <p:cBhvr additive="base">
                                        <p:cTn id="58" dur="500" fill="hold"/>
                                        <p:tgtEl>
                                          <p:spTgt spid="19354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3560"/>
                                        </p:tgtEl>
                                        <p:attrNameLst>
                                          <p:attrName>style.visibility</p:attrName>
                                        </p:attrNameLst>
                                      </p:cBhvr>
                                      <p:to>
                                        <p:strVal val="visible"/>
                                      </p:to>
                                    </p:set>
                                    <p:anim calcmode="lin" valueType="num">
                                      <p:cBhvr additive="base">
                                        <p:cTn id="63" dur="500" fill="hold"/>
                                        <p:tgtEl>
                                          <p:spTgt spid="193560"/>
                                        </p:tgtEl>
                                        <p:attrNameLst>
                                          <p:attrName>ppt_x</p:attrName>
                                        </p:attrNameLst>
                                      </p:cBhvr>
                                      <p:tavLst>
                                        <p:tav tm="0">
                                          <p:val>
                                            <p:strVal val="#ppt_x"/>
                                          </p:val>
                                        </p:tav>
                                        <p:tav tm="100000">
                                          <p:val>
                                            <p:strVal val="#ppt_x"/>
                                          </p:val>
                                        </p:tav>
                                      </p:tavLst>
                                    </p:anim>
                                    <p:anim calcmode="lin" valueType="num">
                                      <p:cBhvr additive="base">
                                        <p:cTn id="64" dur="500" fill="hold"/>
                                        <p:tgtEl>
                                          <p:spTgt spid="1935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3540"/>
                                        </p:tgtEl>
                                        <p:attrNameLst>
                                          <p:attrName>style.visibility</p:attrName>
                                        </p:attrNameLst>
                                      </p:cBhvr>
                                      <p:to>
                                        <p:strVal val="visible"/>
                                      </p:to>
                                    </p:set>
                                    <p:anim calcmode="lin" valueType="num">
                                      <p:cBhvr additive="base">
                                        <p:cTn id="67" dur="500" fill="hold"/>
                                        <p:tgtEl>
                                          <p:spTgt spid="193540"/>
                                        </p:tgtEl>
                                        <p:attrNameLst>
                                          <p:attrName>ppt_x</p:attrName>
                                        </p:attrNameLst>
                                      </p:cBhvr>
                                      <p:tavLst>
                                        <p:tav tm="0">
                                          <p:val>
                                            <p:strVal val="#ppt_x"/>
                                          </p:val>
                                        </p:tav>
                                        <p:tav tm="100000">
                                          <p:val>
                                            <p:strVal val="#ppt_x"/>
                                          </p:val>
                                        </p:tav>
                                      </p:tavLst>
                                    </p:anim>
                                    <p:anim calcmode="lin" valueType="num">
                                      <p:cBhvr additive="base">
                                        <p:cTn id="68" dur="500" fill="hold"/>
                                        <p:tgtEl>
                                          <p:spTgt spid="19354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3590"/>
                                        </p:tgtEl>
                                        <p:attrNameLst>
                                          <p:attrName>style.visibility</p:attrName>
                                        </p:attrNameLst>
                                      </p:cBhvr>
                                      <p:to>
                                        <p:strVal val="visible"/>
                                      </p:to>
                                    </p:set>
                                    <p:anim calcmode="lin" valueType="num">
                                      <p:cBhvr additive="base">
                                        <p:cTn id="73" dur="500" fill="hold"/>
                                        <p:tgtEl>
                                          <p:spTgt spid="193590"/>
                                        </p:tgtEl>
                                        <p:attrNameLst>
                                          <p:attrName>ppt_x</p:attrName>
                                        </p:attrNameLst>
                                      </p:cBhvr>
                                      <p:tavLst>
                                        <p:tav tm="0">
                                          <p:val>
                                            <p:strVal val="#ppt_x"/>
                                          </p:val>
                                        </p:tav>
                                        <p:tav tm="100000">
                                          <p:val>
                                            <p:strVal val="#ppt_x"/>
                                          </p:val>
                                        </p:tav>
                                      </p:tavLst>
                                    </p:anim>
                                    <p:anim calcmode="lin" valueType="num">
                                      <p:cBhvr additive="base">
                                        <p:cTn id="74" dur="500" fill="hold"/>
                                        <p:tgtEl>
                                          <p:spTgt spid="19359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93561"/>
                                        </p:tgtEl>
                                        <p:attrNameLst>
                                          <p:attrName>style.visibility</p:attrName>
                                        </p:attrNameLst>
                                      </p:cBhvr>
                                      <p:to>
                                        <p:strVal val="visible"/>
                                      </p:to>
                                    </p:set>
                                    <p:anim calcmode="lin" valueType="num">
                                      <p:cBhvr additive="base">
                                        <p:cTn id="79" dur="500" fill="hold"/>
                                        <p:tgtEl>
                                          <p:spTgt spid="193561"/>
                                        </p:tgtEl>
                                        <p:attrNameLst>
                                          <p:attrName>ppt_x</p:attrName>
                                        </p:attrNameLst>
                                      </p:cBhvr>
                                      <p:tavLst>
                                        <p:tav tm="0">
                                          <p:val>
                                            <p:strVal val="#ppt_x"/>
                                          </p:val>
                                        </p:tav>
                                        <p:tav tm="100000">
                                          <p:val>
                                            <p:strVal val="#ppt_x"/>
                                          </p:val>
                                        </p:tav>
                                      </p:tavLst>
                                    </p:anim>
                                    <p:anim calcmode="lin" valueType="num">
                                      <p:cBhvr additive="base">
                                        <p:cTn id="80" dur="500" fill="hold"/>
                                        <p:tgtEl>
                                          <p:spTgt spid="19356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93541"/>
                                        </p:tgtEl>
                                        <p:attrNameLst>
                                          <p:attrName>style.visibility</p:attrName>
                                        </p:attrNameLst>
                                      </p:cBhvr>
                                      <p:to>
                                        <p:strVal val="visible"/>
                                      </p:to>
                                    </p:set>
                                    <p:anim calcmode="lin" valueType="num">
                                      <p:cBhvr additive="base">
                                        <p:cTn id="83" dur="500" fill="hold"/>
                                        <p:tgtEl>
                                          <p:spTgt spid="193541"/>
                                        </p:tgtEl>
                                        <p:attrNameLst>
                                          <p:attrName>ppt_x</p:attrName>
                                        </p:attrNameLst>
                                      </p:cBhvr>
                                      <p:tavLst>
                                        <p:tav tm="0">
                                          <p:val>
                                            <p:strVal val="#ppt_x"/>
                                          </p:val>
                                        </p:tav>
                                        <p:tav tm="100000">
                                          <p:val>
                                            <p:strVal val="#ppt_x"/>
                                          </p:val>
                                        </p:tav>
                                      </p:tavLst>
                                    </p:anim>
                                    <p:anim calcmode="lin" valueType="num">
                                      <p:cBhvr additive="base">
                                        <p:cTn id="84" dur="500" fill="hold"/>
                                        <p:tgtEl>
                                          <p:spTgt spid="19354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93562"/>
                                        </p:tgtEl>
                                        <p:attrNameLst>
                                          <p:attrName>style.visibility</p:attrName>
                                        </p:attrNameLst>
                                      </p:cBhvr>
                                      <p:to>
                                        <p:strVal val="visible"/>
                                      </p:to>
                                    </p:set>
                                    <p:anim calcmode="lin" valueType="num">
                                      <p:cBhvr additive="base">
                                        <p:cTn id="89" dur="500" fill="hold"/>
                                        <p:tgtEl>
                                          <p:spTgt spid="193562"/>
                                        </p:tgtEl>
                                        <p:attrNameLst>
                                          <p:attrName>ppt_x</p:attrName>
                                        </p:attrNameLst>
                                      </p:cBhvr>
                                      <p:tavLst>
                                        <p:tav tm="0">
                                          <p:val>
                                            <p:strVal val="#ppt_x"/>
                                          </p:val>
                                        </p:tav>
                                        <p:tav tm="100000">
                                          <p:val>
                                            <p:strVal val="#ppt_x"/>
                                          </p:val>
                                        </p:tav>
                                      </p:tavLst>
                                    </p:anim>
                                    <p:anim calcmode="lin" valueType="num">
                                      <p:cBhvr additive="base">
                                        <p:cTn id="90" dur="500" fill="hold"/>
                                        <p:tgtEl>
                                          <p:spTgt spid="19356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93542"/>
                                        </p:tgtEl>
                                        <p:attrNameLst>
                                          <p:attrName>style.visibility</p:attrName>
                                        </p:attrNameLst>
                                      </p:cBhvr>
                                      <p:to>
                                        <p:strVal val="visible"/>
                                      </p:to>
                                    </p:set>
                                    <p:anim calcmode="lin" valueType="num">
                                      <p:cBhvr additive="base">
                                        <p:cTn id="93" dur="500" fill="hold"/>
                                        <p:tgtEl>
                                          <p:spTgt spid="193542"/>
                                        </p:tgtEl>
                                        <p:attrNameLst>
                                          <p:attrName>ppt_x</p:attrName>
                                        </p:attrNameLst>
                                      </p:cBhvr>
                                      <p:tavLst>
                                        <p:tav tm="0">
                                          <p:val>
                                            <p:strVal val="#ppt_x"/>
                                          </p:val>
                                        </p:tav>
                                        <p:tav tm="100000">
                                          <p:val>
                                            <p:strVal val="#ppt_x"/>
                                          </p:val>
                                        </p:tav>
                                      </p:tavLst>
                                    </p:anim>
                                    <p:anim calcmode="lin" valueType="num">
                                      <p:cBhvr additive="base">
                                        <p:cTn id="94" dur="500" fill="hold"/>
                                        <p:tgtEl>
                                          <p:spTgt spid="19354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93574"/>
                                        </p:tgtEl>
                                        <p:attrNameLst>
                                          <p:attrName>style.visibility</p:attrName>
                                        </p:attrNameLst>
                                      </p:cBhvr>
                                      <p:to>
                                        <p:strVal val="visible"/>
                                      </p:to>
                                    </p:set>
                                    <p:anim calcmode="lin" valueType="num">
                                      <p:cBhvr additive="base">
                                        <p:cTn id="97" dur="500" fill="hold"/>
                                        <p:tgtEl>
                                          <p:spTgt spid="193574"/>
                                        </p:tgtEl>
                                        <p:attrNameLst>
                                          <p:attrName>ppt_x</p:attrName>
                                        </p:attrNameLst>
                                      </p:cBhvr>
                                      <p:tavLst>
                                        <p:tav tm="0">
                                          <p:val>
                                            <p:strVal val="#ppt_x"/>
                                          </p:val>
                                        </p:tav>
                                        <p:tav tm="100000">
                                          <p:val>
                                            <p:strVal val="#ppt_x"/>
                                          </p:val>
                                        </p:tav>
                                      </p:tavLst>
                                    </p:anim>
                                    <p:anim calcmode="lin" valueType="num">
                                      <p:cBhvr additive="base">
                                        <p:cTn id="98" dur="500" fill="hold"/>
                                        <p:tgtEl>
                                          <p:spTgt spid="19357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93563"/>
                                        </p:tgtEl>
                                        <p:attrNameLst>
                                          <p:attrName>style.visibility</p:attrName>
                                        </p:attrNameLst>
                                      </p:cBhvr>
                                      <p:to>
                                        <p:strVal val="visible"/>
                                      </p:to>
                                    </p:set>
                                    <p:anim calcmode="lin" valueType="num">
                                      <p:cBhvr additive="base">
                                        <p:cTn id="103" dur="500" fill="hold"/>
                                        <p:tgtEl>
                                          <p:spTgt spid="193563"/>
                                        </p:tgtEl>
                                        <p:attrNameLst>
                                          <p:attrName>ppt_x</p:attrName>
                                        </p:attrNameLst>
                                      </p:cBhvr>
                                      <p:tavLst>
                                        <p:tav tm="0">
                                          <p:val>
                                            <p:strVal val="#ppt_x"/>
                                          </p:val>
                                        </p:tav>
                                        <p:tav tm="100000">
                                          <p:val>
                                            <p:strVal val="#ppt_x"/>
                                          </p:val>
                                        </p:tav>
                                      </p:tavLst>
                                    </p:anim>
                                    <p:anim calcmode="lin" valueType="num">
                                      <p:cBhvr additive="base">
                                        <p:cTn id="104" dur="500" fill="hold"/>
                                        <p:tgtEl>
                                          <p:spTgt spid="19356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93547"/>
                                        </p:tgtEl>
                                        <p:attrNameLst>
                                          <p:attrName>style.visibility</p:attrName>
                                        </p:attrNameLst>
                                      </p:cBhvr>
                                      <p:to>
                                        <p:strVal val="visible"/>
                                      </p:to>
                                    </p:set>
                                    <p:anim calcmode="lin" valueType="num">
                                      <p:cBhvr additive="base">
                                        <p:cTn id="107" dur="500" fill="hold"/>
                                        <p:tgtEl>
                                          <p:spTgt spid="193547"/>
                                        </p:tgtEl>
                                        <p:attrNameLst>
                                          <p:attrName>ppt_x</p:attrName>
                                        </p:attrNameLst>
                                      </p:cBhvr>
                                      <p:tavLst>
                                        <p:tav tm="0">
                                          <p:val>
                                            <p:strVal val="#ppt_x"/>
                                          </p:val>
                                        </p:tav>
                                        <p:tav tm="100000">
                                          <p:val>
                                            <p:strVal val="#ppt_x"/>
                                          </p:val>
                                        </p:tav>
                                      </p:tavLst>
                                    </p:anim>
                                    <p:anim calcmode="lin" valueType="num">
                                      <p:cBhvr additive="base">
                                        <p:cTn id="108" dur="500" fill="hold"/>
                                        <p:tgtEl>
                                          <p:spTgt spid="19354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93564"/>
                                        </p:tgtEl>
                                        <p:attrNameLst>
                                          <p:attrName>style.visibility</p:attrName>
                                        </p:attrNameLst>
                                      </p:cBhvr>
                                      <p:to>
                                        <p:strVal val="visible"/>
                                      </p:to>
                                    </p:set>
                                    <p:anim calcmode="lin" valueType="num">
                                      <p:cBhvr additive="base">
                                        <p:cTn id="113" dur="500" fill="hold"/>
                                        <p:tgtEl>
                                          <p:spTgt spid="193564"/>
                                        </p:tgtEl>
                                        <p:attrNameLst>
                                          <p:attrName>ppt_x</p:attrName>
                                        </p:attrNameLst>
                                      </p:cBhvr>
                                      <p:tavLst>
                                        <p:tav tm="0">
                                          <p:val>
                                            <p:strVal val="#ppt_x"/>
                                          </p:val>
                                        </p:tav>
                                        <p:tav tm="100000">
                                          <p:val>
                                            <p:strVal val="#ppt_x"/>
                                          </p:val>
                                        </p:tav>
                                      </p:tavLst>
                                    </p:anim>
                                    <p:anim calcmode="lin" valueType="num">
                                      <p:cBhvr additive="base">
                                        <p:cTn id="114" dur="500" fill="hold"/>
                                        <p:tgtEl>
                                          <p:spTgt spid="19356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93548"/>
                                        </p:tgtEl>
                                        <p:attrNameLst>
                                          <p:attrName>style.visibility</p:attrName>
                                        </p:attrNameLst>
                                      </p:cBhvr>
                                      <p:to>
                                        <p:strVal val="visible"/>
                                      </p:to>
                                    </p:set>
                                    <p:anim calcmode="lin" valueType="num">
                                      <p:cBhvr additive="base">
                                        <p:cTn id="117" dur="500" fill="hold"/>
                                        <p:tgtEl>
                                          <p:spTgt spid="193548"/>
                                        </p:tgtEl>
                                        <p:attrNameLst>
                                          <p:attrName>ppt_x</p:attrName>
                                        </p:attrNameLst>
                                      </p:cBhvr>
                                      <p:tavLst>
                                        <p:tav tm="0">
                                          <p:val>
                                            <p:strVal val="#ppt_x"/>
                                          </p:val>
                                        </p:tav>
                                        <p:tav tm="100000">
                                          <p:val>
                                            <p:strVal val="#ppt_x"/>
                                          </p:val>
                                        </p:tav>
                                      </p:tavLst>
                                    </p:anim>
                                    <p:anim calcmode="lin" valueType="num">
                                      <p:cBhvr additive="base">
                                        <p:cTn id="118" dur="500" fill="hold"/>
                                        <p:tgtEl>
                                          <p:spTgt spid="19354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93565"/>
                                        </p:tgtEl>
                                        <p:attrNameLst>
                                          <p:attrName>style.visibility</p:attrName>
                                        </p:attrNameLst>
                                      </p:cBhvr>
                                      <p:to>
                                        <p:strVal val="visible"/>
                                      </p:to>
                                    </p:set>
                                    <p:anim calcmode="lin" valueType="num">
                                      <p:cBhvr additive="base">
                                        <p:cTn id="123" dur="500" fill="hold"/>
                                        <p:tgtEl>
                                          <p:spTgt spid="193565"/>
                                        </p:tgtEl>
                                        <p:attrNameLst>
                                          <p:attrName>ppt_x</p:attrName>
                                        </p:attrNameLst>
                                      </p:cBhvr>
                                      <p:tavLst>
                                        <p:tav tm="0">
                                          <p:val>
                                            <p:strVal val="#ppt_x"/>
                                          </p:val>
                                        </p:tav>
                                        <p:tav tm="100000">
                                          <p:val>
                                            <p:strVal val="#ppt_x"/>
                                          </p:val>
                                        </p:tav>
                                      </p:tavLst>
                                    </p:anim>
                                    <p:anim calcmode="lin" valueType="num">
                                      <p:cBhvr additive="base">
                                        <p:cTn id="124" dur="500" fill="hold"/>
                                        <p:tgtEl>
                                          <p:spTgt spid="19356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93546"/>
                                        </p:tgtEl>
                                        <p:attrNameLst>
                                          <p:attrName>style.visibility</p:attrName>
                                        </p:attrNameLst>
                                      </p:cBhvr>
                                      <p:to>
                                        <p:strVal val="visible"/>
                                      </p:to>
                                    </p:set>
                                    <p:anim calcmode="lin" valueType="num">
                                      <p:cBhvr additive="base">
                                        <p:cTn id="127" dur="500" fill="hold"/>
                                        <p:tgtEl>
                                          <p:spTgt spid="193546"/>
                                        </p:tgtEl>
                                        <p:attrNameLst>
                                          <p:attrName>ppt_x</p:attrName>
                                        </p:attrNameLst>
                                      </p:cBhvr>
                                      <p:tavLst>
                                        <p:tav tm="0">
                                          <p:val>
                                            <p:strVal val="#ppt_x"/>
                                          </p:val>
                                        </p:tav>
                                        <p:tav tm="100000">
                                          <p:val>
                                            <p:strVal val="#ppt_x"/>
                                          </p:val>
                                        </p:tav>
                                      </p:tavLst>
                                    </p:anim>
                                    <p:anim calcmode="lin" valueType="num">
                                      <p:cBhvr additive="base">
                                        <p:cTn id="128" dur="500" fill="hold"/>
                                        <p:tgtEl>
                                          <p:spTgt spid="193546"/>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93573"/>
                                        </p:tgtEl>
                                        <p:attrNameLst>
                                          <p:attrName>style.visibility</p:attrName>
                                        </p:attrNameLst>
                                      </p:cBhvr>
                                      <p:to>
                                        <p:strVal val="visible"/>
                                      </p:to>
                                    </p:set>
                                    <p:anim calcmode="lin" valueType="num">
                                      <p:cBhvr additive="base">
                                        <p:cTn id="131" dur="500" fill="hold"/>
                                        <p:tgtEl>
                                          <p:spTgt spid="193573"/>
                                        </p:tgtEl>
                                        <p:attrNameLst>
                                          <p:attrName>ppt_x</p:attrName>
                                        </p:attrNameLst>
                                      </p:cBhvr>
                                      <p:tavLst>
                                        <p:tav tm="0">
                                          <p:val>
                                            <p:strVal val="#ppt_x"/>
                                          </p:val>
                                        </p:tav>
                                        <p:tav tm="100000">
                                          <p:val>
                                            <p:strVal val="#ppt_x"/>
                                          </p:val>
                                        </p:tav>
                                      </p:tavLst>
                                    </p:anim>
                                    <p:anim calcmode="lin" valueType="num">
                                      <p:cBhvr additive="base">
                                        <p:cTn id="132" dur="500" fill="hold"/>
                                        <p:tgtEl>
                                          <p:spTgt spid="19357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93566"/>
                                        </p:tgtEl>
                                        <p:attrNameLst>
                                          <p:attrName>style.visibility</p:attrName>
                                        </p:attrNameLst>
                                      </p:cBhvr>
                                      <p:to>
                                        <p:strVal val="visible"/>
                                      </p:to>
                                    </p:set>
                                    <p:anim calcmode="lin" valueType="num">
                                      <p:cBhvr additive="base">
                                        <p:cTn id="137" dur="500" fill="hold"/>
                                        <p:tgtEl>
                                          <p:spTgt spid="193566"/>
                                        </p:tgtEl>
                                        <p:attrNameLst>
                                          <p:attrName>ppt_x</p:attrName>
                                        </p:attrNameLst>
                                      </p:cBhvr>
                                      <p:tavLst>
                                        <p:tav tm="0">
                                          <p:val>
                                            <p:strVal val="#ppt_x"/>
                                          </p:val>
                                        </p:tav>
                                        <p:tav tm="100000">
                                          <p:val>
                                            <p:strVal val="#ppt_x"/>
                                          </p:val>
                                        </p:tav>
                                      </p:tavLst>
                                    </p:anim>
                                    <p:anim calcmode="lin" valueType="num">
                                      <p:cBhvr additive="base">
                                        <p:cTn id="138" dur="500" fill="hold"/>
                                        <p:tgtEl>
                                          <p:spTgt spid="193566"/>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193567"/>
                                        </p:tgtEl>
                                        <p:attrNameLst>
                                          <p:attrName>style.visibility</p:attrName>
                                        </p:attrNameLst>
                                      </p:cBhvr>
                                      <p:to>
                                        <p:strVal val="visible"/>
                                      </p:to>
                                    </p:set>
                                    <p:anim calcmode="lin" valueType="num">
                                      <p:cBhvr additive="base">
                                        <p:cTn id="141" dur="500" fill="hold"/>
                                        <p:tgtEl>
                                          <p:spTgt spid="193567"/>
                                        </p:tgtEl>
                                        <p:attrNameLst>
                                          <p:attrName>ppt_x</p:attrName>
                                        </p:attrNameLst>
                                      </p:cBhvr>
                                      <p:tavLst>
                                        <p:tav tm="0">
                                          <p:val>
                                            <p:strVal val="#ppt_x"/>
                                          </p:val>
                                        </p:tav>
                                        <p:tav tm="100000">
                                          <p:val>
                                            <p:strVal val="#ppt_x"/>
                                          </p:val>
                                        </p:tav>
                                      </p:tavLst>
                                    </p:anim>
                                    <p:anim calcmode="lin" valueType="num">
                                      <p:cBhvr additive="base">
                                        <p:cTn id="142" dur="500" fill="hold"/>
                                        <p:tgtEl>
                                          <p:spTgt spid="193567"/>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193569"/>
                                        </p:tgtEl>
                                        <p:attrNameLst>
                                          <p:attrName>style.visibility</p:attrName>
                                        </p:attrNameLst>
                                      </p:cBhvr>
                                      <p:to>
                                        <p:strVal val="visible"/>
                                      </p:to>
                                    </p:set>
                                    <p:anim calcmode="lin" valueType="num">
                                      <p:cBhvr additive="base">
                                        <p:cTn id="145" dur="500" fill="hold"/>
                                        <p:tgtEl>
                                          <p:spTgt spid="193569"/>
                                        </p:tgtEl>
                                        <p:attrNameLst>
                                          <p:attrName>ppt_x</p:attrName>
                                        </p:attrNameLst>
                                      </p:cBhvr>
                                      <p:tavLst>
                                        <p:tav tm="0">
                                          <p:val>
                                            <p:strVal val="#ppt_x"/>
                                          </p:val>
                                        </p:tav>
                                        <p:tav tm="100000">
                                          <p:val>
                                            <p:strVal val="#ppt_x"/>
                                          </p:val>
                                        </p:tav>
                                      </p:tavLst>
                                    </p:anim>
                                    <p:anim calcmode="lin" valueType="num">
                                      <p:cBhvr additive="base">
                                        <p:cTn id="146" dur="500" fill="hold"/>
                                        <p:tgtEl>
                                          <p:spTgt spid="193569"/>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93571"/>
                                        </p:tgtEl>
                                        <p:attrNameLst>
                                          <p:attrName>style.visibility</p:attrName>
                                        </p:attrNameLst>
                                      </p:cBhvr>
                                      <p:to>
                                        <p:strVal val="visible"/>
                                      </p:to>
                                    </p:set>
                                    <p:anim calcmode="lin" valueType="num">
                                      <p:cBhvr additive="base">
                                        <p:cTn id="149" dur="500" fill="hold"/>
                                        <p:tgtEl>
                                          <p:spTgt spid="193571"/>
                                        </p:tgtEl>
                                        <p:attrNameLst>
                                          <p:attrName>ppt_x</p:attrName>
                                        </p:attrNameLst>
                                      </p:cBhvr>
                                      <p:tavLst>
                                        <p:tav tm="0">
                                          <p:val>
                                            <p:strVal val="#ppt_x"/>
                                          </p:val>
                                        </p:tav>
                                        <p:tav tm="100000">
                                          <p:val>
                                            <p:strVal val="#ppt_x"/>
                                          </p:val>
                                        </p:tav>
                                      </p:tavLst>
                                    </p:anim>
                                    <p:anim calcmode="lin" valueType="num">
                                      <p:cBhvr additive="base">
                                        <p:cTn id="150" dur="500" fill="hold"/>
                                        <p:tgtEl>
                                          <p:spTgt spid="193571"/>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93570"/>
                                        </p:tgtEl>
                                        <p:attrNameLst>
                                          <p:attrName>style.visibility</p:attrName>
                                        </p:attrNameLst>
                                      </p:cBhvr>
                                      <p:to>
                                        <p:strVal val="visible"/>
                                      </p:to>
                                    </p:set>
                                    <p:anim calcmode="lin" valueType="num">
                                      <p:cBhvr additive="base">
                                        <p:cTn id="153" dur="500" fill="hold"/>
                                        <p:tgtEl>
                                          <p:spTgt spid="193570"/>
                                        </p:tgtEl>
                                        <p:attrNameLst>
                                          <p:attrName>ppt_x</p:attrName>
                                        </p:attrNameLst>
                                      </p:cBhvr>
                                      <p:tavLst>
                                        <p:tav tm="0">
                                          <p:val>
                                            <p:strVal val="#ppt_x"/>
                                          </p:val>
                                        </p:tav>
                                        <p:tav tm="100000">
                                          <p:val>
                                            <p:strVal val="#ppt_x"/>
                                          </p:val>
                                        </p:tav>
                                      </p:tavLst>
                                    </p:anim>
                                    <p:anim calcmode="lin" valueType="num">
                                      <p:cBhvr additive="base">
                                        <p:cTn id="154" dur="500" fill="hold"/>
                                        <p:tgtEl>
                                          <p:spTgt spid="193570"/>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93568"/>
                                        </p:tgtEl>
                                        <p:attrNameLst>
                                          <p:attrName>style.visibility</p:attrName>
                                        </p:attrNameLst>
                                      </p:cBhvr>
                                      <p:to>
                                        <p:strVal val="visible"/>
                                      </p:to>
                                    </p:set>
                                    <p:anim calcmode="lin" valueType="num">
                                      <p:cBhvr additive="base">
                                        <p:cTn id="157" dur="500" fill="hold"/>
                                        <p:tgtEl>
                                          <p:spTgt spid="193568"/>
                                        </p:tgtEl>
                                        <p:attrNameLst>
                                          <p:attrName>ppt_x</p:attrName>
                                        </p:attrNameLst>
                                      </p:cBhvr>
                                      <p:tavLst>
                                        <p:tav tm="0">
                                          <p:val>
                                            <p:strVal val="#ppt_x"/>
                                          </p:val>
                                        </p:tav>
                                        <p:tav tm="100000">
                                          <p:val>
                                            <p:strVal val="#ppt_x"/>
                                          </p:val>
                                        </p:tav>
                                      </p:tavLst>
                                    </p:anim>
                                    <p:anim calcmode="lin" valueType="num">
                                      <p:cBhvr additive="base">
                                        <p:cTn id="158" dur="500" fill="hold"/>
                                        <p:tgtEl>
                                          <p:spTgt spid="193568"/>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93550"/>
                                        </p:tgtEl>
                                        <p:attrNameLst>
                                          <p:attrName>style.visibility</p:attrName>
                                        </p:attrNameLst>
                                      </p:cBhvr>
                                      <p:to>
                                        <p:strVal val="visible"/>
                                      </p:to>
                                    </p:set>
                                    <p:anim calcmode="lin" valueType="num">
                                      <p:cBhvr additive="base">
                                        <p:cTn id="161" dur="500" fill="hold"/>
                                        <p:tgtEl>
                                          <p:spTgt spid="193550"/>
                                        </p:tgtEl>
                                        <p:attrNameLst>
                                          <p:attrName>ppt_x</p:attrName>
                                        </p:attrNameLst>
                                      </p:cBhvr>
                                      <p:tavLst>
                                        <p:tav tm="0">
                                          <p:val>
                                            <p:strVal val="#ppt_x"/>
                                          </p:val>
                                        </p:tav>
                                        <p:tav tm="100000">
                                          <p:val>
                                            <p:strVal val="#ppt_x"/>
                                          </p:val>
                                        </p:tav>
                                      </p:tavLst>
                                    </p:anim>
                                    <p:anim calcmode="lin" valueType="num">
                                      <p:cBhvr additive="base">
                                        <p:cTn id="162" dur="500" fill="hold"/>
                                        <p:tgtEl>
                                          <p:spTgt spid="193550"/>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93551"/>
                                        </p:tgtEl>
                                        <p:attrNameLst>
                                          <p:attrName>style.visibility</p:attrName>
                                        </p:attrNameLst>
                                      </p:cBhvr>
                                      <p:to>
                                        <p:strVal val="visible"/>
                                      </p:to>
                                    </p:set>
                                    <p:anim calcmode="lin" valueType="num">
                                      <p:cBhvr additive="base">
                                        <p:cTn id="165" dur="500" fill="hold"/>
                                        <p:tgtEl>
                                          <p:spTgt spid="193551"/>
                                        </p:tgtEl>
                                        <p:attrNameLst>
                                          <p:attrName>ppt_x</p:attrName>
                                        </p:attrNameLst>
                                      </p:cBhvr>
                                      <p:tavLst>
                                        <p:tav tm="0">
                                          <p:val>
                                            <p:strVal val="#ppt_x"/>
                                          </p:val>
                                        </p:tav>
                                        <p:tav tm="100000">
                                          <p:val>
                                            <p:strVal val="#ppt_x"/>
                                          </p:val>
                                        </p:tav>
                                      </p:tavLst>
                                    </p:anim>
                                    <p:anim calcmode="lin" valueType="num">
                                      <p:cBhvr additive="base">
                                        <p:cTn id="166" dur="500" fill="hold"/>
                                        <p:tgtEl>
                                          <p:spTgt spid="193551"/>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193553"/>
                                        </p:tgtEl>
                                        <p:attrNameLst>
                                          <p:attrName>style.visibility</p:attrName>
                                        </p:attrNameLst>
                                      </p:cBhvr>
                                      <p:to>
                                        <p:strVal val="visible"/>
                                      </p:to>
                                    </p:set>
                                    <p:anim calcmode="lin" valueType="num">
                                      <p:cBhvr additive="base">
                                        <p:cTn id="169" dur="500" fill="hold"/>
                                        <p:tgtEl>
                                          <p:spTgt spid="193553"/>
                                        </p:tgtEl>
                                        <p:attrNameLst>
                                          <p:attrName>ppt_x</p:attrName>
                                        </p:attrNameLst>
                                      </p:cBhvr>
                                      <p:tavLst>
                                        <p:tav tm="0">
                                          <p:val>
                                            <p:strVal val="#ppt_x"/>
                                          </p:val>
                                        </p:tav>
                                        <p:tav tm="100000">
                                          <p:val>
                                            <p:strVal val="#ppt_x"/>
                                          </p:val>
                                        </p:tav>
                                      </p:tavLst>
                                    </p:anim>
                                    <p:anim calcmode="lin" valueType="num">
                                      <p:cBhvr additive="base">
                                        <p:cTn id="170" dur="500" fill="hold"/>
                                        <p:tgtEl>
                                          <p:spTgt spid="19355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193552"/>
                                        </p:tgtEl>
                                        <p:attrNameLst>
                                          <p:attrName>style.visibility</p:attrName>
                                        </p:attrNameLst>
                                      </p:cBhvr>
                                      <p:to>
                                        <p:strVal val="visible"/>
                                      </p:to>
                                    </p:set>
                                    <p:anim calcmode="lin" valueType="num">
                                      <p:cBhvr additive="base">
                                        <p:cTn id="173" dur="500" fill="hold"/>
                                        <p:tgtEl>
                                          <p:spTgt spid="193552"/>
                                        </p:tgtEl>
                                        <p:attrNameLst>
                                          <p:attrName>ppt_x</p:attrName>
                                        </p:attrNameLst>
                                      </p:cBhvr>
                                      <p:tavLst>
                                        <p:tav tm="0">
                                          <p:val>
                                            <p:strVal val="#ppt_x"/>
                                          </p:val>
                                        </p:tav>
                                        <p:tav tm="100000">
                                          <p:val>
                                            <p:strVal val="#ppt_x"/>
                                          </p:val>
                                        </p:tav>
                                      </p:tavLst>
                                    </p:anim>
                                    <p:anim calcmode="lin" valueType="num">
                                      <p:cBhvr additive="base">
                                        <p:cTn id="174" dur="500" fill="hold"/>
                                        <p:tgtEl>
                                          <p:spTgt spid="193552"/>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18" presetClass="entr" presetSubtype="6" fill="hold" grpId="0" nodeType="clickEffect">
                                  <p:stCondLst>
                                    <p:cond delay="0"/>
                                  </p:stCondLst>
                                  <p:childTnLst>
                                    <p:set>
                                      <p:cBhvr>
                                        <p:cTn id="178" dur="1" fill="hold">
                                          <p:stCondLst>
                                            <p:cond delay="0"/>
                                          </p:stCondLst>
                                        </p:cTn>
                                        <p:tgtEl>
                                          <p:spTgt spid="193593"/>
                                        </p:tgtEl>
                                        <p:attrNameLst>
                                          <p:attrName>style.visibility</p:attrName>
                                        </p:attrNameLst>
                                      </p:cBhvr>
                                      <p:to>
                                        <p:strVal val="visible"/>
                                      </p:to>
                                    </p:set>
                                    <p:animEffect transition="in" filter="strips(downRight)">
                                      <p:cBhvr>
                                        <p:cTn id="179" dur="500"/>
                                        <p:tgtEl>
                                          <p:spTgt spid="193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animBg="1"/>
      <p:bldP spid="193541" grpId="0" animBg="1"/>
      <p:bldP spid="193542" grpId="0" animBg="1"/>
      <p:bldP spid="193543" grpId="0"/>
      <p:bldP spid="193544" grpId="0" animBg="1"/>
      <p:bldP spid="193545" grpId="0" animBg="1"/>
      <p:bldP spid="193546" grpId="0" animBg="1"/>
      <p:bldP spid="193547" grpId="0" animBg="1"/>
      <p:bldP spid="193548" grpId="0" animBg="1"/>
      <p:bldP spid="193549" grpId="0" animBg="1"/>
      <p:bldP spid="193550" grpId="0" animBg="1"/>
      <p:bldP spid="193551" grpId="0" animBg="1"/>
      <p:bldP spid="193552" grpId="0" animBg="1"/>
      <p:bldP spid="193553" grpId="0" animBg="1"/>
      <p:bldP spid="193554" grpId="0" animBg="1"/>
      <p:bldP spid="193556" grpId="0" animBg="1"/>
      <p:bldP spid="193557" grpId="0" animBg="1"/>
      <p:bldP spid="193558" grpId="0" animBg="1"/>
      <p:bldP spid="193559" grpId="0" animBg="1"/>
      <p:bldP spid="193560" grpId="0" animBg="1"/>
      <p:bldP spid="193561" grpId="0" animBg="1"/>
      <p:bldP spid="193562" grpId="0" animBg="1"/>
      <p:bldP spid="193563" grpId="0" animBg="1"/>
      <p:bldP spid="193564" grpId="0" animBg="1"/>
      <p:bldP spid="193565" grpId="0" animBg="1"/>
      <p:bldP spid="193566" grpId="0" animBg="1"/>
      <p:bldP spid="193567" grpId="0" animBg="1"/>
      <p:bldP spid="193568" grpId="0" animBg="1"/>
      <p:bldP spid="193569" grpId="0" animBg="1"/>
      <p:bldP spid="193570" grpId="0" animBg="1"/>
      <p:bldP spid="193571" grpId="0" animBg="1"/>
      <p:bldP spid="193573" grpId="0" animBg="1"/>
      <p:bldP spid="193574" grpId="0" animBg="1"/>
      <p:bldP spid="19359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57A6102-EFC8-4B7B-8955-B717806F5E30}"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65FA2D62-1FC2-4160-8B2A-529BCED8D3FB}" type="slidenum">
              <a:rPr lang="en-US" altLang="zh-CN"/>
              <a:pPr/>
              <a:t>137</a:t>
            </a:fld>
            <a:endParaRPr lang="en-US" altLang="zh-CN"/>
          </a:p>
        </p:txBody>
      </p:sp>
      <p:sp>
        <p:nvSpPr>
          <p:cNvPr id="192514" name="Rectangle 2"/>
          <p:cNvSpPr>
            <a:spLocks noGrp="1" noChangeArrowheads="1"/>
          </p:cNvSpPr>
          <p:nvPr>
            <p:ph type="title"/>
          </p:nvPr>
        </p:nvSpPr>
        <p:spPr/>
        <p:txBody>
          <a:bodyPr/>
          <a:lstStyle/>
          <a:p>
            <a:r>
              <a:rPr lang="en-US" altLang="zh-CN"/>
              <a:t>7.6 </a:t>
            </a:r>
            <a:r>
              <a:rPr lang="zh-CN" altLang="en-US"/>
              <a:t>集成测试</a:t>
            </a:r>
          </a:p>
        </p:txBody>
      </p:sp>
      <p:sp>
        <p:nvSpPr>
          <p:cNvPr id="19251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策略</a:t>
            </a:r>
            <a:r>
              <a:rPr lang="en-US" altLang="zh-CN">
                <a:solidFill>
                  <a:srgbClr val="CC0000"/>
                </a:solidFill>
              </a:rPr>
              <a:t>】——</a:t>
            </a:r>
            <a:r>
              <a:rPr lang="zh-CN" altLang="en-US">
                <a:solidFill>
                  <a:srgbClr val="0000FF"/>
                </a:solidFill>
              </a:rPr>
              <a:t>渐增式组装</a:t>
            </a:r>
            <a:endParaRPr lang="zh-CN" altLang="en-US">
              <a:solidFill>
                <a:srgbClr val="CC0000"/>
              </a:solidFill>
            </a:endParaRPr>
          </a:p>
          <a:p>
            <a:pPr lvl="1"/>
            <a:r>
              <a:rPr lang="zh-CN" altLang="en-US">
                <a:solidFill>
                  <a:srgbClr val="0000FF"/>
                </a:solidFill>
              </a:rPr>
              <a:t>⑴</a:t>
            </a:r>
            <a:r>
              <a:rPr lang="zh-CN" altLang="zh-CN">
                <a:solidFill>
                  <a:srgbClr val="0000FF"/>
                </a:solidFill>
              </a:rPr>
              <a:t>自顶向下</a:t>
            </a:r>
            <a:endParaRPr lang="zh-CN" altLang="en-US">
              <a:solidFill>
                <a:srgbClr val="0000FF"/>
              </a:solidFill>
            </a:endParaRPr>
          </a:p>
          <a:p>
            <a:pPr lvl="2"/>
            <a:r>
              <a:rPr lang="zh-CN" altLang="en-US"/>
              <a:t>将模块按软件结构，</a:t>
            </a:r>
            <a:r>
              <a:rPr lang="zh-CN" altLang="en-US">
                <a:solidFill>
                  <a:srgbClr val="0000FF"/>
                </a:solidFill>
              </a:rPr>
              <a:t>沿控制层次自顶向下进行组装</a:t>
            </a:r>
            <a:r>
              <a:rPr lang="zh-CN" altLang="en-US"/>
              <a:t>。</a:t>
            </a:r>
          </a:p>
          <a:p>
            <a:pPr lvl="2"/>
            <a:r>
              <a:rPr lang="zh-CN" altLang="en-US">
                <a:solidFill>
                  <a:srgbClr val="0000FF"/>
                </a:solidFill>
              </a:rPr>
              <a:t>①深度优先</a:t>
            </a:r>
            <a:r>
              <a:rPr lang="en-US" altLang="zh-CN"/>
              <a:t>——</a:t>
            </a:r>
            <a:r>
              <a:rPr lang="zh-CN" altLang="en-US">
                <a:solidFill>
                  <a:srgbClr val="0000FF"/>
                </a:solidFill>
              </a:rPr>
              <a:t>按子系统方向</a:t>
            </a:r>
            <a:r>
              <a:rPr lang="zh-CN" altLang="en-US"/>
              <a:t>逐步测试组装。</a:t>
            </a:r>
          </a:p>
          <a:p>
            <a:pPr lvl="2"/>
            <a:r>
              <a:rPr lang="zh-CN" altLang="en-US">
                <a:solidFill>
                  <a:srgbClr val="0000FF"/>
                </a:solidFill>
              </a:rPr>
              <a:t>②广度优先</a:t>
            </a:r>
            <a:r>
              <a:rPr lang="en-US" altLang="zh-CN"/>
              <a:t>——</a:t>
            </a:r>
            <a:r>
              <a:rPr lang="zh-CN" altLang="en-US">
                <a:solidFill>
                  <a:srgbClr val="0000FF"/>
                </a:solidFill>
              </a:rPr>
              <a:t>沿层自左向右组装</a:t>
            </a:r>
            <a:r>
              <a:rPr lang="zh-CN" altLang="en-US"/>
              <a:t>。</a:t>
            </a:r>
          </a:p>
          <a:p>
            <a:pPr lvl="2"/>
            <a:r>
              <a:rPr lang="zh-CN" altLang="en-US"/>
              <a:t>需要</a:t>
            </a:r>
            <a:r>
              <a:rPr lang="zh-CN" altLang="en-US">
                <a:solidFill>
                  <a:srgbClr val="FF0000"/>
                </a:solidFill>
              </a:rPr>
              <a:t>桩模块</a:t>
            </a:r>
            <a:r>
              <a:rPr lang="zh-CN" altLang="en-US"/>
              <a:t>。</a:t>
            </a:r>
          </a:p>
          <a:p>
            <a:pPr lvl="1"/>
            <a:r>
              <a:rPr lang="zh-CN" altLang="en-US">
                <a:solidFill>
                  <a:srgbClr val="0000FF"/>
                </a:solidFill>
              </a:rPr>
              <a:t>⑵自底向上</a:t>
            </a:r>
          </a:p>
          <a:p>
            <a:pPr lvl="2"/>
            <a:r>
              <a:rPr lang="zh-CN" altLang="en-US"/>
              <a:t>从程序模块结构的</a:t>
            </a:r>
            <a:r>
              <a:rPr lang="zh-CN" altLang="en-US">
                <a:solidFill>
                  <a:srgbClr val="0000FF"/>
                </a:solidFill>
              </a:rPr>
              <a:t>最底层的模块</a:t>
            </a:r>
            <a:r>
              <a:rPr lang="zh-CN" altLang="en-US"/>
              <a:t>开始测试和组装。</a:t>
            </a:r>
          </a:p>
          <a:p>
            <a:pPr lvl="2"/>
            <a:r>
              <a:rPr lang="zh-CN" altLang="en-US"/>
              <a:t>需要</a:t>
            </a:r>
            <a:r>
              <a:rPr lang="zh-CN" altLang="en-US">
                <a:solidFill>
                  <a:srgbClr val="FF0000"/>
                </a:solidFill>
              </a:rPr>
              <a:t>驱动模块</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2515">
                                            <p:txEl>
                                              <p:pRg st="6" end="6"/>
                                            </p:txEl>
                                          </p:spTgt>
                                        </p:tgtEl>
                                        <p:attrNameLst>
                                          <p:attrName>style.visibility</p:attrName>
                                        </p:attrNameLst>
                                      </p:cBhvr>
                                      <p:to>
                                        <p:strVal val="visible"/>
                                      </p:to>
                                    </p:set>
                                    <p:animEffect transition="in" filter="strips(downRight)">
                                      <p:cBhvr>
                                        <p:cTn id="7" dur="500"/>
                                        <p:tgtEl>
                                          <p:spTgt spid="19251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2515">
                                            <p:txEl>
                                              <p:pRg st="7" end="7"/>
                                            </p:txEl>
                                          </p:spTgt>
                                        </p:tgtEl>
                                        <p:attrNameLst>
                                          <p:attrName>style.visibility</p:attrName>
                                        </p:attrNameLst>
                                      </p:cBhvr>
                                      <p:to>
                                        <p:strVal val="visible"/>
                                      </p:to>
                                    </p:set>
                                    <p:animEffect transition="in" filter="strips(downRight)">
                                      <p:cBhvr>
                                        <p:cTn id="12" dur="500"/>
                                        <p:tgtEl>
                                          <p:spTgt spid="1925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92515">
                                            <p:txEl>
                                              <p:pRg st="8" end="8"/>
                                            </p:txEl>
                                          </p:spTgt>
                                        </p:tgtEl>
                                        <p:attrNameLst>
                                          <p:attrName>style.visibility</p:attrName>
                                        </p:attrNameLst>
                                      </p:cBhvr>
                                      <p:to>
                                        <p:strVal val="visible"/>
                                      </p:to>
                                    </p:set>
                                    <p:animEffect transition="in" filter="strips(downRight)">
                                      <p:cBhvr>
                                        <p:cTn id="17" dur="500"/>
                                        <p:tgtEl>
                                          <p:spTgt spid="1925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日期占位符 3"/>
          <p:cNvSpPr>
            <a:spLocks noGrp="1"/>
          </p:cNvSpPr>
          <p:nvPr>
            <p:ph type="dt" sz="half" idx="10"/>
          </p:nvPr>
        </p:nvSpPr>
        <p:spPr/>
        <p:txBody>
          <a:bodyPr/>
          <a:lstStyle/>
          <a:p>
            <a:fld id="{0C8E185F-C666-420F-9209-DC49084A4FD0}" type="datetime1">
              <a:rPr lang="zh-CN" altLang="en-US"/>
              <a:pPr/>
              <a:t>2020/1/5</a:t>
            </a:fld>
            <a:endParaRPr lang="en-US" altLang="zh-CN"/>
          </a:p>
        </p:txBody>
      </p:sp>
      <p:sp>
        <p:nvSpPr>
          <p:cNvPr id="57" name="灯片编号占位符 4"/>
          <p:cNvSpPr>
            <a:spLocks noGrp="1"/>
          </p:cNvSpPr>
          <p:nvPr>
            <p:ph type="sldNum" sz="quarter" idx="11"/>
          </p:nvPr>
        </p:nvSpPr>
        <p:spPr/>
        <p:txBody>
          <a:bodyPr/>
          <a:lstStyle/>
          <a:p>
            <a:fld id="{7E97D883-0601-4842-BAA1-4C8F9B5CB9A6}" type="slidenum">
              <a:rPr lang="en-US" altLang="zh-CN"/>
              <a:pPr/>
              <a:t>138</a:t>
            </a:fld>
            <a:endParaRPr lang="en-US" altLang="zh-CN"/>
          </a:p>
        </p:txBody>
      </p:sp>
      <p:grpSp>
        <p:nvGrpSpPr>
          <p:cNvPr id="194610" name="Group 50"/>
          <p:cNvGrpSpPr>
            <a:grpSpLocks/>
          </p:cNvGrpSpPr>
          <p:nvPr/>
        </p:nvGrpSpPr>
        <p:grpSpPr bwMode="auto">
          <a:xfrm>
            <a:off x="0" y="4054475"/>
            <a:ext cx="1600200" cy="962025"/>
            <a:chOff x="0" y="2556"/>
            <a:chExt cx="1008" cy="606"/>
          </a:xfrm>
        </p:grpSpPr>
        <p:sp>
          <p:nvSpPr>
            <p:cNvPr id="194611" name="Rectangle 51"/>
            <p:cNvSpPr>
              <a:spLocks noChangeArrowheads="1"/>
            </p:cNvSpPr>
            <p:nvPr/>
          </p:nvSpPr>
          <p:spPr bwMode="auto">
            <a:xfrm>
              <a:off x="0" y="2556"/>
              <a:ext cx="1008" cy="303"/>
            </a:xfrm>
            <a:prstGeom prst="rect">
              <a:avLst/>
            </a:prstGeom>
            <a:solidFill>
              <a:srgbClr val="0000FF"/>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驱动模块</a:t>
              </a:r>
              <a:r>
                <a:rPr kumimoji="1" lang="en-US" altLang="zh-CN" sz="2000" b="1">
                  <a:solidFill>
                    <a:schemeClr val="bg1"/>
                  </a:solidFill>
                  <a:latin typeface="楷体_GB2312" pitchFamily="49" charset="-122"/>
                  <a:ea typeface="楷体_GB2312" pitchFamily="49" charset="-122"/>
                </a:rPr>
                <a:t>3</a:t>
              </a:r>
            </a:p>
          </p:txBody>
        </p:sp>
        <p:sp>
          <p:nvSpPr>
            <p:cNvPr id="194612" name="Line 52"/>
            <p:cNvSpPr>
              <a:spLocks noChangeShapeType="1"/>
            </p:cNvSpPr>
            <p:nvPr/>
          </p:nvSpPr>
          <p:spPr bwMode="auto">
            <a:xfrm>
              <a:off x="403" y="2859"/>
              <a:ext cx="0" cy="303"/>
            </a:xfrm>
            <a:prstGeom prst="line">
              <a:avLst/>
            </a:prstGeom>
            <a:noFill/>
            <a:ln w="38100">
              <a:solidFill>
                <a:schemeClr val="tx1"/>
              </a:solidFill>
              <a:round/>
              <a:headEnd/>
              <a:tailEnd type="triangle" w="med" len="med"/>
            </a:ln>
          </p:spPr>
          <p:txBody>
            <a:bodyPr/>
            <a:lstStyle/>
            <a:p>
              <a:endParaRPr lang="zh-CN" altLang="en-US"/>
            </a:p>
          </p:txBody>
        </p:sp>
      </p:grpSp>
      <p:sp>
        <p:nvSpPr>
          <p:cNvPr id="194563" name="Rectangle 3"/>
          <p:cNvSpPr>
            <a:spLocks noChangeArrowheads="1"/>
          </p:cNvSpPr>
          <p:nvPr/>
        </p:nvSpPr>
        <p:spPr bwMode="auto">
          <a:xfrm>
            <a:off x="1371600" y="1649413"/>
            <a:ext cx="1096963"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读键板</a:t>
            </a:r>
          </a:p>
        </p:txBody>
      </p:sp>
      <p:sp>
        <p:nvSpPr>
          <p:cNvPr id="194574" name="Rectangle 14"/>
          <p:cNvSpPr>
            <a:spLocks noChangeArrowheads="1"/>
          </p:cNvSpPr>
          <p:nvPr/>
        </p:nvSpPr>
        <p:spPr bwMode="auto">
          <a:xfrm>
            <a:off x="0" y="5019675"/>
            <a:ext cx="1676400" cy="482600"/>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数字键读入</a:t>
            </a:r>
          </a:p>
        </p:txBody>
      </p:sp>
      <p:sp>
        <p:nvSpPr>
          <p:cNvPr id="194576" name="Rectangle 16"/>
          <p:cNvSpPr>
            <a:spLocks noChangeArrowheads="1"/>
          </p:cNvSpPr>
          <p:nvPr/>
        </p:nvSpPr>
        <p:spPr bwMode="auto">
          <a:xfrm>
            <a:off x="7696200" y="5260975"/>
            <a:ext cx="1447800"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告警铃声</a:t>
            </a:r>
          </a:p>
        </p:txBody>
      </p:sp>
      <p:sp>
        <p:nvSpPr>
          <p:cNvPr id="194577" name="Rectangle 17"/>
          <p:cNvSpPr>
            <a:spLocks noChangeArrowheads="1"/>
          </p:cNvSpPr>
          <p:nvPr/>
        </p:nvSpPr>
        <p:spPr bwMode="auto">
          <a:xfrm>
            <a:off x="5851525" y="6224588"/>
            <a:ext cx="1463675"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显示提示</a:t>
            </a:r>
          </a:p>
        </p:txBody>
      </p:sp>
      <p:sp>
        <p:nvSpPr>
          <p:cNvPr id="194567" name="Rectangle 7"/>
          <p:cNvSpPr>
            <a:spLocks noChangeArrowheads="1"/>
          </p:cNvSpPr>
          <p:nvPr/>
        </p:nvSpPr>
        <p:spPr bwMode="auto">
          <a:xfrm>
            <a:off x="6492875" y="2852738"/>
            <a:ext cx="822325" cy="481012"/>
          </a:xfrm>
          <a:prstGeom prst="rect">
            <a:avLst/>
          </a:prstGeom>
          <a:noFill/>
          <a:ln w="38100">
            <a:noFill/>
            <a:miter lim="800000"/>
            <a:headEnd/>
            <a:tailEnd/>
          </a:ln>
        </p:spPr>
        <p:txBody>
          <a:bodyPr/>
          <a:lstStyle/>
          <a:p>
            <a:pPr algn="ctr"/>
            <a:r>
              <a:rPr kumimoji="1" lang="en-US" altLang="zh-CN" sz="2000" b="1">
                <a:solidFill>
                  <a:srgbClr val="CC0000"/>
                </a:solidFill>
                <a:latin typeface="Times New Roman"/>
                <a:ea typeface="楷体_GB2312" pitchFamily="49" charset="-122"/>
              </a:rPr>
              <a:t>……</a:t>
            </a:r>
            <a:endParaRPr kumimoji="1" lang="en-US" altLang="zh-CN" sz="2000" b="1">
              <a:solidFill>
                <a:srgbClr val="CC0000"/>
              </a:solidFill>
              <a:latin typeface="楷体_GB2312" pitchFamily="49" charset="-122"/>
              <a:ea typeface="楷体_GB2312" pitchFamily="49" charset="-122"/>
            </a:endParaRPr>
          </a:p>
        </p:txBody>
      </p:sp>
      <p:sp>
        <p:nvSpPr>
          <p:cNvPr id="194573" name="Rectangle 13"/>
          <p:cNvSpPr>
            <a:spLocks noChangeArrowheads="1"/>
          </p:cNvSpPr>
          <p:nvPr/>
        </p:nvSpPr>
        <p:spPr bwMode="auto">
          <a:xfrm>
            <a:off x="7407275" y="2852738"/>
            <a:ext cx="1279525" cy="481012"/>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作废按键</a:t>
            </a:r>
          </a:p>
        </p:txBody>
      </p:sp>
      <p:sp>
        <p:nvSpPr>
          <p:cNvPr id="194578" name="Rectangle 18"/>
          <p:cNvSpPr>
            <a:spLocks noChangeArrowheads="1"/>
          </p:cNvSpPr>
          <p:nvPr/>
        </p:nvSpPr>
        <p:spPr bwMode="auto">
          <a:xfrm>
            <a:off x="5029200" y="2852738"/>
            <a:ext cx="1524000" cy="481012"/>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发动机状态</a:t>
            </a:r>
          </a:p>
        </p:txBody>
      </p:sp>
      <p:grpSp>
        <p:nvGrpSpPr>
          <p:cNvPr id="194609" name="Group 49"/>
          <p:cNvGrpSpPr>
            <a:grpSpLocks/>
          </p:cNvGrpSpPr>
          <p:nvPr/>
        </p:nvGrpSpPr>
        <p:grpSpPr bwMode="auto">
          <a:xfrm>
            <a:off x="914400" y="685800"/>
            <a:ext cx="7040563" cy="2166938"/>
            <a:chOff x="576" y="432"/>
            <a:chExt cx="4435" cy="1365"/>
          </a:xfrm>
        </p:grpSpPr>
        <p:sp>
          <p:nvSpPr>
            <p:cNvPr id="194562" name="Rectangle 2"/>
            <p:cNvSpPr>
              <a:spLocks noChangeArrowheads="1"/>
            </p:cNvSpPr>
            <p:nvPr/>
          </p:nvSpPr>
          <p:spPr bwMode="auto">
            <a:xfrm>
              <a:off x="1872" y="432"/>
              <a:ext cx="1680" cy="30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Times New Roman" pitchFamily="18" charset="0"/>
                  <a:ea typeface="楷体_GB2312" pitchFamily="49" charset="-122"/>
                </a:rPr>
                <a:t>汽车仪表板</a:t>
              </a:r>
              <a:r>
                <a:rPr kumimoji="1" lang="zh-CN" altLang="en-US" sz="2000" b="1">
                  <a:solidFill>
                    <a:srgbClr val="CC0000"/>
                  </a:solidFill>
                  <a:latin typeface="楷体_GB2312" pitchFamily="49" charset="-122"/>
                  <a:ea typeface="楷体_GB2312" pitchFamily="49" charset="-122"/>
                </a:rPr>
                <a:t>控制系统</a:t>
              </a:r>
            </a:p>
          </p:txBody>
        </p:sp>
        <p:sp>
          <p:nvSpPr>
            <p:cNvPr id="194579" name="Line 19"/>
            <p:cNvSpPr>
              <a:spLocks noChangeShapeType="1"/>
            </p:cNvSpPr>
            <p:nvPr/>
          </p:nvSpPr>
          <p:spPr bwMode="auto">
            <a:xfrm flipH="1">
              <a:off x="1267" y="720"/>
              <a:ext cx="1325" cy="319"/>
            </a:xfrm>
            <a:prstGeom prst="line">
              <a:avLst/>
            </a:prstGeom>
            <a:noFill/>
            <a:ln w="38100">
              <a:solidFill>
                <a:schemeClr val="tx1"/>
              </a:solidFill>
              <a:round/>
              <a:headEnd/>
              <a:tailEnd type="triangle" w="med" len="med"/>
            </a:ln>
          </p:spPr>
          <p:txBody>
            <a:bodyPr/>
            <a:lstStyle/>
            <a:p>
              <a:endParaRPr lang="zh-CN" altLang="en-US"/>
            </a:p>
          </p:txBody>
        </p:sp>
        <p:sp>
          <p:nvSpPr>
            <p:cNvPr id="194580" name="Line 20"/>
            <p:cNvSpPr>
              <a:spLocks noChangeShapeType="1"/>
            </p:cNvSpPr>
            <p:nvPr/>
          </p:nvSpPr>
          <p:spPr bwMode="auto">
            <a:xfrm flipH="1">
              <a:off x="576" y="768"/>
              <a:ext cx="2352" cy="1029"/>
            </a:xfrm>
            <a:prstGeom prst="line">
              <a:avLst/>
            </a:prstGeom>
            <a:noFill/>
            <a:ln w="38100">
              <a:solidFill>
                <a:schemeClr val="tx1"/>
              </a:solidFill>
              <a:round/>
              <a:headEnd/>
              <a:tailEnd type="triangle" w="med" len="med"/>
            </a:ln>
          </p:spPr>
          <p:txBody>
            <a:bodyPr/>
            <a:lstStyle/>
            <a:p>
              <a:endParaRPr lang="zh-CN" altLang="en-US"/>
            </a:p>
          </p:txBody>
        </p:sp>
        <p:sp>
          <p:nvSpPr>
            <p:cNvPr id="194581" name="Line 21"/>
            <p:cNvSpPr>
              <a:spLocks noChangeShapeType="1"/>
            </p:cNvSpPr>
            <p:nvPr/>
          </p:nvSpPr>
          <p:spPr bwMode="auto">
            <a:xfrm flipH="1">
              <a:off x="2650" y="672"/>
              <a:ext cx="326" cy="1125"/>
            </a:xfrm>
            <a:prstGeom prst="line">
              <a:avLst/>
            </a:prstGeom>
            <a:noFill/>
            <a:ln w="38100">
              <a:solidFill>
                <a:schemeClr val="tx1"/>
              </a:solidFill>
              <a:round/>
              <a:headEnd/>
              <a:tailEnd type="triangle" w="med" len="med"/>
            </a:ln>
          </p:spPr>
          <p:txBody>
            <a:bodyPr/>
            <a:lstStyle/>
            <a:p>
              <a:endParaRPr lang="zh-CN" altLang="en-US"/>
            </a:p>
          </p:txBody>
        </p:sp>
        <p:sp>
          <p:nvSpPr>
            <p:cNvPr id="194582" name="Line 22"/>
            <p:cNvSpPr>
              <a:spLocks noChangeShapeType="1"/>
            </p:cNvSpPr>
            <p:nvPr/>
          </p:nvSpPr>
          <p:spPr bwMode="auto">
            <a:xfrm>
              <a:off x="2928" y="720"/>
              <a:ext cx="643" cy="1077"/>
            </a:xfrm>
            <a:prstGeom prst="line">
              <a:avLst/>
            </a:prstGeom>
            <a:noFill/>
            <a:ln w="38100">
              <a:solidFill>
                <a:schemeClr val="tx1"/>
              </a:solidFill>
              <a:round/>
              <a:headEnd/>
              <a:tailEnd type="triangle" w="med" len="med"/>
            </a:ln>
          </p:spPr>
          <p:txBody>
            <a:bodyPr/>
            <a:lstStyle/>
            <a:p>
              <a:endParaRPr lang="zh-CN" altLang="en-US"/>
            </a:p>
          </p:txBody>
        </p:sp>
        <p:sp>
          <p:nvSpPr>
            <p:cNvPr id="194583" name="Line 23"/>
            <p:cNvSpPr>
              <a:spLocks noChangeShapeType="1"/>
            </p:cNvSpPr>
            <p:nvPr/>
          </p:nvSpPr>
          <p:spPr bwMode="auto">
            <a:xfrm>
              <a:off x="2976" y="768"/>
              <a:ext cx="2035" cy="1029"/>
            </a:xfrm>
            <a:prstGeom prst="line">
              <a:avLst/>
            </a:prstGeom>
            <a:noFill/>
            <a:ln w="38100">
              <a:solidFill>
                <a:schemeClr val="tx1"/>
              </a:solidFill>
              <a:round/>
              <a:headEnd/>
              <a:tailEnd type="triangle" w="med" len="med"/>
            </a:ln>
          </p:spPr>
          <p:txBody>
            <a:bodyPr/>
            <a:lstStyle/>
            <a:p>
              <a:endParaRPr lang="zh-CN" altLang="en-US"/>
            </a:p>
          </p:txBody>
        </p:sp>
      </p:grpSp>
      <p:sp>
        <p:nvSpPr>
          <p:cNvPr id="194565" name="Rectangle 5"/>
          <p:cNvSpPr>
            <a:spLocks noChangeArrowheads="1"/>
          </p:cNvSpPr>
          <p:nvPr/>
        </p:nvSpPr>
        <p:spPr bwMode="auto">
          <a:xfrm>
            <a:off x="1676400" y="4038600"/>
            <a:ext cx="1524000" cy="48101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检查点火码</a:t>
            </a:r>
          </a:p>
        </p:txBody>
      </p:sp>
      <p:grpSp>
        <p:nvGrpSpPr>
          <p:cNvPr id="194607" name="Group 47"/>
          <p:cNvGrpSpPr>
            <a:grpSpLocks/>
          </p:cNvGrpSpPr>
          <p:nvPr/>
        </p:nvGrpSpPr>
        <p:grpSpPr bwMode="auto">
          <a:xfrm>
            <a:off x="365125" y="2852738"/>
            <a:ext cx="3535363" cy="1223962"/>
            <a:chOff x="230" y="1797"/>
            <a:chExt cx="2227" cy="771"/>
          </a:xfrm>
        </p:grpSpPr>
        <p:sp>
          <p:nvSpPr>
            <p:cNvPr id="194568" name="Rectangle 8"/>
            <p:cNvSpPr>
              <a:spLocks noChangeArrowheads="1"/>
            </p:cNvSpPr>
            <p:nvPr/>
          </p:nvSpPr>
          <p:spPr bwMode="auto">
            <a:xfrm>
              <a:off x="230" y="1797"/>
              <a:ext cx="1066" cy="30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点火码求值</a:t>
              </a:r>
            </a:p>
          </p:txBody>
        </p:sp>
        <p:sp>
          <p:nvSpPr>
            <p:cNvPr id="194584" name="Line 24"/>
            <p:cNvSpPr>
              <a:spLocks noChangeShapeType="1"/>
            </p:cNvSpPr>
            <p:nvPr/>
          </p:nvSpPr>
          <p:spPr bwMode="auto">
            <a:xfrm flipH="1">
              <a:off x="346" y="2100"/>
              <a:ext cx="288" cy="456"/>
            </a:xfrm>
            <a:prstGeom prst="line">
              <a:avLst/>
            </a:prstGeom>
            <a:noFill/>
            <a:ln w="38100">
              <a:solidFill>
                <a:schemeClr val="tx1"/>
              </a:solidFill>
              <a:round/>
              <a:headEnd/>
              <a:tailEnd type="triangle" w="med" len="med"/>
            </a:ln>
          </p:spPr>
          <p:txBody>
            <a:bodyPr/>
            <a:lstStyle/>
            <a:p>
              <a:endParaRPr lang="zh-CN" altLang="en-US"/>
            </a:p>
          </p:txBody>
        </p:sp>
        <p:sp>
          <p:nvSpPr>
            <p:cNvPr id="194585" name="Line 25"/>
            <p:cNvSpPr>
              <a:spLocks noChangeShapeType="1"/>
            </p:cNvSpPr>
            <p:nvPr/>
          </p:nvSpPr>
          <p:spPr bwMode="auto">
            <a:xfrm>
              <a:off x="634" y="2100"/>
              <a:ext cx="748" cy="456"/>
            </a:xfrm>
            <a:prstGeom prst="line">
              <a:avLst/>
            </a:prstGeom>
            <a:noFill/>
            <a:ln w="38100">
              <a:solidFill>
                <a:schemeClr val="tx1"/>
              </a:solidFill>
              <a:round/>
              <a:headEnd/>
              <a:tailEnd type="triangle" w="med" len="med"/>
            </a:ln>
          </p:spPr>
          <p:txBody>
            <a:bodyPr/>
            <a:lstStyle/>
            <a:p>
              <a:endParaRPr lang="zh-CN" altLang="en-US"/>
            </a:p>
          </p:txBody>
        </p:sp>
        <p:sp>
          <p:nvSpPr>
            <p:cNvPr id="194586" name="Line 26"/>
            <p:cNvSpPr>
              <a:spLocks noChangeShapeType="1"/>
            </p:cNvSpPr>
            <p:nvPr/>
          </p:nvSpPr>
          <p:spPr bwMode="auto">
            <a:xfrm>
              <a:off x="672" y="2112"/>
              <a:ext cx="1785" cy="456"/>
            </a:xfrm>
            <a:prstGeom prst="line">
              <a:avLst/>
            </a:prstGeom>
            <a:noFill/>
            <a:ln w="38100">
              <a:solidFill>
                <a:schemeClr val="tx1"/>
              </a:solidFill>
              <a:round/>
              <a:headEnd/>
              <a:tailEnd type="triangle" w="med" len="med"/>
            </a:ln>
          </p:spPr>
          <p:txBody>
            <a:bodyPr/>
            <a:lstStyle/>
            <a:p>
              <a:endParaRPr lang="zh-CN" altLang="en-US"/>
            </a:p>
          </p:txBody>
        </p:sp>
      </p:grpSp>
      <p:sp>
        <p:nvSpPr>
          <p:cNvPr id="194571" name="Rectangle 11"/>
          <p:cNvSpPr>
            <a:spLocks noChangeArrowheads="1"/>
          </p:cNvSpPr>
          <p:nvPr/>
        </p:nvSpPr>
        <p:spPr bwMode="auto">
          <a:xfrm>
            <a:off x="4724400" y="4038600"/>
            <a:ext cx="1325563" cy="722313"/>
          </a:xfrm>
          <a:prstGeom prst="rect">
            <a:avLst/>
          </a:prstGeom>
          <a:solidFill>
            <a:srgbClr val="FFFF99"/>
          </a:solidFill>
          <a:ln w="38100">
            <a:solidFill>
              <a:schemeClr val="tx1"/>
            </a:solidFill>
            <a:miter lim="800000"/>
            <a:headEnd/>
            <a:tailEnd/>
          </a:ln>
        </p:spPr>
        <p:txBody>
          <a:bodyPr/>
          <a:lstStyle/>
          <a:p>
            <a:r>
              <a:rPr kumimoji="1" lang="en-US" altLang="zh-CN" sz="2000" b="1">
                <a:solidFill>
                  <a:srgbClr val="CC0000"/>
                </a:solidFill>
                <a:latin typeface="楷体_GB2312" pitchFamily="49" charset="-122"/>
                <a:ea typeface="楷体_GB2312" pitchFamily="49" charset="-122"/>
              </a:rPr>
              <a:t>X</a:t>
            </a:r>
            <a:r>
              <a:rPr kumimoji="1" lang="en-US" altLang="zh-CN" sz="2000" b="1">
                <a:solidFill>
                  <a:srgbClr val="CC0000"/>
                </a:solidFill>
                <a:latin typeface="Times New Roman"/>
                <a:ea typeface="楷体_GB2312" pitchFamily="49" charset="-122"/>
              </a:rPr>
              <a:t>—</a:t>
            </a:r>
            <a:r>
              <a:rPr kumimoji="1" lang="en-US" altLang="zh-CN" sz="2000" b="1">
                <a:solidFill>
                  <a:srgbClr val="CC0000"/>
                </a:solidFill>
                <a:latin typeface="楷体_GB2312" pitchFamily="49" charset="-122"/>
                <a:ea typeface="楷体_GB2312" pitchFamily="49" charset="-122"/>
              </a:rPr>
              <a:t>K</a:t>
            </a:r>
          </a:p>
          <a:p>
            <a:pPr algn="ctr"/>
            <a:r>
              <a:rPr kumimoji="1" lang="zh-CN" altLang="en-US" sz="2000" b="1">
                <a:solidFill>
                  <a:srgbClr val="CC0000"/>
                </a:solidFill>
                <a:latin typeface="楷体_GB2312" pitchFamily="49" charset="-122"/>
                <a:ea typeface="楷体_GB2312" pitchFamily="49" charset="-122"/>
              </a:rPr>
              <a:t>频段监视</a:t>
            </a:r>
          </a:p>
        </p:txBody>
      </p:sp>
      <p:sp>
        <p:nvSpPr>
          <p:cNvPr id="194572" name="Rectangle 12"/>
          <p:cNvSpPr>
            <a:spLocks noChangeArrowheads="1"/>
          </p:cNvSpPr>
          <p:nvPr/>
        </p:nvSpPr>
        <p:spPr bwMode="auto">
          <a:xfrm>
            <a:off x="6172200" y="4057650"/>
            <a:ext cx="1325563" cy="48101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距离计算</a:t>
            </a:r>
          </a:p>
        </p:txBody>
      </p:sp>
      <p:grpSp>
        <p:nvGrpSpPr>
          <p:cNvPr id="194608" name="Group 48"/>
          <p:cNvGrpSpPr>
            <a:grpSpLocks/>
          </p:cNvGrpSpPr>
          <p:nvPr/>
        </p:nvGrpSpPr>
        <p:grpSpPr bwMode="auto">
          <a:xfrm>
            <a:off x="3505200" y="2852738"/>
            <a:ext cx="4999038" cy="1204912"/>
            <a:chOff x="2208" y="1797"/>
            <a:chExt cx="3149" cy="759"/>
          </a:xfrm>
        </p:grpSpPr>
        <p:sp>
          <p:nvSpPr>
            <p:cNvPr id="194569" name="Rectangle 9"/>
            <p:cNvSpPr>
              <a:spLocks noChangeArrowheads="1"/>
            </p:cNvSpPr>
            <p:nvPr/>
          </p:nvSpPr>
          <p:spPr bwMode="auto">
            <a:xfrm>
              <a:off x="2208" y="1797"/>
              <a:ext cx="787" cy="30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雷达探测</a:t>
              </a:r>
            </a:p>
          </p:txBody>
        </p:sp>
        <p:sp>
          <p:nvSpPr>
            <p:cNvPr id="194587" name="Line 27"/>
            <p:cNvSpPr>
              <a:spLocks noChangeShapeType="1"/>
            </p:cNvSpPr>
            <p:nvPr/>
          </p:nvSpPr>
          <p:spPr bwMode="auto">
            <a:xfrm>
              <a:off x="2650" y="2100"/>
              <a:ext cx="748" cy="456"/>
            </a:xfrm>
            <a:prstGeom prst="line">
              <a:avLst/>
            </a:prstGeom>
            <a:noFill/>
            <a:ln w="38100">
              <a:solidFill>
                <a:schemeClr val="tx1"/>
              </a:solidFill>
              <a:round/>
              <a:headEnd/>
              <a:tailEnd type="triangle" w="med" len="med"/>
            </a:ln>
          </p:spPr>
          <p:txBody>
            <a:bodyPr/>
            <a:lstStyle/>
            <a:p>
              <a:endParaRPr lang="zh-CN" altLang="en-US"/>
            </a:p>
          </p:txBody>
        </p:sp>
        <p:sp>
          <p:nvSpPr>
            <p:cNvPr id="194588" name="Line 28"/>
            <p:cNvSpPr>
              <a:spLocks noChangeShapeType="1"/>
            </p:cNvSpPr>
            <p:nvPr/>
          </p:nvSpPr>
          <p:spPr bwMode="auto">
            <a:xfrm>
              <a:off x="2650" y="2100"/>
              <a:ext cx="1728" cy="456"/>
            </a:xfrm>
            <a:prstGeom prst="line">
              <a:avLst/>
            </a:prstGeom>
            <a:noFill/>
            <a:ln w="38100">
              <a:solidFill>
                <a:schemeClr val="tx1"/>
              </a:solidFill>
              <a:round/>
              <a:headEnd/>
              <a:tailEnd type="triangle" w="med" len="med"/>
            </a:ln>
          </p:spPr>
          <p:txBody>
            <a:bodyPr/>
            <a:lstStyle/>
            <a:p>
              <a:endParaRPr lang="zh-CN" altLang="en-US"/>
            </a:p>
          </p:txBody>
        </p:sp>
        <p:sp>
          <p:nvSpPr>
            <p:cNvPr id="194589" name="Line 29"/>
            <p:cNvSpPr>
              <a:spLocks noChangeShapeType="1"/>
            </p:cNvSpPr>
            <p:nvPr/>
          </p:nvSpPr>
          <p:spPr bwMode="auto">
            <a:xfrm>
              <a:off x="2707" y="2100"/>
              <a:ext cx="2650" cy="456"/>
            </a:xfrm>
            <a:prstGeom prst="line">
              <a:avLst/>
            </a:prstGeom>
            <a:noFill/>
            <a:ln w="38100">
              <a:solidFill>
                <a:schemeClr val="tx1"/>
              </a:solidFill>
              <a:round/>
              <a:headEnd/>
              <a:tailEnd type="triangle" w="med" len="med"/>
            </a:ln>
          </p:spPr>
          <p:txBody>
            <a:bodyPr/>
            <a:lstStyle/>
            <a:p>
              <a:endParaRPr lang="zh-CN" altLang="en-US"/>
            </a:p>
          </p:txBody>
        </p:sp>
      </p:grpSp>
      <p:grpSp>
        <p:nvGrpSpPr>
          <p:cNvPr id="194600" name="Group 40"/>
          <p:cNvGrpSpPr>
            <a:grpSpLocks/>
          </p:cNvGrpSpPr>
          <p:nvPr/>
        </p:nvGrpSpPr>
        <p:grpSpPr bwMode="auto">
          <a:xfrm>
            <a:off x="0" y="4067175"/>
            <a:ext cx="1600200" cy="962025"/>
            <a:chOff x="0" y="2556"/>
            <a:chExt cx="1008" cy="606"/>
          </a:xfrm>
        </p:grpSpPr>
        <p:sp>
          <p:nvSpPr>
            <p:cNvPr id="194564" name="Rectangle 4"/>
            <p:cNvSpPr>
              <a:spLocks noChangeArrowheads="1"/>
            </p:cNvSpPr>
            <p:nvPr/>
          </p:nvSpPr>
          <p:spPr bwMode="auto">
            <a:xfrm>
              <a:off x="0" y="2556"/>
              <a:ext cx="1008" cy="303"/>
            </a:xfrm>
            <a:prstGeom prst="rect">
              <a:avLst/>
            </a:prstGeom>
            <a:solidFill>
              <a:srgbClr val="FFFF99"/>
            </a:solidFill>
            <a:ln w="38100">
              <a:solidFill>
                <a:schemeClr val="tx1"/>
              </a:solidFill>
              <a:miter lim="800000"/>
              <a:headEnd/>
              <a:tailEnd/>
            </a:ln>
          </p:spPr>
          <p:txBody>
            <a:bodyPr/>
            <a:lstStyle/>
            <a:p>
              <a:r>
                <a:rPr kumimoji="1" lang="zh-CN" altLang="en-US" sz="2000" b="1">
                  <a:solidFill>
                    <a:srgbClr val="CC0000"/>
                  </a:solidFill>
                  <a:latin typeface="楷体_GB2312" pitchFamily="49" charset="-122"/>
                  <a:ea typeface="楷体_GB2312" pitchFamily="49" charset="-122"/>
                </a:rPr>
                <a:t>接收点火码</a:t>
              </a:r>
            </a:p>
          </p:txBody>
        </p:sp>
        <p:sp>
          <p:nvSpPr>
            <p:cNvPr id="194590" name="Line 30"/>
            <p:cNvSpPr>
              <a:spLocks noChangeShapeType="1"/>
            </p:cNvSpPr>
            <p:nvPr/>
          </p:nvSpPr>
          <p:spPr bwMode="auto">
            <a:xfrm>
              <a:off x="403" y="2859"/>
              <a:ext cx="0" cy="303"/>
            </a:xfrm>
            <a:prstGeom prst="line">
              <a:avLst/>
            </a:prstGeom>
            <a:noFill/>
            <a:ln w="38100">
              <a:solidFill>
                <a:schemeClr val="tx1"/>
              </a:solidFill>
              <a:round/>
              <a:headEnd/>
              <a:tailEnd type="triangle" w="med" len="med"/>
            </a:ln>
          </p:spPr>
          <p:txBody>
            <a:bodyPr/>
            <a:lstStyle/>
            <a:p>
              <a:endParaRPr lang="zh-CN" altLang="en-US"/>
            </a:p>
          </p:txBody>
        </p:sp>
      </p:grpSp>
      <p:grpSp>
        <p:nvGrpSpPr>
          <p:cNvPr id="194601" name="Group 41"/>
          <p:cNvGrpSpPr>
            <a:grpSpLocks/>
          </p:cNvGrpSpPr>
          <p:nvPr/>
        </p:nvGrpSpPr>
        <p:grpSpPr bwMode="auto">
          <a:xfrm>
            <a:off x="2971800" y="5019675"/>
            <a:ext cx="3336925" cy="1204913"/>
            <a:chOff x="1872" y="3162"/>
            <a:chExt cx="2102" cy="759"/>
          </a:xfrm>
        </p:grpSpPr>
        <p:sp>
          <p:nvSpPr>
            <p:cNvPr id="194575" name="Rectangle 15"/>
            <p:cNvSpPr>
              <a:spLocks noChangeArrowheads="1"/>
            </p:cNvSpPr>
            <p:nvPr/>
          </p:nvSpPr>
          <p:spPr bwMode="auto">
            <a:xfrm>
              <a:off x="1872" y="3162"/>
              <a:ext cx="1056" cy="304"/>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封锁计时器</a:t>
              </a:r>
            </a:p>
          </p:txBody>
        </p:sp>
        <p:sp>
          <p:nvSpPr>
            <p:cNvPr id="194592" name="Line 32"/>
            <p:cNvSpPr>
              <a:spLocks noChangeShapeType="1"/>
            </p:cNvSpPr>
            <p:nvPr/>
          </p:nvSpPr>
          <p:spPr bwMode="auto">
            <a:xfrm>
              <a:off x="2477" y="3466"/>
              <a:ext cx="1497" cy="455"/>
            </a:xfrm>
            <a:prstGeom prst="line">
              <a:avLst/>
            </a:prstGeom>
            <a:noFill/>
            <a:ln w="38100">
              <a:solidFill>
                <a:schemeClr val="tx1"/>
              </a:solidFill>
              <a:round/>
              <a:headEnd/>
              <a:tailEnd type="triangle" w="med" len="med"/>
            </a:ln>
          </p:spPr>
          <p:txBody>
            <a:bodyPr/>
            <a:lstStyle/>
            <a:p>
              <a:endParaRPr lang="zh-CN" altLang="en-US"/>
            </a:p>
          </p:txBody>
        </p:sp>
      </p:grpSp>
      <p:sp>
        <p:nvSpPr>
          <p:cNvPr id="194596" name="Rectangle 36"/>
          <p:cNvSpPr>
            <a:spLocks noChangeArrowheads="1"/>
          </p:cNvSpPr>
          <p:nvPr/>
        </p:nvSpPr>
        <p:spPr bwMode="auto">
          <a:xfrm rot="2700000">
            <a:off x="4572000" y="1066800"/>
            <a:ext cx="179388" cy="179388"/>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grpSp>
        <p:nvGrpSpPr>
          <p:cNvPr id="194602" name="Group 42"/>
          <p:cNvGrpSpPr>
            <a:grpSpLocks/>
          </p:cNvGrpSpPr>
          <p:nvPr/>
        </p:nvGrpSpPr>
        <p:grpSpPr bwMode="auto">
          <a:xfrm>
            <a:off x="6400800" y="4057650"/>
            <a:ext cx="2651125" cy="2166938"/>
            <a:chOff x="4032" y="2556"/>
            <a:chExt cx="1670" cy="1365"/>
          </a:xfrm>
        </p:grpSpPr>
        <p:sp>
          <p:nvSpPr>
            <p:cNvPr id="194570" name="Rectangle 10"/>
            <p:cNvSpPr>
              <a:spLocks noChangeArrowheads="1"/>
            </p:cNvSpPr>
            <p:nvPr/>
          </p:nvSpPr>
          <p:spPr bwMode="auto">
            <a:xfrm>
              <a:off x="4800" y="2556"/>
              <a:ext cx="902" cy="30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显示</a:t>
              </a:r>
              <a:r>
                <a:rPr kumimoji="1" lang="en-US" altLang="zh-CN" sz="2000" b="1">
                  <a:solidFill>
                    <a:srgbClr val="CC0000"/>
                  </a:solidFill>
                  <a:latin typeface="楷体_GB2312" pitchFamily="49" charset="-122"/>
                  <a:ea typeface="楷体_GB2312" pitchFamily="49" charset="-122"/>
                </a:rPr>
                <a:t>/</a:t>
              </a:r>
              <a:r>
                <a:rPr kumimoji="1" lang="zh-CN" altLang="en-US" sz="2000" b="1">
                  <a:solidFill>
                    <a:srgbClr val="CC0000"/>
                  </a:solidFill>
                  <a:latin typeface="楷体_GB2312" pitchFamily="49" charset="-122"/>
                  <a:ea typeface="楷体_GB2312" pitchFamily="49" charset="-122"/>
                </a:rPr>
                <a:t>告警</a:t>
              </a:r>
            </a:p>
          </p:txBody>
        </p:sp>
        <p:sp>
          <p:nvSpPr>
            <p:cNvPr id="194594" name="Line 34"/>
            <p:cNvSpPr>
              <a:spLocks noChangeShapeType="1"/>
            </p:cNvSpPr>
            <p:nvPr/>
          </p:nvSpPr>
          <p:spPr bwMode="auto">
            <a:xfrm>
              <a:off x="5357" y="2859"/>
              <a:ext cx="0" cy="455"/>
            </a:xfrm>
            <a:prstGeom prst="line">
              <a:avLst/>
            </a:prstGeom>
            <a:noFill/>
            <a:ln w="38100">
              <a:solidFill>
                <a:schemeClr val="tx1"/>
              </a:solidFill>
              <a:round/>
              <a:headEnd/>
              <a:tailEnd type="triangle" w="med" len="med"/>
            </a:ln>
          </p:spPr>
          <p:txBody>
            <a:bodyPr/>
            <a:lstStyle/>
            <a:p>
              <a:endParaRPr lang="zh-CN" altLang="en-US"/>
            </a:p>
          </p:txBody>
        </p:sp>
        <p:sp>
          <p:nvSpPr>
            <p:cNvPr id="194595" name="Line 35"/>
            <p:cNvSpPr>
              <a:spLocks noChangeShapeType="1"/>
            </p:cNvSpPr>
            <p:nvPr/>
          </p:nvSpPr>
          <p:spPr bwMode="auto">
            <a:xfrm flipH="1">
              <a:off x="4032" y="2859"/>
              <a:ext cx="1325" cy="1062"/>
            </a:xfrm>
            <a:prstGeom prst="line">
              <a:avLst/>
            </a:prstGeom>
            <a:noFill/>
            <a:ln w="38100">
              <a:solidFill>
                <a:schemeClr val="tx1"/>
              </a:solidFill>
              <a:round/>
              <a:headEnd/>
              <a:tailEnd type="triangle" w="med" len="med"/>
            </a:ln>
          </p:spPr>
          <p:txBody>
            <a:bodyPr/>
            <a:lstStyle/>
            <a:p>
              <a:endParaRPr lang="zh-CN" altLang="en-US"/>
            </a:p>
          </p:txBody>
        </p:sp>
        <p:sp>
          <p:nvSpPr>
            <p:cNvPr id="194597" name="Rectangle 37"/>
            <p:cNvSpPr>
              <a:spLocks noChangeArrowheads="1"/>
            </p:cNvSpPr>
            <p:nvPr/>
          </p:nvSpPr>
          <p:spPr bwMode="auto">
            <a:xfrm rot="2700000">
              <a:off x="5280" y="2832"/>
              <a:ext cx="113" cy="113"/>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grpSp>
      <p:grpSp>
        <p:nvGrpSpPr>
          <p:cNvPr id="194603" name="Group 43"/>
          <p:cNvGrpSpPr>
            <a:grpSpLocks/>
          </p:cNvGrpSpPr>
          <p:nvPr/>
        </p:nvGrpSpPr>
        <p:grpSpPr bwMode="auto">
          <a:xfrm>
            <a:off x="3276600" y="4038600"/>
            <a:ext cx="3216275" cy="2185988"/>
            <a:chOff x="2064" y="2544"/>
            <a:chExt cx="2026" cy="1377"/>
          </a:xfrm>
        </p:grpSpPr>
        <p:sp>
          <p:nvSpPr>
            <p:cNvPr id="194566" name="Rectangle 6"/>
            <p:cNvSpPr>
              <a:spLocks noChangeArrowheads="1"/>
            </p:cNvSpPr>
            <p:nvPr/>
          </p:nvSpPr>
          <p:spPr bwMode="auto">
            <a:xfrm>
              <a:off x="2064" y="2544"/>
              <a:ext cx="816" cy="303"/>
            </a:xfrm>
            <a:prstGeom prst="rect">
              <a:avLst/>
            </a:prstGeom>
            <a:solidFill>
              <a:srgbClr val="FFFF99"/>
            </a:solidFill>
            <a:ln w="38100">
              <a:solidFill>
                <a:schemeClr val="tx1"/>
              </a:solidFill>
              <a:miter lim="800000"/>
              <a:headEnd/>
              <a:tailEnd/>
            </a:ln>
          </p:spPr>
          <p:txBody>
            <a:bodyPr/>
            <a:lstStyle/>
            <a:p>
              <a:pPr algn="ctr"/>
              <a:r>
                <a:rPr kumimoji="1" lang="zh-CN" altLang="en-US" sz="2000" b="1">
                  <a:solidFill>
                    <a:srgbClr val="CC0000"/>
                  </a:solidFill>
                  <a:latin typeface="楷体_GB2312" pitchFamily="49" charset="-122"/>
                  <a:ea typeface="楷体_GB2312" pitchFamily="49" charset="-122"/>
                </a:rPr>
                <a:t>错误处理</a:t>
              </a:r>
            </a:p>
          </p:txBody>
        </p:sp>
        <p:sp>
          <p:nvSpPr>
            <p:cNvPr id="194591" name="Line 31"/>
            <p:cNvSpPr>
              <a:spLocks noChangeShapeType="1"/>
            </p:cNvSpPr>
            <p:nvPr/>
          </p:nvSpPr>
          <p:spPr bwMode="auto">
            <a:xfrm>
              <a:off x="2419" y="2859"/>
              <a:ext cx="0" cy="303"/>
            </a:xfrm>
            <a:prstGeom prst="line">
              <a:avLst/>
            </a:prstGeom>
            <a:noFill/>
            <a:ln w="38100">
              <a:solidFill>
                <a:schemeClr val="tx1"/>
              </a:solidFill>
              <a:round/>
              <a:headEnd/>
              <a:tailEnd type="triangle" w="med" len="med"/>
            </a:ln>
          </p:spPr>
          <p:txBody>
            <a:bodyPr/>
            <a:lstStyle/>
            <a:p>
              <a:endParaRPr lang="zh-CN" altLang="en-US"/>
            </a:p>
          </p:txBody>
        </p:sp>
        <p:sp>
          <p:nvSpPr>
            <p:cNvPr id="194593" name="Line 33"/>
            <p:cNvSpPr>
              <a:spLocks noChangeShapeType="1"/>
            </p:cNvSpPr>
            <p:nvPr/>
          </p:nvSpPr>
          <p:spPr bwMode="auto">
            <a:xfrm>
              <a:off x="2419" y="2859"/>
              <a:ext cx="1671" cy="1062"/>
            </a:xfrm>
            <a:prstGeom prst="line">
              <a:avLst/>
            </a:prstGeom>
            <a:noFill/>
            <a:ln w="38100">
              <a:solidFill>
                <a:schemeClr val="tx1"/>
              </a:solidFill>
              <a:round/>
              <a:headEnd/>
              <a:tailEnd type="triangle" w="med" len="med"/>
            </a:ln>
          </p:spPr>
          <p:txBody>
            <a:bodyPr/>
            <a:lstStyle/>
            <a:p>
              <a:endParaRPr lang="zh-CN" altLang="en-US"/>
            </a:p>
          </p:txBody>
        </p:sp>
        <p:sp>
          <p:nvSpPr>
            <p:cNvPr id="194598" name="Rectangle 38"/>
            <p:cNvSpPr>
              <a:spLocks noChangeArrowheads="1"/>
            </p:cNvSpPr>
            <p:nvPr/>
          </p:nvSpPr>
          <p:spPr bwMode="auto">
            <a:xfrm rot="2700000">
              <a:off x="2352" y="2784"/>
              <a:ext cx="113" cy="113"/>
            </a:xfrm>
            <a:prstGeom prst="rect">
              <a:avLst/>
            </a:prstGeom>
            <a:solidFill>
              <a:srgbClr val="FFFF99"/>
            </a:solidFill>
            <a:ln w="9525">
              <a:solidFill>
                <a:schemeClr val="tx1"/>
              </a:solidFill>
              <a:miter lim="800000"/>
              <a:headEnd/>
              <a:tailEnd/>
            </a:ln>
            <a:effectLst/>
          </p:spPr>
          <p:txBody>
            <a:bodyPr wrap="none" anchor="ctr"/>
            <a:lstStyle/>
            <a:p>
              <a:endParaRPr lang="zh-CN" altLang="en-US"/>
            </a:p>
          </p:txBody>
        </p:sp>
      </p:grpSp>
      <p:sp>
        <p:nvSpPr>
          <p:cNvPr id="194599" name="Rectangle 39"/>
          <p:cNvSpPr>
            <a:spLocks noGrp="1" noChangeArrowheads="1"/>
          </p:cNvSpPr>
          <p:nvPr>
            <p:ph type="title"/>
          </p:nvPr>
        </p:nvSpPr>
        <p:spPr>
          <a:xfrm>
            <a:off x="4278313" y="88900"/>
            <a:ext cx="5627687" cy="765175"/>
          </a:xfrm>
          <a:noFill/>
          <a:ln/>
        </p:spPr>
        <p:txBody>
          <a:bodyPr/>
          <a:lstStyle/>
          <a:p>
            <a:r>
              <a:rPr lang="en-US" altLang="zh-CN">
                <a:solidFill>
                  <a:srgbClr val="0000FF"/>
                </a:solidFill>
              </a:rPr>
              <a:t>⑵</a:t>
            </a:r>
            <a:r>
              <a:rPr lang="zh-CN" altLang="en-US">
                <a:solidFill>
                  <a:srgbClr val="0000FF"/>
                </a:solidFill>
              </a:rPr>
              <a:t>自底向上</a:t>
            </a:r>
          </a:p>
        </p:txBody>
      </p:sp>
      <p:grpSp>
        <p:nvGrpSpPr>
          <p:cNvPr id="194613" name="Group 53"/>
          <p:cNvGrpSpPr>
            <a:grpSpLocks/>
          </p:cNvGrpSpPr>
          <p:nvPr/>
        </p:nvGrpSpPr>
        <p:grpSpPr bwMode="auto">
          <a:xfrm>
            <a:off x="5791200" y="5257800"/>
            <a:ext cx="1600200" cy="962025"/>
            <a:chOff x="0" y="2556"/>
            <a:chExt cx="1008" cy="606"/>
          </a:xfrm>
        </p:grpSpPr>
        <p:sp>
          <p:nvSpPr>
            <p:cNvPr id="194614" name="Rectangle 54"/>
            <p:cNvSpPr>
              <a:spLocks noChangeArrowheads="1"/>
            </p:cNvSpPr>
            <p:nvPr/>
          </p:nvSpPr>
          <p:spPr bwMode="auto">
            <a:xfrm>
              <a:off x="0" y="2556"/>
              <a:ext cx="1008" cy="303"/>
            </a:xfrm>
            <a:prstGeom prst="rect">
              <a:avLst/>
            </a:prstGeom>
            <a:solidFill>
              <a:srgbClr val="0000FF"/>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驱动模块</a:t>
              </a:r>
              <a:r>
                <a:rPr kumimoji="1" lang="en-US" altLang="zh-CN" sz="2000" b="1">
                  <a:solidFill>
                    <a:schemeClr val="bg1"/>
                  </a:solidFill>
                  <a:latin typeface="楷体_GB2312" pitchFamily="49" charset="-122"/>
                  <a:ea typeface="楷体_GB2312" pitchFamily="49" charset="-122"/>
                </a:rPr>
                <a:t>1</a:t>
              </a:r>
            </a:p>
          </p:txBody>
        </p:sp>
        <p:sp>
          <p:nvSpPr>
            <p:cNvPr id="194615" name="Line 55"/>
            <p:cNvSpPr>
              <a:spLocks noChangeShapeType="1"/>
            </p:cNvSpPr>
            <p:nvPr/>
          </p:nvSpPr>
          <p:spPr bwMode="auto">
            <a:xfrm>
              <a:off x="403" y="2859"/>
              <a:ext cx="0" cy="303"/>
            </a:xfrm>
            <a:prstGeom prst="line">
              <a:avLst/>
            </a:prstGeom>
            <a:noFill/>
            <a:ln w="38100">
              <a:solidFill>
                <a:schemeClr val="tx1"/>
              </a:solidFill>
              <a:round/>
              <a:headEnd/>
              <a:tailEnd type="triangle" w="med" len="med"/>
            </a:ln>
          </p:spPr>
          <p:txBody>
            <a:bodyPr/>
            <a:lstStyle/>
            <a:p>
              <a:endParaRPr lang="zh-CN" altLang="en-US"/>
            </a:p>
          </p:txBody>
        </p:sp>
      </p:grpSp>
      <p:grpSp>
        <p:nvGrpSpPr>
          <p:cNvPr id="194616" name="Group 56"/>
          <p:cNvGrpSpPr>
            <a:grpSpLocks/>
          </p:cNvGrpSpPr>
          <p:nvPr/>
        </p:nvGrpSpPr>
        <p:grpSpPr bwMode="auto">
          <a:xfrm>
            <a:off x="7543800" y="4267200"/>
            <a:ext cx="1600200" cy="962025"/>
            <a:chOff x="0" y="2556"/>
            <a:chExt cx="1008" cy="606"/>
          </a:xfrm>
        </p:grpSpPr>
        <p:sp>
          <p:nvSpPr>
            <p:cNvPr id="194617" name="Rectangle 57"/>
            <p:cNvSpPr>
              <a:spLocks noChangeArrowheads="1"/>
            </p:cNvSpPr>
            <p:nvPr/>
          </p:nvSpPr>
          <p:spPr bwMode="auto">
            <a:xfrm>
              <a:off x="0" y="2556"/>
              <a:ext cx="1008" cy="303"/>
            </a:xfrm>
            <a:prstGeom prst="rect">
              <a:avLst/>
            </a:prstGeom>
            <a:solidFill>
              <a:srgbClr val="0000FF"/>
            </a:solidFill>
            <a:ln w="38100">
              <a:solidFill>
                <a:schemeClr val="tx1"/>
              </a:solidFill>
              <a:miter lim="800000"/>
              <a:headEnd/>
              <a:tailEnd/>
            </a:ln>
          </p:spPr>
          <p:txBody>
            <a:bodyPr/>
            <a:lstStyle/>
            <a:p>
              <a:pPr algn="ctr"/>
              <a:r>
                <a:rPr kumimoji="1" lang="zh-CN" altLang="en-US" sz="2000" b="1">
                  <a:solidFill>
                    <a:schemeClr val="bg1"/>
                  </a:solidFill>
                  <a:latin typeface="楷体_GB2312" pitchFamily="49" charset="-122"/>
                  <a:ea typeface="楷体_GB2312" pitchFamily="49" charset="-122"/>
                </a:rPr>
                <a:t>驱动模块</a:t>
              </a:r>
              <a:r>
                <a:rPr kumimoji="1" lang="en-US" altLang="zh-CN" sz="2000" b="1">
                  <a:solidFill>
                    <a:schemeClr val="bg1"/>
                  </a:solidFill>
                  <a:latin typeface="楷体_GB2312" pitchFamily="49" charset="-122"/>
                  <a:ea typeface="楷体_GB2312" pitchFamily="49" charset="-122"/>
                </a:rPr>
                <a:t>2</a:t>
              </a:r>
            </a:p>
          </p:txBody>
        </p:sp>
        <p:sp>
          <p:nvSpPr>
            <p:cNvPr id="194618" name="Line 58"/>
            <p:cNvSpPr>
              <a:spLocks noChangeShapeType="1"/>
            </p:cNvSpPr>
            <p:nvPr/>
          </p:nvSpPr>
          <p:spPr bwMode="auto">
            <a:xfrm>
              <a:off x="403" y="2859"/>
              <a:ext cx="0" cy="303"/>
            </a:xfrm>
            <a:prstGeom prst="line">
              <a:avLst/>
            </a:prstGeom>
            <a:noFill/>
            <a:ln w="38100">
              <a:solidFill>
                <a:schemeClr val="tx1"/>
              </a:solidFill>
              <a:round/>
              <a:headEnd/>
              <a:tailEnd type="triangle" w="med" len="med"/>
            </a:ln>
          </p:spPr>
          <p:txBody>
            <a:bodyPr/>
            <a:lstStyle/>
            <a:p>
              <a:endParaRPr lang="zh-CN" altLang="en-US"/>
            </a:p>
          </p:txBody>
        </p:sp>
      </p:grpSp>
      <p:grpSp>
        <p:nvGrpSpPr>
          <p:cNvPr id="58" name="Group 53"/>
          <p:cNvGrpSpPr>
            <a:grpSpLocks/>
          </p:cNvGrpSpPr>
          <p:nvPr/>
        </p:nvGrpSpPr>
        <p:grpSpPr bwMode="auto">
          <a:xfrm>
            <a:off x="1219200" y="685800"/>
            <a:ext cx="1600200" cy="962025"/>
            <a:chOff x="0" y="2556"/>
            <a:chExt cx="1008" cy="606"/>
          </a:xfrm>
        </p:grpSpPr>
        <p:sp>
          <p:nvSpPr>
            <p:cNvPr id="59" name="Rectangle 54"/>
            <p:cNvSpPr>
              <a:spLocks noChangeArrowheads="1"/>
            </p:cNvSpPr>
            <p:nvPr/>
          </p:nvSpPr>
          <p:spPr bwMode="auto">
            <a:xfrm>
              <a:off x="0" y="2556"/>
              <a:ext cx="1008" cy="303"/>
            </a:xfrm>
            <a:prstGeom prst="rect">
              <a:avLst/>
            </a:prstGeom>
            <a:solidFill>
              <a:srgbClr val="0000FF"/>
            </a:solidFill>
            <a:ln w="38100">
              <a:solidFill>
                <a:schemeClr val="tx1"/>
              </a:solidFill>
              <a:miter lim="800000"/>
              <a:headEnd/>
              <a:tailEnd/>
            </a:ln>
          </p:spPr>
          <p:txBody>
            <a:bodyPr/>
            <a:lstStyle/>
            <a:p>
              <a:pPr algn="ctr"/>
              <a:r>
                <a:rPr kumimoji="1" lang="zh-CN" altLang="en-US" sz="2000" b="1" dirty="0">
                  <a:solidFill>
                    <a:schemeClr val="bg1"/>
                  </a:solidFill>
                  <a:latin typeface="楷体_GB2312" pitchFamily="49" charset="-122"/>
                  <a:ea typeface="楷体_GB2312" pitchFamily="49" charset="-122"/>
                </a:rPr>
                <a:t>驱动</a:t>
              </a:r>
              <a:r>
                <a:rPr kumimoji="1" lang="zh-CN" altLang="en-US" sz="2000" b="1" dirty="0" smtClean="0">
                  <a:solidFill>
                    <a:schemeClr val="bg1"/>
                  </a:solidFill>
                  <a:latin typeface="楷体_GB2312" pitchFamily="49" charset="-122"/>
                  <a:ea typeface="楷体_GB2312" pitchFamily="49" charset="-122"/>
                </a:rPr>
                <a:t>模块</a:t>
              </a:r>
              <a:r>
                <a:rPr kumimoji="1" lang="en-US" altLang="zh-CN" sz="2000" b="1" dirty="0" smtClean="0">
                  <a:solidFill>
                    <a:schemeClr val="bg1"/>
                  </a:solidFill>
                  <a:latin typeface="楷体_GB2312" pitchFamily="49" charset="-122"/>
                  <a:ea typeface="楷体_GB2312" pitchFamily="49" charset="-122"/>
                </a:rPr>
                <a:t>4</a:t>
              </a:r>
              <a:endParaRPr kumimoji="1" lang="en-US" altLang="zh-CN" sz="2000" b="1" dirty="0">
                <a:solidFill>
                  <a:schemeClr val="bg1"/>
                </a:solidFill>
                <a:latin typeface="楷体_GB2312" pitchFamily="49" charset="-122"/>
                <a:ea typeface="楷体_GB2312" pitchFamily="49" charset="-122"/>
              </a:endParaRPr>
            </a:p>
          </p:txBody>
        </p:sp>
        <p:sp>
          <p:nvSpPr>
            <p:cNvPr id="60" name="Line 55"/>
            <p:cNvSpPr>
              <a:spLocks noChangeShapeType="1"/>
            </p:cNvSpPr>
            <p:nvPr/>
          </p:nvSpPr>
          <p:spPr bwMode="auto">
            <a:xfrm>
              <a:off x="403" y="2859"/>
              <a:ext cx="0" cy="303"/>
            </a:xfrm>
            <a:prstGeom prst="line">
              <a:avLst/>
            </a:prstGeom>
            <a:noFill/>
            <a:ln w="38100">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77"/>
                                        </p:tgtEl>
                                        <p:attrNameLst>
                                          <p:attrName>style.visibility</p:attrName>
                                        </p:attrNameLst>
                                      </p:cBhvr>
                                      <p:to>
                                        <p:strVal val="visible"/>
                                      </p:to>
                                    </p:set>
                                    <p:anim calcmode="lin" valueType="num">
                                      <p:cBhvr additive="base">
                                        <p:cTn id="7" dur="500" fill="hold"/>
                                        <p:tgtEl>
                                          <p:spTgt spid="194577"/>
                                        </p:tgtEl>
                                        <p:attrNameLst>
                                          <p:attrName>ppt_x</p:attrName>
                                        </p:attrNameLst>
                                      </p:cBhvr>
                                      <p:tavLst>
                                        <p:tav tm="0">
                                          <p:val>
                                            <p:strVal val="#ppt_x"/>
                                          </p:val>
                                        </p:tav>
                                        <p:tav tm="100000">
                                          <p:val>
                                            <p:strVal val="#ppt_x"/>
                                          </p:val>
                                        </p:tav>
                                      </p:tavLst>
                                    </p:anim>
                                    <p:anim calcmode="lin" valueType="num">
                                      <p:cBhvr additive="base">
                                        <p:cTn id="8" dur="500" fill="hold"/>
                                        <p:tgtEl>
                                          <p:spTgt spid="19457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4613"/>
                                        </p:tgtEl>
                                        <p:attrNameLst>
                                          <p:attrName>style.visibility</p:attrName>
                                        </p:attrNameLst>
                                      </p:cBhvr>
                                      <p:to>
                                        <p:strVal val="visible"/>
                                      </p:to>
                                    </p:set>
                                    <p:anim calcmode="lin" valueType="num">
                                      <p:cBhvr additive="base">
                                        <p:cTn id="11" dur="500" fill="hold"/>
                                        <p:tgtEl>
                                          <p:spTgt spid="194613"/>
                                        </p:tgtEl>
                                        <p:attrNameLst>
                                          <p:attrName>ppt_x</p:attrName>
                                        </p:attrNameLst>
                                      </p:cBhvr>
                                      <p:tavLst>
                                        <p:tav tm="0">
                                          <p:val>
                                            <p:strVal val="#ppt_x"/>
                                          </p:val>
                                        </p:tav>
                                        <p:tav tm="100000">
                                          <p:val>
                                            <p:strVal val="#ppt_x"/>
                                          </p:val>
                                        </p:tav>
                                      </p:tavLst>
                                    </p:anim>
                                    <p:anim calcmode="lin" valueType="num">
                                      <p:cBhvr additive="base">
                                        <p:cTn id="12" dur="500" fill="hold"/>
                                        <p:tgtEl>
                                          <p:spTgt spid="1946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4576"/>
                                        </p:tgtEl>
                                        <p:attrNameLst>
                                          <p:attrName>style.visibility</p:attrName>
                                        </p:attrNameLst>
                                      </p:cBhvr>
                                      <p:to>
                                        <p:strVal val="visible"/>
                                      </p:to>
                                    </p:set>
                                    <p:anim calcmode="lin" valueType="num">
                                      <p:cBhvr additive="base">
                                        <p:cTn id="17" dur="500" fill="hold"/>
                                        <p:tgtEl>
                                          <p:spTgt spid="194576"/>
                                        </p:tgtEl>
                                        <p:attrNameLst>
                                          <p:attrName>ppt_x</p:attrName>
                                        </p:attrNameLst>
                                      </p:cBhvr>
                                      <p:tavLst>
                                        <p:tav tm="0">
                                          <p:val>
                                            <p:strVal val="#ppt_x"/>
                                          </p:val>
                                        </p:tav>
                                        <p:tav tm="100000">
                                          <p:val>
                                            <p:strVal val="#ppt_x"/>
                                          </p:val>
                                        </p:tav>
                                      </p:tavLst>
                                    </p:anim>
                                    <p:anim calcmode="lin" valueType="num">
                                      <p:cBhvr additive="base">
                                        <p:cTn id="18" dur="500" fill="hold"/>
                                        <p:tgtEl>
                                          <p:spTgt spid="19457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4616"/>
                                        </p:tgtEl>
                                        <p:attrNameLst>
                                          <p:attrName>style.visibility</p:attrName>
                                        </p:attrNameLst>
                                      </p:cBhvr>
                                      <p:to>
                                        <p:strVal val="visible"/>
                                      </p:to>
                                    </p:set>
                                    <p:anim calcmode="lin" valueType="num">
                                      <p:cBhvr additive="base">
                                        <p:cTn id="21" dur="500" fill="hold"/>
                                        <p:tgtEl>
                                          <p:spTgt spid="194616"/>
                                        </p:tgtEl>
                                        <p:attrNameLst>
                                          <p:attrName>ppt_x</p:attrName>
                                        </p:attrNameLst>
                                      </p:cBhvr>
                                      <p:tavLst>
                                        <p:tav tm="0">
                                          <p:val>
                                            <p:strVal val="#ppt_x"/>
                                          </p:val>
                                        </p:tav>
                                        <p:tav tm="100000">
                                          <p:val>
                                            <p:strVal val="#ppt_x"/>
                                          </p:val>
                                        </p:tav>
                                      </p:tavLst>
                                    </p:anim>
                                    <p:anim calcmode="lin" valueType="num">
                                      <p:cBhvr additive="base">
                                        <p:cTn id="22" dur="500" fill="hold"/>
                                        <p:tgtEl>
                                          <p:spTgt spid="1946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4574"/>
                                        </p:tgtEl>
                                        <p:attrNameLst>
                                          <p:attrName>style.visibility</p:attrName>
                                        </p:attrNameLst>
                                      </p:cBhvr>
                                      <p:to>
                                        <p:strVal val="visible"/>
                                      </p:to>
                                    </p:set>
                                    <p:anim calcmode="lin" valueType="num">
                                      <p:cBhvr additive="base">
                                        <p:cTn id="27" dur="500" fill="hold"/>
                                        <p:tgtEl>
                                          <p:spTgt spid="194574"/>
                                        </p:tgtEl>
                                        <p:attrNameLst>
                                          <p:attrName>ppt_x</p:attrName>
                                        </p:attrNameLst>
                                      </p:cBhvr>
                                      <p:tavLst>
                                        <p:tav tm="0">
                                          <p:val>
                                            <p:strVal val="#ppt_x"/>
                                          </p:val>
                                        </p:tav>
                                        <p:tav tm="100000">
                                          <p:val>
                                            <p:strVal val="#ppt_x"/>
                                          </p:val>
                                        </p:tav>
                                      </p:tavLst>
                                    </p:anim>
                                    <p:anim calcmode="lin" valueType="num">
                                      <p:cBhvr additive="base">
                                        <p:cTn id="28" dur="500" fill="hold"/>
                                        <p:tgtEl>
                                          <p:spTgt spid="19457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4610"/>
                                        </p:tgtEl>
                                        <p:attrNameLst>
                                          <p:attrName>style.visibility</p:attrName>
                                        </p:attrNameLst>
                                      </p:cBhvr>
                                      <p:to>
                                        <p:strVal val="visible"/>
                                      </p:to>
                                    </p:set>
                                    <p:anim calcmode="lin" valueType="num">
                                      <p:cBhvr additive="base">
                                        <p:cTn id="31" dur="500" fill="hold"/>
                                        <p:tgtEl>
                                          <p:spTgt spid="194610"/>
                                        </p:tgtEl>
                                        <p:attrNameLst>
                                          <p:attrName>ppt_x</p:attrName>
                                        </p:attrNameLst>
                                      </p:cBhvr>
                                      <p:tavLst>
                                        <p:tav tm="0">
                                          <p:val>
                                            <p:strVal val="#ppt_x"/>
                                          </p:val>
                                        </p:tav>
                                        <p:tav tm="100000">
                                          <p:val>
                                            <p:strVal val="#ppt_x"/>
                                          </p:val>
                                        </p:tav>
                                      </p:tavLst>
                                    </p:anim>
                                    <p:anim calcmode="lin" valueType="num">
                                      <p:cBhvr additive="base">
                                        <p:cTn id="32" dur="500" fill="hold"/>
                                        <p:tgtEl>
                                          <p:spTgt spid="1946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4563"/>
                                        </p:tgtEl>
                                        <p:attrNameLst>
                                          <p:attrName>style.visibility</p:attrName>
                                        </p:attrNameLst>
                                      </p:cBhvr>
                                      <p:to>
                                        <p:strVal val="visible"/>
                                      </p:to>
                                    </p:set>
                                    <p:anim calcmode="lin" valueType="num">
                                      <p:cBhvr additive="base">
                                        <p:cTn id="37" dur="500" fill="hold"/>
                                        <p:tgtEl>
                                          <p:spTgt spid="194563"/>
                                        </p:tgtEl>
                                        <p:attrNameLst>
                                          <p:attrName>ppt_x</p:attrName>
                                        </p:attrNameLst>
                                      </p:cBhvr>
                                      <p:tavLst>
                                        <p:tav tm="0">
                                          <p:val>
                                            <p:strVal val="#ppt_x"/>
                                          </p:val>
                                        </p:tav>
                                        <p:tav tm="100000">
                                          <p:val>
                                            <p:strVal val="#ppt_x"/>
                                          </p:val>
                                        </p:tav>
                                      </p:tavLst>
                                    </p:anim>
                                    <p:anim calcmode="lin" valueType="num">
                                      <p:cBhvr additive="base">
                                        <p:cTn id="38" dur="500" fill="hold"/>
                                        <p:tgtEl>
                                          <p:spTgt spid="19456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4600"/>
                                        </p:tgtEl>
                                        <p:attrNameLst>
                                          <p:attrName>style.visibility</p:attrName>
                                        </p:attrNameLst>
                                      </p:cBhvr>
                                      <p:to>
                                        <p:strVal val="visible"/>
                                      </p:to>
                                    </p:set>
                                    <p:anim calcmode="lin" valueType="num">
                                      <p:cBhvr additive="base">
                                        <p:cTn id="47" dur="500" fill="hold"/>
                                        <p:tgtEl>
                                          <p:spTgt spid="194600"/>
                                        </p:tgtEl>
                                        <p:attrNameLst>
                                          <p:attrName>ppt_x</p:attrName>
                                        </p:attrNameLst>
                                      </p:cBhvr>
                                      <p:tavLst>
                                        <p:tav tm="0">
                                          <p:val>
                                            <p:strVal val="#ppt_x"/>
                                          </p:val>
                                        </p:tav>
                                        <p:tav tm="100000">
                                          <p:val>
                                            <p:strVal val="#ppt_x"/>
                                          </p:val>
                                        </p:tav>
                                      </p:tavLst>
                                    </p:anim>
                                    <p:anim calcmode="lin" valueType="num">
                                      <p:cBhvr additive="base">
                                        <p:cTn id="48" dur="500" fill="hold"/>
                                        <p:tgtEl>
                                          <p:spTgt spid="19460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94613"/>
                                        </p:tgtEl>
                                        <p:attrNameLst>
                                          <p:attrName>ppt_x</p:attrName>
                                        </p:attrNameLst>
                                      </p:cBhvr>
                                      <p:tavLst>
                                        <p:tav tm="0">
                                          <p:val>
                                            <p:strVal val="ppt_x"/>
                                          </p:val>
                                        </p:tav>
                                        <p:tav tm="100000">
                                          <p:val>
                                            <p:strVal val="ppt_x"/>
                                          </p:val>
                                        </p:tav>
                                      </p:tavLst>
                                    </p:anim>
                                    <p:anim calcmode="lin" valueType="num">
                                      <p:cBhvr additive="base">
                                        <p:cTn id="53" dur="500"/>
                                        <p:tgtEl>
                                          <p:spTgt spid="194613"/>
                                        </p:tgtEl>
                                        <p:attrNameLst>
                                          <p:attrName>ppt_y</p:attrName>
                                        </p:attrNameLst>
                                      </p:cBhvr>
                                      <p:tavLst>
                                        <p:tav tm="0">
                                          <p:val>
                                            <p:strVal val="ppt_y"/>
                                          </p:val>
                                        </p:tav>
                                        <p:tav tm="100000">
                                          <p:val>
                                            <p:strVal val="1+ppt_h/2"/>
                                          </p:val>
                                        </p:tav>
                                      </p:tavLst>
                                    </p:anim>
                                    <p:set>
                                      <p:cBhvr>
                                        <p:cTn id="54" dur="1" fill="hold">
                                          <p:stCondLst>
                                            <p:cond delay="499"/>
                                          </p:stCondLst>
                                        </p:cTn>
                                        <p:tgtEl>
                                          <p:spTgt spid="1946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94603"/>
                                        </p:tgtEl>
                                        <p:attrNameLst>
                                          <p:attrName>style.visibility</p:attrName>
                                        </p:attrNameLst>
                                      </p:cBhvr>
                                      <p:to>
                                        <p:strVal val="visible"/>
                                      </p:to>
                                    </p:set>
                                    <p:anim calcmode="lin" valueType="num">
                                      <p:cBhvr additive="base">
                                        <p:cTn id="59" dur="500" fill="hold"/>
                                        <p:tgtEl>
                                          <p:spTgt spid="194603"/>
                                        </p:tgtEl>
                                        <p:attrNameLst>
                                          <p:attrName>ppt_x</p:attrName>
                                        </p:attrNameLst>
                                      </p:cBhvr>
                                      <p:tavLst>
                                        <p:tav tm="0">
                                          <p:val>
                                            <p:strVal val="#ppt_x"/>
                                          </p:val>
                                        </p:tav>
                                        <p:tav tm="100000">
                                          <p:val>
                                            <p:strVal val="#ppt_x"/>
                                          </p:val>
                                        </p:tav>
                                      </p:tavLst>
                                    </p:anim>
                                    <p:anim calcmode="lin" valueType="num">
                                      <p:cBhvr additive="base">
                                        <p:cTn id="60" dur="500" fill="hold"/>
                                        <p:tgtEl>
                                          <p:spTgt spid="19460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4601"/>
                                        </p:tgtEl>
                                        <p:attrNameLst>
                                          <p:attrName>style.visibility</p:attrName>
                                        </p:attrNameLst>
                                      </p:cBhvr>
                                      <p:to>
                                        <p:strVal val="visible"/>
                                      </p:to>
                                    </p:set>
                                    <p:anim calcmode="lin" valueType="num">
                                      <p:cBhvr additive="base">
                                        <p:cTn id="63" dur="500" fill="hold"/>
                                        <p:tgtEl>
                                          <p:spTgt spid="194601"/>
                                        </p:tgtEl>
                                        <p:attrNameLst>
                                          <p:attrName>ppt_x</p:attrName>
                                        </p:attrNameLst>
                                      </p:cBhvr>
                                      <p:tavLst>
                                        <p:tav tm="0">
                                          <p:val>
                                            <p:strVal val="#ppt_x"/>
                                          </p:val>
                                        </p:tav>
                                        <p:tav tm="100000">
                                          <p:val>
                                            <p:strVal val="#ppt_x"/>
                                          </p:val>
                                        </p:tav>
                                      </p:tavLst>
                                    </p:anim>
                                    <p:anim calcmode="lin" valueType="num">
                                      <p:cBhvr additive="base">
                                        <p:cTn id="64" dur="500" fill="hold"/>
                                        <p:tgtEl>
                                          <p:spTgt spid="19460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194616"/>
                                        </p:tgtEl>
                                        <p:attrNameLst>
                                          <p:attrName>ppt_x</p:attrName>
                                        </p:attrNameLst>
                                      </p:cBhvr>
                                      <p:tavLst>
                                        <p:tav tm="0">
                                          <p:val>
                                            <p:strVal val="ppt_x"/>
                                          </p:val>
                                        </p:tav>
                                        <p:tav tm="100000">
                                          <p:val>
                                            <p:strVal val="ppt_x"/>
                                          </p:val>
                                        </p:tav>
                                      </p:tavLst>
                                    </p:anim>
                                    <p:anim calcmode="lin" valueType="num">
                                      <p:cBhvr additive="base">
                                        <p:cTn id="69" dur="500"/>
                                        <p:tgtEl>
                                          <p:spTgt spid="194616"/>
                                        </p:tgtEl>
                                        <p:attrNameLst>
                                          <p:attrName>ppt_y</p:attrName>
                                        </p:attrNameLst>
                                      </p:cBhvr>
                                      <p:tavLst>
                                        <p:tav tm="0">
                                          <p:val>
                                            <p:strVal val="ppt_y"/>
                                          </p:val>
                                        </p:tav>
                                        <p:tav tm="100000">
                                          <p:val>
                                            <p:strVal val="1+ppt_h/2"/>
                                          </p:val>
                                        </p:tav>
                                      </p:tavLst>
                                    </p:anim>
                                    <p:set>
                                      <p:cBhvr>
                                        <p:cTn id="70" dur="1" fill="hold">
                                          <p:stCondLst>
                                            <p:cond delay="499"/>
                                          </p:stCondLst>
                                        </p:cTn>
                                        <p:tgtEl>
                                          <p:spTgt spid="19461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94602"/>
                                        </p:tgtEl>
                                        <p:attrNameLst>
                                          <p:attrName>style.visibility</p:attrName>
                                        </p:attrNameLst>
                                      </p:cBhvr>
                                      <p:to>
                                        <p:strVal val="visible"/>
                                      </p:to>
                                    </p:set>
                                    <p:anim calcmode="lin" valueType="num">
                                      <p:cBhvr additive="base">
                                        <p:cTn id="75" dur="500" fill="hold"/>
                                        <p:tgtEl>
                                          <p:spTgt spid="194602"/>
                                        </p:tgtEl>
                                        <p:attrNameLst>
                                          <p:attrName>ppt_x</p:attrName>
                                        </p:attrNameLst>
                                      </p:cBhvr>
                                      <p:tavLst>
                                        <p:tav tm="0">
                                          <p:val>
                                            <p:strVal val="#ppt_x"/>
                                          </p:val>
                                        </p:tav>
                                        <p:tav tm="100000">
                                          <p:val>
                                            <p:strVal val="#ppt_x"/>
                                          </p:val>
                                        </p:tav>
                                      </p:tavLst>
                                    </p:anim>
                                    <p:anim calcmode="lin" valueType="num">
                                      <p:cBhvr additive="base">
                                        <p:cTn id="76" dur="500" fill="hold"/>
                                        <p:tgtEl>
                                          <p:spTgt spid="19460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94565"/>
                                        </p:tgtEl>
                                        <p:attrNameLst>
                                          <p:attrName>style.visibility</p:attrName>
                                        </p:attrNameLst>
                                      </p:cBhvr>
                                      <p:to>
                                        <p:strVal val="visible"/>
                                      </p:to>
                                    </p:set>
                                    <p:anim calcmode="lin" valueType="num">
                                      <p:cBhvr additive="base">
                                        <p:cTn id="81" dur="500" fill="hold"/>
                                        <p:tgtEl>
                                          <p:spTgt spid="194565"/>
                                        </p:tgtEl>
                                        <p:attrNameLst>
                                          <p:attrName>ppt_x</p:attrName>
                                        </p:attrNameLst>
                                      </p:cBhvr>
                                      <p:tavLst>
                                        <p:tav tm="0">
                                          <p:val>
                                            <p:strVal val="#ppt_x"/>
                                          </p:val>
                                        </p:tav>
                                        <p:tav tm="100000">
                                          <p:val>
                                            <p:strVal val="#ppt_x"/>
                                          </p:val>
                                        </p:tav>
                                      </p:tavLst>
                                    </p:anim>
                                    <p:anim calcmode="lin" valueType="num">
                                      <p:cBhvr additive="base">
                                        <p:cTn id="82" dur="500" fill="hold"/>
                                        <p:tgtEl>
                                          <p:spTgt spid="19456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94607"/>
                                        </p:tgtEl>
                                        <p:attrNameLst>
                                          <p:attrName>style.visibility</p:attrName>
                                        </p:attrNameLst>
                                      </p:cBhvr>
                                      <p:to>
                                        <p:strVal val="visible"/>
                                      </p:to>
                                    </p:set>
                                    <p:anim calcmode="lin" valueType="num">
                                      <p:cBhvr additive="base">
                                        <p:cTn id="87" dur="500" fill="hold"/>
                                        <p:tgtEl>
                                          <p:spTgt spid="194607"/>
                                        </p:tgtEl>
                                        <p:attrNameLst>
                                          <p:attrName>ppt_x</p:attrName>
                                        </p:attrNameLst>
                                      </p:cBhvr>
                                      <p:tavLst>
                                        <p:tav tm="0">
                                          <p:val>
                                            <p:strVal val="#ppt_x"/>
                                          </p:val>
                                        </p:tav>
                                        <p:tav tm="100000">
                                          <p:val>
                                            <p:strVal val="#ppt_x"/>
                                          </p:val>
                                        </p:tav>
                                      </p:tavLst>
                                    </p:anim>
                                    <p:anim calcmode="lin" valueType="num">
                                      <p:cBhvr additive="base">
                                        <p:cTn id="88" dur="500" fill="hold"/>
                                        <p:tgtEl>
                                          <p:spTgt spid="19460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4571"/>
                                        </p:tgtEl>
                                        <p:attrNameLst>
                                          <p:attrName>style.visibility</p:attrName>
                                        </p:attrNameLst>
                                      </p:cBhvr>
                                      <p:to>
                                        <p:strVal val="visible"/>
                                      </p:to>
                                    </p:set>
                                    <p:anim calcmode="lin" valueType="num">
                                      <p:cBhvr additive="base">
                                        <p:cTn id="93" dur="500" fill="hold"/>
                                        <p:tgtEl>
                                          <p:spTgt spid="194571"/>
                                        </p:tgtEl>
                                        <p:attrNameLst>
                                          <p:attrName>ppt_x</p:attrName>
                                        </p:attrNameLst>
                                      </p:cBhvr>
                                      <p:tavLst>
                                        <p:tav tm="0">
                                          <p:val>
                                            <p:strVal val="#ppt_x"/>
                                          </p:val>
                                        </p:tav>
                                        <p:tav tm="100000">
                                          <p:val>
                                            <p:strVal val="#ppt_x"/>
                                          </p:val>
                                        </p:tav>
                                      </p:tavLst>
                                    </p:anim>
                                    <p:anim calcmode="lin" valueType="num">
                                      <p:cBhvr additive="base">
                                        <p:cTn id="94" dur="500" fill="hold"/>
                                        <p:tgtEl>
                                          <p:spTgt spid="19457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94572"/>
                                        </p:tgtEl>
                                        <p:attrNameLst>
                                          <p:attrName>style.visibility</p:attrName>
                                        </p:attrNameLst>
                                      </p:cBhvr>
                                      <p:to>
                                        <p:strVal val="visible"/>
                                      </p:to>
                                    </p:set>
                                    <p:anim calcmode="lin" valueType="num">
                                      <p:cBhvr additive="base">
                                        <p:cTn id="99" dur="500" fill="hold"/>
                                        <p:tgtEl>
                                          <p:spTgt spid="194572"/>
                                        </p:tgtEl>
                                        <p:attrNameLst>
                                          <p:attrName>ppt_x</p:attrName>
                                        </p:attrNameLst>
                                      </p:cBhvr>
                                      <p:tavLst>
                                        <p:tav tm="0">
                                          <p:val>
                                            <p:strVal val="#ppt_x"/>
                                          </p:val>
                                        </p:tav>
                                        <p:tav tm="100000">
                                          <p:val>
                                            <p:strVal val="#ppt_x"/>
                                          </p:val>
                                        </p:tav>
                                      </p:tavLst>
                                    </p:anim>
                                    <p:anim calcmode="lin" valueType="num">
                                      <p:cBhvr additive="base">
                                        <p:cTn id="100" dur="500" fill="hold"/>
                                        <p:tgtEl>
                                          <p:spTgt spid="194572"/>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94608"/>
                                        </p:tgtEl>
                                        <p:attrNameLst>
                                          <p:attrName>style.visibility</p:attrName>
                                        </p:attrNameLst>
                                      </p:cBhvr>
                                      <p:to>
                                        <p:strVal val="visible"/>
                                      </p:to>
                                    </p:set>
                                    <p:anim calcmode="lin" valueType="num">
                                      <p:cBhvr additive="base">
                                        <p:cTn id="105" dur="500" fill="hold"/>
                                        <p:tgtEl>
                                          <p:spTgt spid="194608"/>
                                        </p:tgtEl>
                                        <p:attrNameLst>
                                          <p:attrName>ppt_x</p:attrName>
                                        </p:attrNameLst>
                                      </p:cBhvr>
                                      <p:tavLst>
                                        <p:tav tm="0">
                                          <p:val>
                                            <p:strVal val="#ppt_x"/>
                                          </p:val>
                                        </p:tav>
                                        <p:tav tm="100000">
                                          <p:val>
                                            <p:strVal val="#ppt_x"/>
                                          </p:val>
                                        </p:tav>
                                      </p:tavLst>
                                    </p:anim>
                                    <p:anim calcmode="lin" valueType="num">
                                      <p:cBhvr additive="base">
                                        <p:cTn id="106" dur="500" fill="hold"/>
                                        <p:tgtEl>
                                          <p:spTgt spid="19460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94578"/>
                                        </p:tgtEl>
                                        <p:attrNameLst>
                                          <p:attrName>style.visibility</p:attrName>
                                        </p:attrNameLst>
                                      </p:cBhvr>
                                      <p:to>
                                        <p:strVal val="visible"/>
                                      </p:to>
                                    </p:set>
                                    <p:anim calcmode="lin" valueType="num">
                                      <p:cBhvr additive="base">
                                        <p:cTn id="111" dur="500" fill="hold"/>
                                        <p:tgtEl>
                                          <p:spTgt spid="194578"/>
                                        </p:tgtEl>
                                        <p:attrNameLst>
                                          <p:attrName>ppt_x</p:attrName>
                                        </p:attrNameLst>
                                      </p:cBhvr>
                                      <p:tavLst>
                                        <p:tav tm="0">
                                          <p:val>
                                            <p:strVal val="#ppt_x"/>
                                          </p:val>
                                        </p:tav>
                                        <p:tav tm="100000">
                                          <p:val>
                                            <p:strVal val="#ppt_x"/>
                                          </p:val>
                                        </p:tav>
                                      </p:tavLst>
                                    </p:anim>
                                    <p:anim calcmode="lin" valueType="num">
                                      <p:cBhvr additive="base">
                                        <p:cTn id="112" dur="500" fill="hold"/>
                                        <p:tgtEl>
                                          <p:spTgt spid="19457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94567"/>
                                        </p:tgtEl>
                                        <p:attrNameLst>
                                          <p:attrName>style.visibility</p:attrName>
                                        </p:attrNameLst>
                                      </p:cBhvr>
                                      <p:to>
                                        <p:strVal val="visible"/>
                                      </p:to>
                                    </p:set>
                                    <p:anim calcmode="lin" valueType="num">
                                      <p:cBhvr additive="base">
                                        <p:cTn id="115" dur="500" fill="hold"/>
                                        <p:tgtEl>
                                          <p:spTgt spid="194567"/>
                                        </p:tgtEl>
                                        <p:attrNameLst>
                                          <p:attrName>ppt_x</p:attrName>
                                        </p:attrNameLst>
                                      </p:cBhvr>
                                      <p:tavLst>
                                        <p:tav tm="0">
                                          <p:val>
                                            <p:strVal val="#ppt_x"/>
                                          </p:val>
                                        </p:tav>
                                        <p:tav tm="100000">
                                          <p:val>
                                            <p:strVal val="#ppt_x"/>
                                          </p:val>
                                        </p:tav>
                                      </p:tavLst>
                                    </p:anim>
                                    <p:anim calcmode="lin" valueType="num">
                                      <p:cBhvr additive="base">
                                        <p:cTn id="116" dur="500" fill="hold"/>
                                        <p:tgtEl>
                                          <p:spTgt spid="19456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94573"/>
                                        </p:tgtEl>
                                        <p:attrNameLst>
                                          <p:attrName>style.visibility</p:attrName>
                                        </p:attrNameLst>
                                      </p:cBhvr>
                                      <p:to>
                                        <p:strVal val="visible"/>
                                      </p:to>
                                    </p:set>
                                    <p:anim calcmode="lin" valueType="num">
                                      <p:cBhvr additive="base">
                                        <p:cTn id="119" dur="500" fill="hold"/>
                                        <p:tgtEl>
                                          <p:spTgt spid="194573"/>
                                        </p:tgtEl>
                                        <p:attrNameLst>
                                          <p:attrName>ppt_x</p:attrName>
                                        </p:attrNameLst>
                                      </p:cBhvr>
                                      <p:tavLst>
                                        <p:tav tm="0">
                                          <p:val>
                                            <p:strVal val="#ppt_x"/>
                                          </p:val>
                                        </p:tav>
                                        <p:tav tm="100000">
                                          <p:val>
                                            <p:strVal val="#ppt_x"/>
                                          </p:val>
                                        </p:tav>
                                      </p:tavLst>
                                    </p:anim>
                                    <p:anim calcmode="lin" valueType="num">
                                      <p:cBhvr additive="base">
                                        <p:cTn id="120" dur="500" fill="hold"/>
                                        <p:tgtEl>
                                          <p:spTgt spid="19457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xit" presetSubtype="4" fill="hold" nodeType="clickEffect">
                                  <p:stCondLst>
                                    <p:cond delay="0"/>
                                  </p:stCondLst>
                                  <p:childTnLst>
                                    <p:anim calcmode="lin" valueType="num">
                                      <p:cBhvr additive="base">
                                        <p:cTn id="124" dur="500"/>
                                        <p:tgtEl>
                                          <p:spTgt spid="58"/>
                                        </p:tgtEl>
                                        <p:attrNameLst>
                                          <p:attrName>ppt_x</p:attrName>
                                        </p:attrNameLst>
                                      </p:cBhvr>
                                      <p:tavLst>
                                        <p:tav tm="0">
                                          <p:val>
                                            <p:strVal val="ppt_x"/>
                                          </p:val>
                                        </p:tav>
                                        <p:tav tm="100000">
                                          <p:val>
                                            <p:strVal val="ppt_x"/>
                                          </p:val>
                                        </p:tav>
                                      </p:tavLst>
                                    </p:anim>
                                    <p:anim calcmode="lin" valueType="num">
                                      <p:cBhvr additive="base">
                                        <p:cTn id="125" dur="500"/>
                                        <p:tgtEl>
                                          <p:spTgt spid="58"/>
                                        </p:tgtEl>
                                        <p:attrNameLst>
                                          <p:attrName>ppt_y</p:attrName>
                                        </p:attrNameLst>
                                      </p:cBhvr>
                                      <p:tavLst>
                                        <p:tav tm="0">
                                          <p:val>
                                            <p:strVal val="ppt_y"/>
                                          </p:val>
                                        </p:tav>
                                        <p:tav tm="100000">
                                          <p:val>
                                            <p:strVal val="1+ppt_h/2"/>
                                          </p:val>
                                        </p:tav>
                                      </p:tavLst>
                                    </p:anim>
                                    <p:set>
                                      <p:cBhvr>
                                        <p:cTn id="126" dur="1" fill="hold">
                                          <p:stCondLst>
                                            <p:cond delay="499"/>
                                          </p:stCondLst>
                                        </p:cTn>
                                        <p:tgtEl>
                                          <p:spTgt spid="5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94609"/>
                                        </p:tgtEl>
                                        <p:attrNameLst>
                                          <p:attrName>style.visibility</p:attrName>
                                        </p:attrNameLst>
                                      </p:cBhvr>
                                      <p:to>
                                        <p:strVal val="visible"/>
                                      </p:to>
                                    </p:set>
                                    <p:anim calcmode="lin" valueType="num">
                                      <p:cBhvr additive="base">
                                        <p:cTn id="131" dur="500" fill="hold"/>
                                        <p:tgtEl>
                                          <p:spTgt spid="194609"/>
                                        </p:tgtEl>
                                        <p:attrNameLst>
                                          <p:attrName>ppt_x</p:attrName>
                                        </p:attrNameLst>
                                      </p:cBhvr>
                                      <p:tavLst>
                                        <p:tav tm="0">
                                          <p:val>
                                            <p:strVal val="#ppt_x"/>
                                          </p:val>
                                        </p:tav>
                                        <p:tav tm="100000">
                                          <p:val>
                                            <p:strVal val="#ppt_x"/>
                                          </p:val>
                                        </p:tav>
                                      </p:tavLst>
                                    </p:anim>
                                    <p:anim calcmode="lin" valueType="num">
                                      <p:cBhvr additive="base">
                                        <p:cTn id="132" dur="500" fill="hold"/>
                                        <p:tgtEl>
                                          <p:spTgt spid="194609"/>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94596"/>
                                        </p:tgtEl>
                                        <p:attrNameLst>
                                          <p:attrName>style.visibility</p:attrName>
                                        </p:attrNameLst>
                                      </p:cBhvr>
                                      <p:to>
                                        <p:strVal val="visible"/>
                                      </p:to>
                                    </p:set>
                                    <p:anim calcmode="lin" valueType="num">
                                      <p:cBhvr additive="base">
                                        <p:cTn id="135" dur="500" fill="hold"/>
                                        <p:tgtEl>
                                          <p:spTgt spid="194596"/>
                                        </p:tgtEl>
                                        <p:attrNameLst>
                                          <p:attrName>ppt_x</p:attrName>
                                        </p:attrNameLst>
                                      </p:cBhvr>
                                      <p:tavLst>
                                        <p:tav tm="0">
                                          <p:val>
                                            <p:strVal val="#ppt_x"/>
                                          </p:val>
                                        </p:tav>
                                        <p:tav tm="100000">
                                          <p:val>
                                            <p:strVal val="#ppt_x"/>
                                          </p:val>
                                        </p:tav>
                                      </p:tavLst>
                                    </p:anim>
                                    <p:anim calcmode="lin" valueType="num">
                                      <p:cBhvr additive="base">
                                        <p:cTn id="136" dur="500" fill="hold"/>
                                        <p:tgtEl>
                                          <p:spTgt spid="1945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animBg="1"/>
      <p:bldP spid="194574" grpId="0" animBg="1"/>
      <p:bldP spid="194576" grpId="0" animBg="1"/>
      <p:bldP spid="194577" grpId="0" animBg="1"/>
      <p:bldP spid="194567" grpId="0"/>
      <p:bldP spid="194573" grpId="0" animBg="1"/>
      <p:bldP spid="194578" grpId="0" animBg="1"/>
      <p:bldP spid="194565" grpId="0" animBg="1"/>
      <p:bldP spid="194571" grpId="0" animBg="1"/>
      <p:bldP spid="194572" grpId="0" animBg="1"/>
      <p:bldP spid="19459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504CC67C-0899-4539-91D1-BBC203E343DC}" type="datetime1">
              <a:rPr lang="zh-CN" altLang="en-US"/>
              <a:pPr/>
              <a:t>2020/1/5</a:t>
            </a:fld>
            <a:endParaRPr lang="en-US" altLang="zh-CN"/>
          </a:p>
        </p:txBody>
      </p:sp>
      <p:sp>
        <p:nvSpPr>
          <p:cNvPr id="13" name="灯片编号占位符 4"/>
          <p:cNvSpPr>
            <a:spLocks noGrp="1"/>
          </p:cNvSpPr>
          <p:nvPr>
            <p:ph type="sldNum" sz="quarter" idx="11"/>
          </p:nvPr>
        </p:nvSpPr>
        <p:spPr/>
        <p:txBody>
          <a:bodyPr/>
          <a:lstStyle/>
          <a:p>
            <a:fld id="{FF1A05F8-FC1F-404D-9E46-84BCA522CAB3}" type="slidenum">
              <a:rPr lang="en-US" altLang="zh-CN"/>
              <a:pPr/>
              <a:t>139</a:t>
            </a:fld>
            <a:endParaRPr lang="en-US" altLang="zh-CN"/>
          </a:p>
        </p:txBody>
      </p:sp>
      <p:sp>
        <p:nvSpPr>
          <p:cNvPr id="152578" name="Rectangle 2"/>
          <p:cNvSpPr>
            <a:spLocks noGrp="1" noChangeArrowheads="1"/>
          </p:cNvSpPr>
          <p:nvPr>
            <p:ph type="title"/>
          </p:nvPr>
        </p:nvSpPr>
        <p:spPr/>
        <p:txBody>
          <a:bodyPr/>
          <a:lstStyle/>
          <a:p>
            <a:r>
              <a:rPr lang="en-US" altLang="zh-CN"/>
              <a:t>7.6 </a:t>
            </a:r>
            <a:r>
              <a:rPr lang="zh-CN" altLang="en-US"/>
              <a:t>集成测试</a:t>
            </a:r>
          </a:p>
        </p:txBody>
      </p:sp>
      <p:sp>
        <p:nvSpPr>
          <p:cNvPr id="15257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策略</a:t>
            </a:r>
            <a:r>
              <a:rPr lang="en-US" altLang="zh-CN">
                <a:solidFill>
                  <a:srgbClr val="CC0000"/>
                </a:solidFill>
              </a:rPr>
              <a:t>】——</a:t>
            </a:r>
            <a:r>
              <a:rPr lang="zh-CN" altLang="en-US">
                <a:solidFill>
                  <a:srgbClr val="0000FF"/>
                </a:solidFill>
              </a:rPr>
              <a:t>渐增式组装</a:t>
            </a:r>
            <a:endParaRPr lang="zh-CN" altLang="en-US">
              <a:solidFill>
                <a:srgbClr val="CC0000"/>
              </a:solidFill>
            </a:endParaRPr>
          </a:p>
          <a:p>
            <a:pPr lvl="1"/>
            <a:r>
              <a:rPr lang="zh-CN" altLang="en-US">
                <a:solidFill>
                  <a:srgbClr val="0000FF"/>
                </a:solidFill>
              </a:rPr>
              <a:t>⑴</a:t>
            </a:r>
            <a:r>
              <a:rPr lang="zh-CN" altLang="zh-CN">
                <a:solidFill>
                  <a:srgbClr val="0000FF"/>
                </a:solidFill>
              </a:rPr>
              <a:t>自顶向下</a:t>
            </a:r>
            <a:r>
              <a:rPr lang="zh-CN" altLang="en-US">
                <a:solidFill>
                  <a:srgbClr val="0000FF"/>
                </a:solidFill>
              </a:rPr>
              <a:t>		⑵自底向上</a:t>
            </a:r>
          </a:p>
          <a:p>
            <a:pPr lvl="1"/>
            <a:endParaRPr lang="zh-CN" altLang="en-US">
              <a:solidFill>
                <a:srgbClr val="0000FF"/>
              </a:solidFill>
            </a:endParaRPr>
          </a:p>
          <a:p>
            <a:pPr lvl="1"/>
            <a:endParaRPr lang="zh-CN" altLang="en-US">
              <a:solidFill>
                <a:srgbClr val="0000FF"/>
              </a:solidFill>
            </a:endParaRPr>
          </a:p>
          <a:p>
            <a:pPr lvl="1"/>
            <a:endParaRPr lang="zh-CN" altLang="en-US">
              <a:solidFill>
                <a:srgbClr val="0000FF"/>
              </a:solidFill>
            </a:endParaRPr>
          </a:p>
          <a:p>
            <a:pPr lvl="1"/>
            <a:endParaRPr lang="zh-CN" altLang="en-US">
              <a:solidFill>
                <a:srgbClr val="0000FF"/>
              </a:solidFill>
            </a:endParaRPr>
          </a:p>
          <a:p>
            <a:pPr lvl="1"/>
            <a:endParaRPr lang="zh-CN" altLang="en-US">
              <a:solidFill>
                <a:srgbClr val="0000FF"/>
              </a:solidFill>
            </a:endParaRPr>
          </a:p>
          <a:p>
            <a:pPr lvl="1"/>
            <a:r>
              <a:rPr lang="zh-CN" altLang="en-US">
                <a:solidFill>
                  <a:srgbClr val="0000FF"/>
                </a:solidFill>
                <a:latin typeface="黑体" pitchFamily="2" charset="-122"/>
              </a:rPr>
              <a:t>⑶</a:t>
            </a:r>
            <a:r>
              <a:rPr lang="zh-CN" altLang="en-US">
                <a:solidFill>
                  <a:srgbClr val="0000FF"/>
                </a:solidFill>
              </a:rPr>
              <a:t>混合式</a:t>
            </a:r>
          </a:p>
          <a:p>
            <a:pPr lvl="2"/>
            <a:r>
              <a:rPr lang="zh-CN" altLang="en-US"/>
              <a:t>对上层模块，自顶向下。</a:t>
            </a:r>
          </a:p>
          <a:p>
            <a:pPr lvl="2"/>
            <a:r>
              <a:rPr lang="zh-CN" altLang="en-US"/>
              <a:t>对关键模块，由底向上。</a:t>
            </a:r>
          </a:p>
        </p:txBody>
      </p:sp>
      <p:sp>
        <p:nvSpPr>
          <p:cNvPr id="152581" name="Rectangle 5"/>
          <p:cNvSpPr>
            <a:spLocks noChangeArrowheads="1"/>
          </p:cNvSpPr>
          <p:nvPr/>
        </p:nvSpPr>
        <p:spPr bwMode="auto">
          <a:xfrm>
            <a:off x="762000" y="2133600"/>
            <a:ext cx="37338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⑴</a:t>
            </a:r>
            <a:r>
              <a:rPr lang="zh-CN" altLang="zh-CN" sz="2400" b="1">
                <a:solidFill>
                  <a:srgbClr val="0000FF"/>
                </a:solidFill>
                <a:ea typeface="黑体" pitchFamily="2" charset="-122"/>
              </a:rPr>
              <a:t>自顶向下</a:t>
            </a:r>
            <a:endParaRPr lang="zh-CN" altLang="en-US" sz="2400" b="1">
              <a:solidFill>
                <a:srgbClr val="0000FF"/>
              </a:solidFill>
              <a:ea typeface="黑体" pitchFamily="2" charset="-122"/>
            </a:endParaRPr>
          </a:p>
        </p:txBody>
      </p:sp>
      <p:sp>
        <p:nvSpPr>
          <p:cNvPr id="152582" name="Rectangle 6"/>
          <p:cNvSpPr>
            <a:spLocks noChangeArrowheads="1"/>
          </p:cNvSpPr>
          <p:nvPr/>
        </p:nvSpPr>
        <p:spPr bwMode="auto">
          <a:xfrm>
            <a:off x="4491038" y="2133600"/>
            <a:ext cx="3738562"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en-US" altLang="zh-CN" sz="2400" b="1">
                <a:solidFill>
                  <a:srgbClr val="0000FF"/>
                </a:solidFill>
                <a:ea typeface="黑体" pitchFamily="2" charset="-122"/>
              </a:rPr>
              <a:t>⑵</a:t>
            </a:r>
            <a:r>
              <a:rPr lang="zh-CN" altLang="en-US" sz="2400" b="1">
                <a:solidFill>
                  <a:srgbClr val="0000FF"/>
                </a:solidFill>
                <a:ea typeface="黑体" pitchFamily="2" charset="-122"/>
              </a:rPr>
              <a:t>自底向上</a:t>
            </a:r>
          </a:p>
        </p:txBody>
      </p:sp>
      <p:sp>
        <p:nvSpPr>
          <p:cNvPr id="152584" name="Rectangle 8"/>
          <p:cNvSpPr>
            <a:spLocks noChangeArrowheads="1"/>
          </p:cNvSpPr>
          <p:nvPr/>
        </p:nvSpPr>
        <p:spPr bwMode="auto">
          <a:xfrm>
            <a:off x="762000" y="2655888"/>
            <a:ext cx="37338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可以较早显示出程序轮廓</a:t>
            </a:r>
          </a:p>
        </p:txBody>
      </p:sp>
      <p:sp>
        <p:nvSpPr>
          <p:cNvPr id="152585" name="Rectangle 9"/>
          <p:cNvSpPr>
            <a:spLocks noChangeArrowheads="1"/>
          </p:cNvSpPr>
          <p:nvPr/>
        </p:nvSpPr>
        <p:spPr bwMode="auto">
          <a:xfrm>
            <a:off x="4491038" y="2655888"/>
            <a:ext cx="3738562" cy="533400"/>
          </a:xfrm>
          <a:prstGeom prst="rect">
            <a:avLst/>
          </a:prstGeom>
          <a:noFill/>
          <a:ln w="9525" algn="ctr">
            <a:solidFill>
              <a:schemeClr val="tx1"/>
            </a:solidFill>
            <a:miter lim="800000"/>
            <a:headEnd/>
            <a:tailEnd/>
          </a:ln>
          <a:effectLst/>
        </p:spPr>
        <p:txBody>
          <a:bodyPr wrap="none" anchor="ctr"/>
          <a:lstStyle/>
          <a:p>
            <a:pPr algn="ctr"/>
            <a:r>
              <a:rPr lang="zh-CN" altLang="en-US" sz="2400" b="1">
                <a:ea typeface="黑体" pitchFamily="2" charset="-122"/>
              </a:rPr>
              <a:t>不能</a:t>
            </a:r>
          </a:p>
        </p:txBody>
      </p:sp>
      <p:sp>
        <p:nvSpPr>
          <p:cNvPr id="152587" name="Rectangle 11"/>
          <p:cNvSpPr>
            <a:spLocks noChangeArrowheads="1"/>
          </p:cNvSpPr>
          <p:nvPr/>
        </p:nvSpPr>
        <p:spPr bwMode="auto">
          <a:xfrm>
            <a:off x="762000" y="3189288"/>
            <a:ext cx="37338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ea typeface="黑体" pitchFamily="2" charset="-122"/>
              </a:rPr>
              <a:t>需要</a:t>
            </a:r>
            <a:r>
              <a:rPr lang="zh-CN" altLang="en-US" sz="2400" b="1">
                <a:solidFill>
                  <a:srgbClr val="0000FF"/>
                </a:solidFill>
                <a:ea typeface="黑体" pitchFamily="2" charset="-122"/>
              </a:rPr>
              <a:t>桩模块（多）</a:t>
            </a:r>
          </a:p>
        </p:txBody>
      </p:sp>
      <p:sp>
        <p:nvSpPr>
          <p:cNvPr id="152588" name="Rectangle 12"/>
          <p:cNvSpPr>
            <a:spLocks noChangeArrowheads="1"/>
          </p:cNvSpPr>
          <p:nvPr/>
        </p:nvSpPr>
        <p:spPr bwMode="auto">
          <a:xfrm>
            <a:off x="4491038" y="3189288"/>
            <a:ext cx="3738562" cy="533400"/>
          </a:xfrm>
          <a:prstGeom prst="rect">
            <a:avLst/>
          </a:prstGeom>
          <a:noFill/>
          <a:ln w="9525" algn="ctr">
            <a:solidFill>
              <a:schemeClr val="tx1"/>
            </a:solidFill>
            <a:miter lim="800000"/>
            <a:headEnd/>
            <a:tailEnd/>
          </a:ln>
          <a:effectLst/>
        </p:spPr>
        <p:txBody>
          <a:bodyPr wrap="none" anchor="ctr"/>
          <a:lstStyle/>
          <a:p>
            <a:pPr algn="ctr"/>
            <a:r>
              <a:rPr lang="zh-CN" altLang="en-US" sz="2400" b="1">
                <a:ea typeface="黑体" pitchFamily="2" charset="-122"/>
              </a:rPr>
              <a:t>需要</a:t>
            </a:r>
            <a:r>
              <a:rPr lang="zh-CN" altLang="en-US" sz="2400" b="1">
                <a:solidFill>
                  <a:srgbClr val="FF0000"/>
                </a:solidFill>
                <a:ea typeface="黑体" pitchFamily="2" charset="-122"/>
              </a:rPr>
              <a:t>驱动模块（少）</a:t>
            </a:r>
          </a:p>
        </p:txBody>
      </p:sp>
      <p:sp>
        <p:nvSpPr>
          <p:cNvPr id="152593" name="Rectangle 17"/>
          <p:cNvSpPr>
            <a:spLocks noChangeArrowheads="1"/>
          </p:cNvSpPr>
          <p:nvPr/>
        </p:nvSpPr>
        <p:spPr bwMode="auto">
          <a:xfrm>
            <a:off x="762000" y="3716338"/>
            <a:ext cx="37338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sz="2400" b="1">
                <a:solidFill>
                  <a:srgbClr val="0000FF"/>
                </a:solidFill>
                <a:ea typeface="黑体" pitchFamily="2" charset="-122"/>
              </a:rPr>
              <a:t>不容易产生测试用例</a:t>
            </a:r>
          </a:p>
        </p:txBody>
      </p:sp>
      <p:sp>
        <p:nvSpPr>
          <p:cNvPr id="152594" name="Rectangle 18"/>
          <p:cNvSpPr>
            <a:spLocks noChangeArrowheads="1"/>
          </p:cNvSpPr>
          <p:nvPr/>
        </p:nvSpPr>
        <p:spPr bwMode="auto">
          <a:xfrm>
            <a:off x="4491038" y="3716338"/>
            <a:ext cx="3738562" cy="533400"/>
          </a:xfrm>
          <a:prstGeom prst="rect">
            <a:avLst/>
          </a:prstGeom>
          <a:noFill/>
          <a:ln w="9525" algn="ctr">
            <a:solidFill>
              <a:schemeClr val="tx1"/>
            </a:solidFill>
            <a:miter lim="800000"/>
            <a:headEnd/>
            <a:tailEnd/>
          </a:ln>
          <a:effectLst/>
        </p:spPr>
        <p:txBody>
          <a:bodyPr wrap="none" anchor="ctr"/>
          <a:lstStyle/>
          <a:p>
            <a:pPr algn="ctr"/>
            <a:r>
              <a:rPr lang="zh-CN" altLang="en-US" sz="2400" b="1">
                <a:solidFill>
                  <a:srgbClr val="FF0000"/>
                </a:solidFill>
                <a:ea typeface="黑体" pitchFamily="2" charset="-122"/>
              </a:rPr>
              <a:t>容易产生测试用例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81"/>
                                        </p:tgtEl>
                                        <p:attrNameLst>
                                          <p:attrName>style.visibility</p:attrName>
                                        </p:attrNameLst>
                                      </p:cBhvr>
                                      <p:to>
                                        <p:strVal val="visible"/>
                                      </p:to>
                                    </p:set>
                                    <p:anim calcmode="lin" valueType="num">
                                      <p:cBhvr additive="base">
                                        <p:cTn id="7" dur="500" fill="hold"/>
                                        <p:tgtEl>
                                          <p:spTgt spid="152581"/>
                                        </p:tgtEl>
                                        <p:attrNameLst>
                                          <p:attrName>ppt_x</p:attrName>
                                        </p:attrNameLst>
                                      </p:cBhvr>
                                      <p:tavLst>
                                        <p:tav tm="0">
                                          <p:val>
                                            <p:strVal val="#ppt_x"/>
                                          </p:val>
                                        </p:tav>
                                        <p:tav tm="100000">
                                          <p:val>
                                            <p:strVal val="#ppt_x"/>
                                          </p:val>
                                        </p:tav>
                                      </p:tavLst>
                                    </p:anim>
                                    <p:anim calcmode="lin" valueType="num">
                                      <p:cBhvr additive="base">
                                        <p:cTn id="8" dur="500" fill="hold"/>
                                        <p:tgtEl>
                                          <p:spTgt spid="1525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2582"/>
                                        </p:tgtEl>
                                        <p:attrNameLst>
                                          <p:attrName>style.visibility</p:attrName>
                                        </p:attrNameLst>
                                      </p:cBhvr>
                                      <p:to>
                                        <p:strVal val="visible"/>
                                      </p:to>
                                    </p:set>
                                    <p:anim calcmode="lin" valueType="num">
                                      <p:cBhvr additive="base">
                                        <p:cTn id="11" dur="500" fill="hold"/>
                                        <p:tgtEl>
                                          <p:spTgt spid="152582"/>
                                        </p:tgtEl>
                                        <p:attrNameLst>
                                          <p:attrName>ppt_x</p:attrName>
                                        </p:attrNameLst>
                                      </p:cBhvr>
                                      <p:tavLst>
                                        <p:tav tm="0">
                                          <p:val>
                                            <p:strVal val="#ppt_x"/>
                                          </p:val>
                                        </p:tav>
                                        <p:tav tm="100000">
                                          <p:val>
                                            <p:strVal val="#ppt_x"/>
                                          </p:val>
                                        </p:tav>
                                      </p:tavLst>
                                    </p:anim>
                                    <p:anim calcmode="lin" valueType="num">
                                      <p:cBhvr additive="base">
                                        <p:cTn id="12" dur="500" fill="hold"/>
                                        <p:tgtEl>
                                          <p:spTgt spid="1525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2584"/>
                                        </p:tgtEl>
                                        <p:attrNameLst>
                                          <p:attrName>style.visibility</p:attrName>
                                        </p:attrNameLst>
                                      </p:cBhvr>
                                      <p:to>
                                        <p:strVal val="visible"/>
                                      </p:to>
                                    </p:set>
                                    <p:anim calcmode="lin" valueType="num">
                                      <p:cBhvr additive="base">
                                        <p:cTn id="17" dur="500" fill="hold"/>
                                        <p:tgtEl>
                                          <p:spTgt spid="152584"/>
                                        </p:tgtEl>
                                        <p:attrNameLst>
                                          <p:attrName>ppt_x</p:attrName>
                                        </p:attrNameLst>
                                      </p:cBhvr>
                                      <p:tavLst>
                                        <p:tav tm="0">
                                          <p:val>
                                            <p:strVal val="#ppt_x"/>
                                          </p:val>
                                        </p:tav>
                                        <p:tav tm="100000">
                                          <p:val>
                                            <p:strVal val="#ppt_x"/>
                                          </p:val>
                                        </p:tav>
                                      </p:tavLst>
                                    </p:anim>
                                    <p:anim calcmode="lin" valueType="num">
                                      <p:cBhvr additive="base">
                                        <p:cTn id="18" dur="500" fill="hold"/>
                                        <p:tgtEl>
                                          <p:spTgt spid="15258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585"/>
                                        </p:tgtEl>
                                        <p:attrNameLst>
                                          <p:attrName>style.visibility</p:attrName>
                                        </p:attrNameLst>
                                      </p:cBhvr>
                                      <p:to>
                                        <p:strVal val="visible"/>
                                      </p:to>
                                    </p:set>
                                    <p:anim calcmode="lin" valueType="num">
                                      <p:cBhvr additive="base">
                                        <p:cTn id="21" dur="500" fill="hold"/>
                                        <p:tgtEl>
                                          <p:spTgt spid="152585"/>
                                        </p:tgtEl>
                                        <p:attrNameLst>
                                          <p:attrName>ppt_x</p:attrName>
                                        </p:attrNameLst>
                                      </p:cBhvr>
                                      <p:tavLst>
                                        <p:tav tm="0">
                                          <p:val>
                                            <p:strVal val="#ppt_x"/>
                                          </p:val>
                                        </p:tav>
                                        <p:tav tm="100000">
                                          <p:val>
                                            <p:strVal val="#ppt_x"/>
                                          </p:val>
                                        </p:tav>
                                      </p:tavLst>
                                    </p:anim>
                                    <p:anim calcmode="lin" valueType="num">
                                      <p:cBhvr additive="base">
                                        <p:cTn id="22" dur="500" fill="hold"/>
                                        <p:tgtEl>
                                          <p:spTgt spid="15258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2587"/>
                                        </p:tgtEl>
                                        <p:attrNameLst>
                                          <p:attrName>style.visibility</p:attrName>
                                        </p:attrNameLst>
                                      </p:cBhvr>
                                      <p:to>
                                        <p:strVal val="visible"/>
                                      </p:to>
                                    </p:set>
                                    <p:anim calcmode="lin" valueType="num">
                                      <p:cBhvr additive="base">
                                        <p:cTn id="27" dur="500" fill="hold"/>
                                        <p:tgtEl>
                                          <p:spTgt spid="152587"/>
                                        </p:tgtEl>
                                        <p:attrNameLst>
                                          <p:attrName>ppt_x</p:attrName>
                                        </p:attrNameLst>
                                      </p:cBhvr>
                                      <p:tavLst>
                                        <p:tav tm="0">
                                          <p:val>
                                            <p:strVal val="#ppt_x"/>
                                          </p:val>
                                        </p:tav>
                                        <p:tav tm="100000">
                                          <p:val>
                                            <p:strVal val="#ppt_x"/>
                                          </p:val>
                                        </p:tav>
                                      </p:tavLst>
                                    </p:anim>
                                    <p:anim calcmode="lin" valueType="num">
                                      <p:cBhvr additive="base">
                                        <p:cTn id="28" dur="500" fill="hold"/>
                                        <p:tgtEl>
                                          <p:spTgt spid="15258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2588"/>
                                        </p:tgtEl>
                                        <p:attrNameLst>
                                          <p:attrName>style.visibility</p:attrName>
                                        </p:attrNameLst>
                                      </p:cBhvr>
                                      <p:to>
                                        <p:strVal val="visible"/>
                                      </p:to>
                                    </p:set>
                                    <p:anim calcmode="lin" valueType="num">
                                      <p:cBhvr additive="base">
                                        <p:cTn id="31" dur="500" fill="hold"/>
                                        <p:tgtEl>
                                          <p:spTgt spid="152588"/>
                                        </p:tgtEl>
                                        <p:attrNameLst>
                                          <p:attrName>ppt_x</p:attrName>
                                        </p:attrNameLst>
                                      </p:cBhvr>
                                      <p:tavLst>
                                        <p:tav tm="0">
                                          <p:val>
                                            <p:strVal val="#ppt_x"/>
                                          </p:val>
                                        </p:tav>
                                        <p:tav tm="100000">
                                          <p:val>
                                            <p:strVal val="#ppt_x"/>
                                          </p:val>
                                        </p:tav>
                                      </p:tavLst>
                                    </p:anim>
                                    <p:anim calcmode="lin" valueType="num">
                                      <p:cBhvr additive="base">
                                        <p:cTn id="32" dur="500" fill="hold"/>
                                        <p:tgtEl>
                                          <p:spTgt spid="15258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2593"/>
                                        </p:tgtEl>
                                        <p:attrNameLst>
                                          <p:attrName>style.visibility</p:attrName>
                                        </p:attrNameLst>
                                      </p:cBhvr>
                                      <p:to>
                                        <p:strVal val="visible"/>
                                      </p:to>
                                    </p:set>
                                    <p:anim calcmode="lin" valueType="num">
                                      <p:cBhvr additive="base">
                                        <p:cTn id="37" dur="500" fill="hold"/>
                                        <p:tgtEl>
                                          <p:spTgt spid="152593"/>
                                        </p:tgtEl>
                                        <p:attrNameLst>
                                          <p:attrName>ppt_x</p:attrName>
                                        </p:attrNameLst>
                                      </p:cBhvr>
                                      <p:tavLst>
                                        <p:tav tm="0">
                                          <p:val>
                                            <p:strVal val="#ppt_x"/>
                                          </p:val>
                                        </p:tav>
                                        <p:tav tm="100000">
                                          <p:val>
                                            <p:strVal val="#ppt_x"/>
                                          </p:val>
                                        </p:tav>
                                      </p:tavLst>
                                    </p:anim>
                                    <p:anim calcmode="lin" valueType="num">
                                      <p:cBhvr additive="base">
                                        <p:cTn id="38" dur="500" fill="hold"/>
                                        <p:tgtEl>
                                          <p:spTgt spid="15259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2594"/>
                                        </p:tgtEl>
                                        <p:attrNameLst>
                                          <p:attrName>style.visibility</p:attrName>
                                        </p:attrNameLst>
                                      </p:cBhvr>
                                      <p:to>
                                        <p:strVal val="visible"/>
                                      </p:to>
                                    </p:set>
                                    <p:anim calcmode="lin" valueType="num">
                                      <p:cBhvr additive="base">
                                        <p:cTn id="41" dur="500" fill="hold"/>
                                        <p:tgtEl>
                                          <p:spTgt spid="152594"/>
                                        </p:tgtEl>
                                        <p:attrNameLst>
                                          <p:attrName>ppt_x</p:attrName>
                                        </p:attrNameLst>
                                      </p:cBhvr>
                                      <p:tavLst>
                                        <p:tav tm="0">
                                          <p:val>
                                            <p:strVal val="#ppt_x"/>
                                          </p:val>
                                        </p:tav>
                                        <p:tav tm="100000">
                                          <p:val>
                                            <p:strVal val="#ppt_x"/>
                                          </p:val>
                                        </p:tav>
                                      </p:tavLst>
                                    </p:anim>
                                    <p:anim calcmode="lin" valueType="num">
                                      <p:cBhvr additive="base">
                                        <p:cTn id="42" dur="500" fill="hold"/>
                                        <p:tgtEl>
                                          <p:spTgt spid="15259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52579">
                                            <p:txEl>
                                              <p:pRg st="7" end="7"/>
                                            </p:txEl>
                                          </p:spTgt>
                                        </p:tgtEl>
                                        <p:attrNameLst>
                                          <p:attrName>style.visibility</p:attrName>
                                        </p:attrNameLst>
                                      </p:cBhvr>
                                      <p:to>
                                        <p:strVal val="visible"/>
                                      </p:to>
                                    </p:set>
                                    <p:animEffect transition="in" filter="strips(downRight)">
                                      <p:cBhvr>
                                        <p:cTn id="47" dur="500"/>
                                        <p:tgtEl>
                                          <p:spTgt spid="152579">
                                            <p:txEl>
                                              <p:pRg st="7" end="7"/>
                                            </p:txEl>
                                          </p:spTgt>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152579">
                                            <p:txEl>
                                              <p:pRg st="8" end="8"/>
                                            </p:txEl>
                                          </p:spTgt>
                                        </p:tgtEl>
                                        <p:attrNameLst>
                                          <p:attrName>style.visibility</p:attrName>
                                        </p:attrNameLst>
                                      </p:cBhvr>
                                      <p:to>
                                        <p:strVal val="visible"/>
                                      </p:to>
                                    </p:set>
                                    <p:animEffect transition="in" filter="strips(downRight)">
                                      <p:cBhvr>
                                        <p:cTn id="50" dur="500"/>
                                        <p:tgtEl>
                                          <p:spTgt spid="152579">
                                            <p:txEl>
                                              <p:pRg st="8" end="8"/>
                                            </p:txEl>
                                          </p:spTgt>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152579">
                                            <p:txEl>
                                              <p:pRg st="9" end="9"/>
                                            </p:txEl>
                                          </p:spTgt>
                                        </p:tgtEl>
                                        <p:attrNameLst>
                                          <p:attrName>style.visibility</p:attrName>
                                        </p:attrNameLst>
                                      </p:cBhvr>
                                      <p:to>
                                        <p:strVal val="visible"/>
                                      </p:to>
                                    </p:set>
                                    <p:animEffect transition="in" filter="strips(downRight)">
                                      <p:cBhvr>
                                        <p:cTn id="53" dur="500"/>
                                        <p:tgtEl>
                                          <p:spTgt spid="1525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P spid="152581" grpId="0" animBg="1"/>
      <p:bldP spid="152582" grpId="0" animBg="1"/>
      <p:bldP spid="152584" grpId="0" animBg="1"/>
      <p:bldP spid="152585" grpId="0" animBg="1"/>
      <p:bldP spid="152587" grpId="0" animBg="1"/>
      <p:bldP spid="152588" grpId="0" animBg="1"/>
      <p:bldP spid="152593" grpId="0" animBg="1"/>
      <p:bldP spid="1525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0714B7E6-AF15-414B-8308-064CB032E5AA}"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66550CB7-672C-4858-9189-8AB17FC11E09}" type="slidenum">
              <a:rPr lang="en-US" altLang="zh-CN"/>
              <a:pPr/>
              <a:t>14</a:t>
            </a:fld>
            <a:endParaRPr lang="en-US" altLang="zh-CN"/>
          </a:p>
        </p:txBody>
      </p:sp>
      <p:sp>
        <p:nvSpPr>
          <p:cNvPr id="35842" name="Rectangle 2"/>
          <p:cNvSpPr>
            <a:spLocks noGrp="1" noChangeArrowheads="1"/>
          </p:cNvSpPr>
          <p:nvPr>
            <p:ph type="title"/>
          </p:nvPr>
        </p:nvSpPr>
        <p:spPr/>
        <p:txBody>
          <a:bodyPr/>
          <a:lstStyle/>
          <a:p>
            <a:r>
              <a:rPr lang="en-US" altLang="zh-CN"/>
              <a:t>7.2 </a:t>
            </a:r>
            <a:r>
              <a:rPr lang="zh-CN" altLang="en-US"/>
              <a:t>测试步骤</a:t>
            </a:r>
          </a:p>
        </p:txBody>
      </p:sp>
      <p:sp>
        <p:nvSpPr>
          <p:cNvPr id="35843" name="Rectangle 3"/>
          <p:cNvSpPr>
            <a:spLocks noGrp="1" noChangeArrowheads="1"/>
          </p:cNvSpPr>
          <p:nvPr>
            <p:ph type="body" idx="1"/>
          </p:nvPr>
        </p:nvSpPr>
        <p:spPr/>
        <p:txBody>
          <a:bodyPr/>
          <a:lstStyle/>
          <a:p>
            <a:endParaRPr lang="zh-CN" altLang="zh-CN"/>
          </a:p>
        </p:txBody>
      </p:sp>
      <p:pic>
        <p:nvPicPr>
          <p:cNvPr id="3584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219200"/>
            <a:ext cx="8243888" cy="4878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57C516B-776F-489C-8410-02D726D76792}"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D41DC509-D4CF-4AAF-8FCD-D01B3B8BE109}" type="slidenum">
              <a:rPr lang="en-US" altLang="zh-CN"/>
              <a:pPr/>
              <a:t>140</a:t>
            </a:fld>
            <a:endParaRPr lang="en-US" altLang="zh-CN"/>
          </a:p>
        </p:txBody>
      </p:sp>
      <p:sp>
        <p:nvSpPr>
          <p:cNvPr id="18434" name="Rectangle 2"/>
          <p:cNvSpPr>
            <a:spLocks noGrp="1" noChangeArrowheads="1"/>
          </p:cNvSpPr>
          <p:nvPr>
            <p:ph type="title"/>
          </p:nvPr>
        </p:nvSpPr>
        <p:spPr/>
        <p:txBody>
          <a:bodyPr/>
          <a:lstStyle/>
          <a:p>
            <a:r>
              <a:rPr lang="en-US" altLang="zh-CN"/>
              <a:t>7.7.1 </a:t>
            </a:r>
            <a:r>
              <a:rPr lang="zh-CN" altLang="en-US"/>
              <a:t>确认测试</a:t>
            </a:r>
          </a:p>
        </p:txBody>
      </p:sp>
      <p:sp>
        <p:nvSpPr>
          <p:cNvPr id="18435" name="Rectangle 3"/>
          <p:cNvSpPr>
            <a:spLocks noGrp="1" noChangeArrowheads="1"/>
          </p:cNvSpPr>
          <p:nvPr>
            <p:ph type="body" idx="1"/>
          </p:nvPr>
        </p:nvSpPr>
        <p:spPr/>
        <p:txBody>
          <a:bodyPr/>
          <a:lstStyle/>
          <a:p>
            <a:r>
              <a:rPr lang="zh-CN" altLang="en-US">
                <a:solidFill>
                  <a:srgbClr val="CC0000"/>
                </a:solidFill>
              </a:rPr>
              <a:t>确认测试</a:t>
            </a:r>
            <a:r>
              <a:rPr lang="zh-CN" altLang="en-US"/>
              <a:t>又称</a:t>
            </a:r>
            <a:r>
              <a:rPr lang="zh-CN" altLang="en-US">
                <a:solidFill>
                  <a:srgbClr val="CC0000"/>
                </a:solidFill>
              </a:rPr>
              <a:t>有效性测试</a:t>
            </a:r>
            <a:r>
              <a:rPr lang="zh-CN" altLang="en-US"/>
              <a:t>。</a:t>
            </a:r>
          </a:p>
          <a:p>
            <a:r>
              <a:rPr lang="en-US" altLang="zh-CN">
                <a:solidFill>
                  <a:srgbClr val="CC0000"/>
                </a:solidFill>
              </a:rPr>
              <a:t>【</a:t>
            </a:r>
            <a:r>
              <a:rPr lang="zh-CN" altLang="en-US">
                <a:solidFill>
                  <a:srgbClr val="CC0000"/>
                </a:solidFill>
              </a:rPr>
              <a:t>依据</a:t>
            </a:r>
            <a:r>
              <a:rPr lang="en-US" altLang="zh-CN">
                <a:solidFill>
                  <a:srgbClr val="CC0000"/>
                </a:solidFill>
              </a:rPr>
              <a:t>】——</a:t>
            </a:r>
            <a:r>
              <a:rPr lang="zh-CN" altLang="en-US">
                <a:solidFill>
                  <a:srgbClr val="0000FF"/>
                </a:solidFill>
              </a:rPr>
              <a:t>软件需求说明书</a:t>
            </a:r>
          </a:p>
          <a:p>
            <a:pPr lvl="1"/>
            <a:r>
              <a:rPr lang="zh-CN" altLang="en-US"/>
              <a:t>明确规定了软件的功能和性能；</a:t>
            </a:r>
          </a:p>
          <a:p>
            <a:pPr lvl="1"/>
            <a:r>
              <a:rPr lang="zh-CN" altLang="en-US" u="sng">
                <a:solidFill>
                  <a:srgbClr val="CC0000"/>
                </a:solidFill>
              </a:rPr>
              <a:t>确认测试</a:t>
            </a:r>
            <a:r>
              <a:rPr lang="zh-CN" altLang="en-US"/>
              <a:t>的基础。</a:t>
            </a:r>
          </a:p>
          <a:p>
            <a:r>
              <a:rPr lang="en-US" altLang="zh-CN">
                <a:solidFill>
                  <a:srgbClr val="CC0000"/>
                </a:solidFill>
              </a:rPr>
              <a:t>【</a:t>
            </a:r>
            <a:r>
              <a:rPr lang="zh-CN" altLang="en-US">
                <a:solidFill>
                  <a:srgbClr val="CC0000"/>
                </a:solidFill>
              </a:rPr>
              <a:t>任务</a:t>
            </a:r>
            <a:r>
              <a:rPr lang="en-US" altLang="zh-CN">
                <a:solidFill>
                  <a:srgbClr val="CC0000"/>
                </a:solidFill>
              </a:rPr>
              <a:t>】</a:t>
            </a:r>
          </a:p>
          <a:p>
            <a:pPr lvl="1"/>
            <a:r>
              <a:rPr lang="zh-CN" altLang="en-US"/>
              <a:t>验证软件的功能、性能及其它特性</a:t>
            </a:r>
            <a:r>
              <a:rPr lang="zh-CN" altLang="en-US">
                <a:solidFill>
                  <a:srgbClr val="0000FF"/>
                </a:solidFill>
              </a:rPr>
              <a:t>是否与用户的要求一致</a:t>
            </a:r>
            <a:r>
              <a:rPr lang="zh-CN" altLang="en-US"/>
              <a:t>。</a:t>
            </a:r>
          </a:p>
        </p:txBody>
      </p:sp>
      <p:sp>
        <p:nvSpPr>
          <p:cNvPr id="18436" name="Rectangle 4"/>
          <p:cNvSpPr>
            <a:spLocks noChangeArrowheads="1"/>
          </p:cNvSpPr>
          <p:nvPr/>
        </p:nvSpPr>
        <p:spPr bwMode="auto">
          <a:xfrm>
            <a:off x="1447800" y="4953000"/>
            <a:ext cx="6584950" cy="946150"/>
          </a:xfrm>
          <a:prstGeom prst="rect">
            <a:avLst/>
          </a:prstGeom>
          <a:solidFill>
            <a:srgbClr val="FF0000"/>
          </a:solidFill>
          <a:ln w="9525">
            <a:noFill/>
            <a:miter lim="800000"/>
            <a:headEnd/>
            <a:tailEnd/>
          </a:ln>
          <a:effectLst/>
        </p:spPr>
        <p:txBody>
          <a:bodyPr wrap="none">
            <a:spAutoFit/>
          </a:bodyPr>
          <a:lstStyle/>
          <a:p>
            <a:pPr algn="ctr"/>
            <a:r>
              <a:rPr lang="zh-CN" altLang="en-US" sz="2800" b="1">
                <a:solidFill>
                  <a:schemeClr val="bg1"/>
                </a:solidFill>
                <a:ea typeface="黑体" pitchFamily="2" charset="-122"/>
              </a:rPr>
              <a:t>确认测试是</a:t>
            </a:r>
          </a:p>
          <a:p>
            <a:pPr algn="ctr"/>
            <a:r>
              <a:rPr lang="zh-CN" altLang="en-US" sz="2800" b="1">
                <a:solidFill>
                  <a:schemeClr val="bg1"/>
                </a:solidFill>
                <a:ea typeface="黑体" pitchFamily="2" charset="-122"/>
              </a:rPr>
              <a:t>由软件开发单位组织的最后一项开发活动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strips(downRight)">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strips(downRight)">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strips(downRight)">
                                      <p:cBhvr>
                                        <p:cTn id="17" dur="500"/>
                                        <p:tgtEl>
                                          <p:spTgt spid="18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strips(downRight)">
                                      <p:cBhvr>
                                        <p:cTn id="22" dur="500"/>
                                        <p:tgtEl>
                                          <p:spTgt spid="18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strips(downRight)">
                                      <p:cBhvr>
                                        <p:cTn id="27" dur="500"/>
                                        <p:tgtEl>
                                          <p:spTgt spid="18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strips(downRight)">
                                      <p:cBhvr>
                                        <p:cTn id="32" dur="500"/>
                                        <p:tgtEl>
                                          <p:spTgt spid="184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8436"/>
                                        </p:tgtEl>
                                        <p:attrNameLst>
                                          <p:attrName>style.visibility</p:attrName>
                                        </p:attrNameLst>
                                      </p:cBhvr>
                                      <p:to>
                                        <p:strVal val="visible"/>
                                      </p:to>
                                    </p:set>
                                    <p:animEffect transition="in" filter="box(in)">
                                      <p:cBhvr>
                                        <p:cTn id="37" dur="1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P spid="1843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7DCBD64A-6BEC-437C-A86F-8878E46BE3A8}"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8D11648D-6B72-4C96-A63B-C1C1B649B903}" type="slidenum">
              <a:rPr lang="en-US" altLang="zh-CN"/>
              <a:pPr/>
              <a:t>141</a:t>
            </a:fld>
            <a:endParaRPr lang="en-US" altLang="zh-CN"/>
          </a:p>
        </p:txBody>
      </p:sp>
      <p:sp>
        <p:nvSpPr>
          <p:cNvPr id="155650" name="Rectangle 2"/>
          <p:cNvSpPr>
            <a:spLocks noGrp="1" noChangeArrowheads="1"/>
          </p:cNvSpPr>
          <p:nvPr>
            <p:ph type="title"/>
          </p:nvPr>
        </p:nvSpPr>
        <p:spPr/>
        <p:txBody>
          <a:bodyPr/>
          <a:lstStyle/>
          <a:p>
            <a:r>
              <a:rPr lang="en-US" altLang="zh-CN"/>
              <a:t>7.7.1 </a:t>
            </a:r>
            <a:r>
              <a:rPr lang="zh-CN" altLang="en-US"/>
              <a:t>确认测试</a:t>
            </a:r>
          </a:p>
        </p:txBody>
      </p:sp>
      <p:pic>
        <p:nvPicPr>
          <p:cNvPr id="15565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990600"/>
            <a:ext cx="7391400" cy="5511800"/>
          </a:xfrm>
          <a:prstGeom prst="rect">
            <a:avLst/>
          </a:prstGeom>
          <a:noFill/>
          <a:ln w="9525">
            <a:noFill/>
            <a:miter lim="800000"/>
            <a:headEnd/>
            <a:tailEnd/>
          </a:ln>
        </p:spPr>
      </p:pic>
      <p:sp>
        <p:nvSpPr>
          <p:cNvPr id="155654" name="Oval 6"/>
          <p:cNvSpPr>
            <a:spLocks noChangeArrowheads="1"/>
          </p:cNvSpPr>
          <p:nvPr/>
        </p:nvSpPr>
        <p:spPr bwMode="auto">
          <a:xfrm>
            <a:off x="2590800" y="1219200"/>
            <a:ext cx="914400" cy="1981200"/>
          </a:xfrm>
          <a:prstGeom prst="ellipse">
            <a:avLst/>
          </a:prstGeom>
          <a:noFill/>
          <a:ln w="76200">
            <a:solidFill>
              <a:srgbClr val="FF0000"/>
            </a:solidFill>
            <a:round/>
            <a:headEnd/>
            <a:tailEnd/>
          </a:ln>
          <a:effectLst/>
        </p:spPr>
        <p:txBody>
          <a:bodyPr wrap="none" anchor="ctr"/>
          <a:lstStyle/>
          <a:p>
            <a:endParaRPr lang="zh-CN" altLang="en-US"/>
          </a:p>
        </p:txBody>
      </p:sp>
      <p:sp>
        <p:nvSpPr>
          <p:cNvPr id="155658" name="Rectangle 10"/>
          <p:cNvSpPr>
            <a:spLocks noChangeArrowheads="1"/>
          </p:cNvSpPr>
          <p:nvPr/>
        </p:nvSpPr>
        <p:spPr bwMode="auto">
          <a:xfrm>
            <a:off x="3352800" y="914400"/>
            <a:ext cx="590550" cy="579438"/>
          </a:xfrm>
          <a:prstGeom prst="rect">
            <a:avLst/>
          </a:prstGeom>
          <a:solidFill>
            <a:srgbClr val="FF0000"/>
          </a:solidFill>
          <a:ln w="9525">
            <a:noFill/>
            <a:miter lim="800000"/>
            <a:headEnd/>
            <a:tailEnd/>
          </a:ln>
          <a:effectLst/>
        </p:spPr>
        <p:txBody>
          <a:bodyPr wrap="none">
            <a:spAutoFit/>
          </a:bodyPr>
          <a:lstStyle/>
          <a:p>
            <a:r>
              <a:rPr lang="en-US" altLang="zh-CN" sz="3200" b="1">
                <a:solidFill>
                  <a:schemeClr val="bg1"/>
                </a:solidFill>
                <a:ea typeface="黑体" pitchFamily="2" charset="-122"/>
              </a:rPr>
              <a:t>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box(in)">
                                      <p:cBhvr>
                                        <p:cTn id="7" dur="500"/>
                                        <p:tgtEl>
                                          <p:spTgt spid="15565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55654"/>
                                        </p:tgtEl>
                                        <p:attrNameLst>
                                          <p:attrName>style.visibility</p:attrName>
                                        </p:attrNameLst>
                                      </p:cBhvr>
                                      <p:to>
                                        <p:strVal val="visible"/>
                                      </p:to>
                                    </p:set>
                                    <p:animEffect transition="in" filter="strips(downLeft)">
                                      <p:cBhvr>
                                        <p:cTn id="12" dur="500"/>
                                        <p:tgtEl>
                                          <p:spTgt spid="155654"/>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55658"/>
                                        </p:tgtEl>
                                        <p:attrNameLst>
                                          <p:attrName>style.visibility</p:attrName>
                                        </p:attrNameLst>
                                      </p:cBhvr>
                                      <p:to>
                                        <p:strVal val="visible"/>
                                      </p:to>
                                    </p:set>
                                    <p:animEffect transition="in" filter="strips(downLeft)">
                                      <p:cBhvr>
                                        <p:cTn id="15" dur="500"/>
                                        <p:tgtEl>
                                          <p:spTgt spid="155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4" grpId="0" animBg="1"/>
      <p:bldP spid="15565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8E61CCA-5403-47E5-835F-902A73881E9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E1D82ABC-8C1B-4E35-B239-AF795ECF542A}" type="slidenum">
              <a:rPr lang="en-US" altLang="zh-CN"/>
              <a:pPr/>
              <a:t>142</a:t>
            </a:fld>
            <a:endParaRPr lang="en-US" altLang="zh-CN"/>
          </a:p>
        </p:txBody>
      </p:sp>
      <p:sp>
        <p:nvSpPr>
          <p:cNvPr id="157698" name="Rectangle 2"/>
          <p:cNvSpPr>
            <a:spLocks noGrp="1" noChangeArrowheads="1"/>
          </p:cNvSpPr>
          <p:nvPr>
            <p:ph type="title"/>
          </p:nvPr>
        </p:nvSpPr>
        <p:spPr/>
        <p:txBody>
          <a:bodyPr/>
          <a:lstStyle/>
          <a:p>
            <a:r>
              <a:rPr lang="en-US" altLang="zh-CN"/>
              <a:t>7.7.1 </a:t>
            </a:r>
            <a:r>
              <a:rPr lang="zh-CN" altLang="en-US"/>
              <a:t>确认测试</a:t>
            </a:r>
          </a:p>
        </p:txBody>
      </p:sp>
      <p:sp>
        <p:nvSpPr>
          <p:cNvPr id="157699"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①</a:t>
            </a:r>
            <a:r>
              <a:rPr lang="zh-CN" altLang="en-US">
                <a:solidFill>
                  <a:srgbClr val="CC0000"/>
                </a:solidFill>
              </a:rPr>
              <a:t>有效性测试</a:t>
            </a:r>
            <a:r>
              <a:rPr lang="en-US" altLang="zh-CN">
                <a:solidFill>
                  <a:srgbClr val="CC0000"/>
                </a:solidFill>
              </a:rPr>
              <a:t>——</a:t>
            </a:r>
            <a:r>
              <a:rPr lang="zh-CN" altLang="en-US">
                <a:solidFill>
                  <a:srgbClr val="0000FF"/>
                </a:solidFill>
              </a:rPr>
              <a:t>黑盒测试</a:t>
            </a:r>
            <a:r>
              <a:rPr lang="en-US" altLang="zh-CN">
                <a:solidFill>
                  <a:srgbClr val="CC0000"/>
                </a:solidFill>
              </a:rPr>
              <a:t>】</a:t>
            </a:r>
          </a:p>
          <a:p>
            <a:pPr lvl="1"/>
            <a:r>
              <a:rPr lang="zh-CN" altLang="en-US"/>
              <a:t>运用</a:t>
            </a:r>
            <a:r>
              <a:rPr lang="zh-CN" altLang="en-US">
                <a:solidFill>
                  <a:srgbClr val="0000FF"/>
                </a:solidFill>
              </a:rPr>
              <a:t>黑盒测试</a:t>
            </a:r>
            <a:r>
              <a:rPr lang="zh-CN" altLang="en-US"/>
              <a:t>的方法，验证被测软件</a:t>
            </a:r>
            <a:r>
              <a:rPr lang="zh-CN" altLang="en-US">
                <a:solidFill>
                  <a:srgbClr val="0000FF"/>
                </a:solidFill>
              </a:rPr>
              <a:t>是否满足软件需求说明书列出的需求</a:t>
            </a:r>
            <a:r>
              <a:rPr lang="zh-CN" altLang="en-US"/>
              <a:t>。</a:t>
            </a:r>
          </a:p>
          <a:p>
            <a:pPr lvl="1"/>
            <a:r>
              <a:rPr lang="zh-CN" altLang="en-US" u="sng">
                <a:solidFill>
                  <a:srgbClr val="CC0000"/>
                </a:solidFill>
              </a:rPr>
              <a:t>测试结果可以分为两类：</a:t>
            </a:r>
          </a:p>
          <a:p>
            <a:pPr lvl="2"/>
            <a:r>
              <a:rPr lang="zh-CN" altLang="en-US">
                <a:solidFill>
                  <a:srgbClr val="FF0000"/>
                </a:solidFill>
              </a:rPr>
              <a:t>测试结果与预期的结果相符</a:t>
            </a:r>
          </a:p>
          <a:p>
            <a:pPr lvl="3"/>
            <a:r>
              <a:rPr lang="zh-CN" altLang="en-US"/>
              <a:t>说明软件的这部分功能或性能特征与需求规格说明书相符合，从而</a:t>
            </a:r>
            <a:r>
              <a:rPr lang="zh-CN" altLang="en-US">
                <a:solidFill>
                  <a:srgbClr val="FF0000"/>
                </a:solidFill>
              </a:rPr>
              <a:t>这部分程序被接受</a:t>
            </a:r>
            <a:r>
              <a:rPr lang="zh-CN" altLang="en-US"/>
              <a:t>。</a:t>
            </a:r>
          </a:p>
          <a:p>
            <a:pPr lvl="2"/>
            <a:r>
              <a:rPr lang="zh-CN" altLang="en-US">
                <a:solidFill>
                  <a:srgbClr val="0000FF"/>
                </a:solidFill>
              </a:rPr>
              <a:t>测试结果与预期的结果不符</a:t>
            </a:r>
          </a:p>
          <a:p>
            <a:pPr lvl="3"/>
            <a:r>
              <a:rPr lang="zh-CN" altLang="en-US"/>
              <a:t>说明软件的这部分功能或性能特征与需求规格说明不一致。</a:t>
            </a:r>
          </a:p>
          <a:p>
            <a:pPr lvl="3"/>
            <a:r>
              <a:rPr lang="zh-CN" altLang="en-US">
                <a:solidFill>
                  <a:srgbClr val="0000FF"/>
                </a:solidFill>
              </a:rPr>
              <a:t>要为它提交一份问题报告</a:t>
            </a:r>
            <a:r>
              <a:rPr lang="zh-CN" altLang="en-US"/>
              <a:t>。</a:t>
            </a:r>
          </a:p>
          <a:p>
            <a:pPr lvl="1"/>
            <a:endParaRPr lang="en-US" altLang="zh-CN"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7699">
                                            <p:txEl>
                                              <p:pRg st="2" end="2"/>
                                            </p:txEl>
                                          </p:spTgt>
                                        </p:tgtEl>
                                        <p:attrNameLst>
                                          <p:attrName>style.visibility</p:attrName>
                                        </p:attrNameLst>
                                      </p:cBhvr>
                                      <p:to>
                                        <p:strVal val="visible"/>
                                      </p:to>
                                    </p:set>
                                    <p:animEffect transition="in" filter="strips(downRight)">
                                      <p:cBhvr>
                                        <p:cTn id="7" dur="500"/>
                                        <p:tgtEl>
                                          <p:spTgt spid="1576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7699">
                                            <p:txEl>
                                              <p:pRg st="3" end="3"/>
                                            </p:txEl>
                                          </p:spTgt>
                                        </p:tgtEl>
                                        <p:attrNameLst>
                                          <p:attrName>style.visibility</p:attrName>
                                        </p:attrNameLst>
                                      </p:cBhvr>
                                      <p:to>
                                        <p:strVal val="visible"/>
                                      </p:to>
                                    </p:set>
                                    <p:animEffect transition="in" filter="strips(downRight)">
                                      <p:cBhvr>
                                        <p:cTn id="12" dur="500"/>
                                        <p:tgtEl>
                                          <p:spTgt spid="1576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7699">
                                            <p:txEl>
                                              <p:pRg st="5" end="5"/>
                                            </p:txEl>
                                          </p:spTgt>
                                        </p:tgtEl>
                                        <p:attrNameLst>
                                          <p:attrName>style.visibility</p:attrName>
                                        </p:attrNameLst>
                                      </p:cBhvr>
                                      <p:to>
                                        <p:strVal val="visible"/>
                                      </p:to>
                                    </p:set>
                                    <p:animEffect transition="in" filter="strips(downRight)">
                                      <p:cBhvr>
                                        <p:cTn id="17" dur="500"/>
                                        <p:tgtEl>
                                          <p:spTgt spid="15769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7699">
                                            <p:txEl>
                                              <p:pRg st="4" end="4"/>
                                            </p:txEl>
                                          </p:spTgt>
                                        </p:tgtEl>
                                        <p:attrNameLst>
                                          <p:attrName>style.visibility</p:attrName>
                                        </p:attrNameLst>
                                      </p:cBhvr>
                                      <p:to>
                                        <p:strVal val="visible"/>
                                      </p:to>
                                    </p:set>
                                    <p:animEffect transition="in" filter="strips(downRight)">
                                      <p:cBhvr>
                                        <p:cTn id="22" dur="500"/>
                                        <p:tgtEl>
                                          <p:spTgt spid="15769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7699">
                                            <p:txEl>
                                              <p:pRg st="6" end="6"/>
                                            </p:txEl>
                                          </p:spTgt>
                                        </p:tgtEl>
                                        <p:attrNameLst>
                                          <p:attrName>style.visibility</p:attrName>
                                        </p:attrNameLst>
                                      </p:cBhvr>
                                      <p:to>
                                        <p:strVal val="visible"/>
                                      </p:to>
                                    </p:set>
                                    <p:animEffect transition="in" filter="strips(downRight)">
                                      <p:cBhvr>
                                        <p:cTn id="27" dur="500"/>
                                        <p:tgtEl>
                                          <p:spTgt spid="157699">
                                            <p:txEl>
                                              <p:pRg st="6" end="6"/>
                                            </p:txEl>
                                          </p:spTgt>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157699">
                                            <p:txEl>
                                              <p:pRg st="7" end="7"/>
                                            </p:txEl>
                                          </p:spTgt>
                                        </p:tgtEl>
                                        <p:attrNameLst>
                                          <p:attrName>style.visibility</p:attrName>
                                        </p:attrNameLst>
                                      </p:cBhvr>
                                      <p:to>
                                        <p:strVal val="visible"/>
                                      </p:to>
                                    </p:set>
                                    <p:animEffect transition="in" filter="strips(downRight)">
                                      <p:cBhvr>
                                        <p:cTn id="30" dur="500"/>
                                        <p:tgtEl>
                                          <p:spTgt spid="1576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57DC3692-4A2A-423A-BAC9-EAC5772E097F}" type="datetime1">
              <a:rPr lang="zh-CN" altLang="en-US"/>
              <a:pPr/>
              <a:t>2020/1/5</a:t>
            </a:fld>
            <a:endParaRPr lang="en-US" altLang="zh-CN"/>
          </a:p>
        </p:txBody>
      </p:sp>
      <p:sp>
        <p:nvSpPr>
          <p:cNvPr id="9" name="灯片编号占位符 4"/>
          <p:cNvSpPr>
            <a:spLocks noGrp="1"/>
          </p:cNvSpPr>
          <p:nvPr>
            <p:ph type="sldNum" sz="quarter" idx="11"/>
          </p:nvPr>
        </p:nvSpPr>
        <p:spPr/>
        <p:txBody>
          <a:bodyPr/>
          <a:lstStyle/>
          <a:p>
            <a:fld id="{1EE87FB3-5C61-4F26-943D-2F7D60713E0D}" type="slidenum">
              <a:rPr lang="en-US" altLang="zh-CN"/>
              <a:pPr/>
              <a:t>143</a:t>
            </a:fld>
            <a:endParaRPr lang="en-US" altLang="zh-CN"/>
          </a:p>
        </p:txBody>
      </p:sp>
      <p:sp>
        <p:nvSpPr>
          <p:cNvPr id="249858" name="Rectangle 2"/>
          <p:cNvSpPr>
            <a:spLocks noGrp="1" noChangeArrowheads="1"/>
          </p:cNvSpPr>
          <p:nvPr>
            <p:ph type="title"/>
          </p:nvPr>
        </p:nvSpPr>
        <p:spPr/>
        <p:txBody>
          <a:bodyPr/>
          <a:lstStyle/>
          <a:p>
            <a:r>
              <a:rPr lang="en-US" altLang="zh-CN"/>
              <a:t>7.7.1 </a:t>
            </a:r>
            <a:r>
              <a:rPr lang="zh-CN" altLang="en-US"/>
              <a:t>确认测试</a:t>
            </a:r>
          </a:p>
        </p:txBody>
      </p:sp>
      <p:pic>
        <p:nvPicPr>
          <p:cNvPr id="24985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990600"/>
            <a:ext cx="7391400" cy="5511800"/>
          </a:xfrm>
          <a:prstGeom prst="rect">
            <a:avLst/>
          </a:prstGeom>
          <a:noFill/>
          <a:ln w="9525">
            <a:noFill/>
            <a:miter lim="800000"/>
            <a:headEnd/>
            <a:tailEnd/>
          </a:ln>
        </p:spPr>
      </p:pic>
      <p:sp>
        <p:nvSpPr>
          <p:cNvPr id="249860" name="Oval 4"/>
          <p:cNvSpPr>
            <a:spLocks noChangeArrowheads="1"/>
          </p:cNvSpPr>
          <p:nvPr/>
        </p:nvSpPr>
        <p:spPr bwMode="auto">
          <a:xfrm>
            <a:off x="2590800" y="1219200"/>
            <a:ext cx="914400" cy="1981200"/>
          </a:xfrm>
          <a:prstGeom prst="ellipse">
            <a:avLst/>
          </a:prstGeom>
          <a:noFill/>
          <a:ln w="76200">
            <a:solidFill>
              <a:srgbClr val="FF0000"/>
            </a:solidFill>
            <a:round/>
            <a:headEnd/>
            <a:tailEnd/>
          </a:ln>
          <a:effectLst/>
        </p:spPr>
        <p:txBody>
          <a:bodyPr wrap="none" anchor="ctr"/>
          <a:lstStyle/>
          <a:p>
            <a:endParaRPr lang="zh-CN" altLang="en-US"/>
          </a:p>
        </p:txBody>
      </p:sp>
      <p:sp>
        <p:nvSpPr>
          <p:cNvPr id="249861" name="Oval 5"/>
          <p:cNvSpPr>
            <a:spLocks noChangeArrowheads="1"/>
          </p:cNvSpPr>
          <p:nvPr/>
        </p:nvSpPr>
        <p:spPr bwMode="auto">
          <a:xfrm>
            <a:off x="2590800" y="3709988"/>
            <a:ext cx="914400" cy="1981200"/>
          </a:xfrm>
          <a:prstGeom prst="ellipse">
            <a:avLst/>
          </a:prstGeom>
          <a:noFill/>
          <a:ln w="76200">
            <a:solidFill>
              <a:srgbClr val="FF0000"/>
            </a:solidFill>
            <a:round/>
            <a:headEnd/>
            <a:tailEnd/>
          </a:ln>
          <a:effectLst/>
        </p:spPr>
        <p:txBody>
          <a:bodyPr wrap="none" anchor="ctr"/>
          <a:lstStyle/>
          <a:p>
            <a:endParaRPr lang="zh-CN" altLang="en-US"/>
          </a:p>
        </p:txBody>
      </p:sp>
      <p:sp>
        <p:nvSpPr>
          <p:cNvPr id="249862" name="Rectangle 6"/>
          <p:cNvSpPr>
            <a:spLocks noChangeArrowheads="1"/>
          </p:cNvSpPr>
          <p:nvPr/>
        </p:nvSpPr>
        <p:spPr bwMode="auto">
          <a:xfrm>
            <a:off x="3276600" y="3276600"/>
            <a:ext cx="590550" cy="579438"/>
          </a:xfrm>
          <a:prstGeom prst="rect">
            <a:avLst/>
          </a:prstGeom>
          <a:solidFill>
            <a:srgbClr val="FF0000"/>
          </a:solidFill>
          <a:ln w="9525">
            <a:noFill/>
            <a:miter lim="800000"/>
            <a:headEnd/>
            <a:tailEnd/>
          </a:ln>
          <a:effectLst/>
        </p:spPr>
        <p:txBody>
          <a:bodyPr wrap="none">
            <a:spAutoFit/>
          </a:bodyPr>
          <a:lstStyle/>
          <a:p>
            <a:r>
              <a:rPr lang="en-US" altLang="zh-CN" sz="3200" b="1">
                <a:solidFill>
                  <a:schemeClr val="bg1"/>
                </a:solidFill>
                <a:ea typeface="黑体" pitchFamily="2" charset="-122"/>
              </a:rPr>
              <a:t>②</a:t>
            </a:r>
          </a:p>
        </p:txBody>
      </p:sp>
      <p:sp>
        <p:nvSpPr>
          <p:cNvPr id="249863" name="Rectangle 7"/>
          <p:cNvSpPr>
            <a:spLocks noChangeArrowheads="1"/>
          </p:cNvSpPr>
          <p:nvPr/>
        </p:nvSpPr>
        <p:spPr bwMode="auto">
          <a:xfrm>
            <a:off x="3352800" y="914400"/>
            <a:ext cx="590550" cy="579438"/>
          </a:xfrm>
          <a:prstGeom prst="rect">
            <a:avLst/>
          </a:prstGeom>
          <a:solidFill>
            <a:srgbClr val="FF0000"/>
          </a:solidFill>
          <a:ln w="9525">
            <a:noFill/>
            <a:miter lim="800000"/>
            <a:headEnd/>
            <a:tailEnd/>
          </a:ln>
          <a:effectLst/>
        </p:spPr>
        <p:txBody>
          <a:bodyPr wrap="none">
            <a:spAutoFit/>
          </a:bodyPr>
          <a:lstStyle/>
          <a:p>
            <a:r>
              <a:rPr lang="en-US" altLang="zh-CN" sz="3200" b="1">
                <a:solidFill>
                  <a:schemeClr val="bg1"/>
                </a:solidFill>
                <a:ea typeface="黑体" pitchFamily="2" charset="-122"/>
              </a:rPr>
              <a:t>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9862"/>
                                        </p:tgtEl>
                                        <p:attrNameLst>
                                          <p:attrName>style.visibility</p:attrName>
                                        </p:attrNameLst>
                                      </p:cBhvr>
                                      <p:to>
                                        <p:strVal val="visible"/>
                                      </p:to>
                                    </p:set>
                                    <p:animEffect transition="in" filter="strips(downLeft)">
                                      <p:cBhvr>
                                        <p:cTn id="7" dur="500"/>
                                        <p:tgtEl>
                                          <p:spTgt spid="24986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49861"/>
                                        </p:tgtEl>
                                        <p:attrNameLst>
                                          <p:attrName>style.visibility</p:attrName>
                                        </p:attrNameLst>
                                      </p:cBhvr>
                                      <p:to>
                                        <p:strVal val="visible"/>
                                      </p:to>
                                    </p:set>
                                    <p:animEffect transition="in" filter="strips(downLeft)">
                                      <p:cBhvr>
                                        <p:cTn id="10" dur="500"/>
                                        <p:tgtEl>
                                          <p:spTgt spid="249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1" grpId="0" animBg="1"/>
      <p:bldP spid="24986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B5EC142-D8CA-4FA5-B434-6AEA18B49A8C}"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47298E39-9897-4798-93B4-E252F3507E3D}" type="slidenum">
              <a:rPr lang="en-US" altLang="zh-CN"/>
              <a:pPr/>
              <a:t>144</a:t>
            </a:fld>
            <a:endParaRPr lang="en-US" altLang="zh-CN"/>
          </a:p>
        </p:txBody>
      </p:sp>
      <p:sp>
        <p:nvSpPr>
          <p:cNvPr id="159746" name="Rectangle 2"/>
          <p:cNvSpPr>
            <a:spLocks noGrp="1" noChangeArrowheads="1"/>
          </p:cNvSpPr>
          <p:nvPr>
            <p:ph type="title"/>
          </p:nvPr>
        </p:nvSpPr>
        <p:spPr/>
        <p:txBody>
          <a:bodyPr/>
          <a:lstStyle/>
          <a:p>
            <a:r>
              <a:rPr lang="en-US" altLang="zh-CN"/>
              <a:t>7.7.1 </a:t>
            </a:r>
            <a:r>
              <a:rPr lang="zh-CN" altLang="en-US"/>
              <a:t>确认测试</a:t>
            </a:r>
          </a:p>
        </p:txBody>
      </p:sp>
      <p:sp>
        <p:nvSpPr>
          <p:cNvPr id="159747" name="Rectangle 3"/>
          <p:cNvSpPr>
            <a:spLocks noGrp="1" noChangeArrowheads="1"/>
          </p:cNvSpPr>
          <p:nvPr>
            <p:ph type="body" idx="1"/>
          </p:nvPr>
        </p:nvSpPr>
        <p:spPr/>
        <p:txBody>
          <a:bodyPr/>
          <a:lstStyle/>
          <a:p>
            <a:r>
              <a:rPr lang="en-US" altLang="zh-CN">
                <a:solidFill>
                  <a:srgbClr val="CC0000"/>
                </a:solidFill>
              </a:rPr>
              <a:t>【</a:t>
            </a:r>
            <a:r>
              <a:rPr lang="zh-CN" altLang="zh-CN">
                <a:solidFill>
                  <a:srgbClr val="CC0000"/>
                </a:solidFill>
              </a:rPr>
              <a:t>②</a:t>
            </a:r>
            <a:r>
              <a:rPr lang="zh-CN" altLang="en-US">
                <a:solidFill>
                  <a:srgbClr val="CC0000"/>
                </a:solidFill>
              </a:rPr>
              <a:t>软件配置复查</a:t>
            </a:r>
            <a:r>
              <a:rPr lang="en-US" altLang="zh-CN">
                <a:solidFill>
                  <a:srgbClr val="CC0000"/>
                </a:solidFill>
              </a:rPr>
              <a:t>】</a:t>
            </a:r>
          </a:p>
          <a:p>
            <a:pPr lvl="1"/>
            <a:r>
              <a:rPr lang="zh-CN" altLang="en-US" u="sng">
                <a:solidFill>
                  <a:srgbClr val="CC0000"/>
                </a:solidFill>
              </a:rPr>
              <a:t>目的：</a:t>
            </a:r>
          </a:p>
          <a:p>
            <a:pPr lvl="2"/>
            <a:r>
              <a:rPr lang="zh-CN" altLang="en-US">
                <a:solidFill>
                  <a:srgbClr val="0000FF"/>
                </a:solidFill>
                <a:latin typeface="黑体" pitchFamily="2" charset="-122"/>
              </a:rPr>
              <a:t>①</a:t>
            </a:r>
            <a:r>
              <a:rPr lang="zh-CN" altLang="en-US">
                <a:solidFill>
                  <a:srgbClr val="0000FF"/>
                </a:solidFill>
              </a:rPr>
              <a:t>软件配置的所有成份都</a:t>
            </a:r>
            <a:r>
              <a:rPr lang="zh-CN" altLang="en-US">
                <a:solidFill>
                  <a:srgbClr val="FF0000"/>
                </a:solidFill>
              </a:rPr>
              <a:t>齐全</a:t>
            </a:r>
            <a:r>
              <a:rPr lang="zh-CN" altLang="en-US">
                <a:solidFill>
                  <a:srgbClr val="0000FF"/>
                </a:solidFill>
              </a:rPr>
              <a:t>；</a:t>
            </a:r>
          </a:p>
          <a:p>
            <a:pPr lvl="3"/>
            <a:r>
              <a:rPr lang="zh-CN" altLang="en-US">
                <a:solidFill>
                  <a:srgbClr val="FF0000"/>
                </a:solidFill>
              </a:rPr>
              <a:t>用户文档</a:t>
            </a:r>
            <a:r>
              <a:rPr lang="zh-CN" altLang="en-US"/>
              <a:t>	（安装手册，使用手册</a:t>
            </a:r>
            <a:r>
              <a:rPr lang="en-US" altLang="zh-CN"/>
              <a:t>…</a:t>
            </a:r>
            <a:r>
              <a:rPr lang="zh-CN" altLang="en-US"/>
              <a:t>）	</a:t>
            </a:r>
          </a:p>
          <a:p>
            <a:pPr lvl="3"/>
            <a:r>
              <a:rPr lang="zh-CN" altLang="en-US">
                <a:solidFill>
                  <a:srgbClr val="FF0000"/>
                </a:solidFill>
              </a:rPr>
              <a:t>开发文档</a:t>
            </a:r>
            <a:r>
              <a:rPr lang="zh-CN" altLang="en-US"/>
              <a:t>（分析，设计，源程序清单，测试报告）</a:t>
            </a:r>
          </a:p>
          <a:p>
            <a:pPr lvl="3"/>
            <a:r>
              <a:rPr lang="zh-CN" altLang="en-US">
                <a:solidFill>
                  <a:srgbClr val="FF0000"/>
                </a:solidFill>
              </a:rPr>
              <a:t>系统配置</a:t>
            </a:r>
            <a:r>
              <a:rPr lang="zh-CN" altLang="en-US"/>
              <a:t>（程序，数据库</a:t>
            </a:r>
            <a:r>
              <a:rPr lang="en-US" altLang="zh-CN"/>
              <a:t>……</a:t>
            </a:r>
            <a:r>
              <a:rPr lang="zh-CN" altLang="en-US"/>
              <a:t>）</a:t>
            </a:r>
          </a:p>
          <a:p>
            <a:pPr lvl="2"/>
            <a:r>
              <a:rPr lang="zh-CN" altLang="en-US">
                <a:solidFill>
                  <a:srgbClr val="0000FF"/>
                </a:solidFill>
                <a:latin typeface="黑体" pitchFamily="2" charset="-122"/>
              </a:rPr>
              <a:t>②</a:t>
            </a:r>
            <a:r>
              <a:rPr lang="zh-CN" altLang="en-US">
                <a:solidFill>
                  <a:srgbClr val="0000FF"/>
                </a:solidFill>
              </a:rPr>
              <a:t>各方面的质量都符合要求，具有维护阶段所必需的细节；</a:t>
            </a:r>
          </a:p>
          <a:p>
            <a:pPr lvl="3"/>
            <a:r>
              <a:rPr lang="zh-CN" altLang="en-US"/>
              <a:t>所有的文档都是</a:t>
            </a:r>
            <a:r>
              <a:rPr lang="zh-CN" altLang="en-US">
                <a:solidFill>
                  <a:srgbClr val="FF0000"/>
                </a:solidFill>
              </a:rPr>
              <a:t>正确且便于使用</a:t>
            </a:r>
            <a:r>
              <a:rPr lang="zh-CN" altLang="en-US"/>
              <a:t>；</a:t>
            </a:r>
            <a:endParaRPr lang="zh-CN" altLang="en-US">
              <a:solidFill>
                <a:srgbClr val="0000FF"/>
              </a:solidFill>
            </a:endParaRPr>
          </a:p>
          <a:p>
            <a:pPr lvl="2"/>
            <a:r>
              <a:rPr lang="zh-CN" altLang="en-US">
                <a:solidFill>
                  <a:srgbClr val="0000FF"/>
                </a:solidFill>
                <a:latin typeface="黑体" pitchFamily="2" charset="-122"/>
              </a:rPr>
              <a:t>③</a:t>
            </a:r>
            <a:r>
              <a:rPr lang="zh-CN" altLang="en-US">
                <a:solidFill>
                  <a:srgbClr val="0000FF"/>
                </a:solidFill>
              </a:rPr>
              <a:t>已经编排好分类的目录。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9747">
                                            <p:txEl>
                                              <p:pRg st="1" end="1"/>
                                            </p:txEl>
                                          </p:spTgt>
                                        </p:tgtEl>
                                        <p:attrNameLst>
                                          <p:attrName>style.visibility</p:attrName>
                                        </p:attrNameLst>
                                      </p:cBhvr>
                                      <p:to>
                                        <p:strVal val="visible"/>
                                      </p:to>
                                    </p:set>
                                    <p:animEffect transition="in" filter="strips(downRight)">
                                      <p:cBhvr>
                                        <p:cTn id="7" dur="500"/>
                                        <p:tgtEl>
                                          <p:spTgt spid="1597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9747">
                                            <p:txEl>
                                              <p:pRg st="2" end="2"/>
                                            </p:txEl>
                                          </p:spTgt>
                                        </p:tgtEl>
                                        <p:attrNameLst>
                                          <p:attrName>style.visibility</p:attrName>
                                        </p:attrNameLst>
                                      </p:cBhvr>
                                      <p:to>
                                        <p:strVal val="visible"/>
                                      </p:to>
                                    </p:set>
                                    <p:animEffect transition="in" filter="strips(downRight)">
                                      <p:cBhvr>
                                        <p:cTn id="12" dur="500"/>
                                        <p:tgtEl>
                                          <p:spTgt spid="1597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9747">
                                            <p:txEl>
                                              <p:pRg st="3" end="3"/>
                                            </p:txEl>
                                          </p:spTgt>
                                        </p:tgtEl>
                                        <p:attrNameLst>
                                          <p:attrName>style.visibility</p:attrName>
                                        </p:attrNameLst>
                                      </p:cBhvr>
                                      <p:to>
                                        <p:strVal val="visible"/>
                                      </p:to>
                                    </p:set>
                                    <p:animEffect transition="in" filter="strips(downRight)">
                                      <p:cBhvr>
                                        <p:cTn id="17" dur="500"/>
                                        <p:tgtEl>
                                          <p:spTgt spid="1597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9747">
                                            <p:txEl>
                                              <p:pRg st="4" end="4"/>
                                            </p:txEl>
                                          </p:spTgt>
                                        </p:tgtEl>
                                        <p:attrNameLst>
                                          <p:attrName>style.visibility</p:attrName>
                                        </p:attrNameLst>
                                      </p:cBhvr>
                                      <p:to>
                                        <p:strVal val="visible"/>
                                      </p:to>
                                    </p:set>
                                    <p:animEffect transition="in" filter="strips(downRight)">
                                      <p:cBhvr>
                                        <p:cTn id="22" dur="500"/>
                                        <p:tgtEl>
                                          <p:spTgt spid="159747">
                                            <p:txEl>
                                              <p:pRg st="4" end="4"/>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159747">
                                            <p:txEl>
                                              <p:pRg st="5" end="5"/>
                                            </p:txEl>
                                          </p:spTgt>
                                        </p:tgtEl>
                                        <p:attrNameLst>
                                          <p:attrName>style.visibility</p:attrName>
                                        </p:attrNameLst>
                                      </p:cBhvr>
                                      <p:to>
                                        <p:strVal val="visible"/>
                                      </p:to>
                                    </p:set>
                                    <p:animEffect transition="in" filter="strips(downRight)">
                                      <p:cBhvr>
                                        <p:cTn id="25" dur="500"/>
                                        <p:tgtEl>
                                          <p:spTgt spid="15974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59747">
                                            <p:txEl>
                                              <p:pRg st="6" end="6"/>
                                            </p:txEl>
                                          </p:spTgt>
                                        </p:tgtEl>
                                        <p:attrNameLst>
                                          <p:attrName>style.visibility</p:attrName>
                                        </p:attrNameLst>
                                      </p:cBhvr>
                                      <p:to>
                                        <p:strVal val="visible"/>
                                      </p:to>
                                    </p:set>
                                    <p:animEffect transition="in" filter="strips(downRight)">
                                      <p:cBhvr>
                                        <p:cTn id="30" dur="500"/>
                                        <p:tgtEl>
                                          <p:spTgt spid="15974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Effect transition="in" filter="strips(downRight)">
                                      <p:cBhvr>
                                        <p:cTn id="35" dur="500"/>
                                        <p:tgtEl>
                                          <p:spTgt spid="15974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59747">
                                            <p:txEl>
                                              <p:pRg st="8" end="8"/>
                                            </p:txEl>
                                          </p:spTgt>
                                        </p:tgtEl>
                                        <p:attrNameLst>
                                          <p:attrName>style.visibility</p:attrName>
                                        </p:attrNameLst>
                                      </p:cBhvr>
                                      <p:to>
                                        <p:strVal val="visible"/>
                                      </p:to>
                                    </p:set>
                                    <p:animEffect transition="in" filter="strips(downRight)">
                                      <p:cBhvr>
                                        <p:cTn id="40" dur="500"/>
                                        <p:tgtEl>
                                          <p:spTgt spid="1597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DEEF7EE-3126-40B2-82F6-8EC79D13F64F}"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7256EE55-091F-46F5-B224-23A8887BA59A}" type="slidenum">
              <a:rPr lang="en-US" altLang="zh-CN"/>
              <a:pPr/>
              <a:t>145</a:t>
            </a:fld>
            <a:endParaRPr lang="en-US" altLang="zh-CN"/>
          </a:p>
        </p:txBody>
      </p:sp>
      <p:sp>
        <p:nvSpPr>
          <p:cNvPr id="154626" name="Rectangle 2"/>
          <p:cNvSpPr>
            <a:spLocks noGrp="1" noChangeArrowheads="1"/>
          </p:cNvSpPr>
          <p:nvPr>
            <p:ph type="title"/>
          </p:nvPr>
        </p:nvSpPr>
        <p:spPr/>
        <p:txBody>
          <a:bodyPr/>
          <a:lstStyle/>
          <a:p>
            <a:r>
              <a:rPr lang="en-US" altLang="zh-CN"/>
              <a:t>7.7.2 </a:t>
            </a:r>
            <a:r>
              <a:rPr lang="zh-CN" altLang="en-US"/>
              <a:t>系统</a:t>
            </a:r>
            <a:r>
              <a:rPr lang="en-US" altLang="zh-CN"/>
              <a:t>(</a:t>
            </a:r>
            <a:r>
              <a:rPr lang="zh-CN" altLang="en-US"/>
              <a:t>验收</a:t>
            </a:r>
            <a:r>
              <a:rPr lang="en-US" altLang="zh-CN"/>
              <a:t>)</a:t>
            </a:r>
            <a:r>
              <a:rPr lang="zh-CN" altLang="en-US"/>
              <a:t>测试</a:t>
            </a:r>
          </a:p>
        </p:txBody>
      </p:sp>
      <p:sp>
        <p:nvSpPr>
          <p:cNvPr id="154627" name="Rectangle 3"/>
          <p:cNvSpPr>
            <a:spLocks noGrp="1" noChangeArrowheads="1"/>
          </p:cNvSpPr>
          <p:nvPr>
            <p:ph type="body" idx="1"/>
          </p:nvPr>
        </p:nvSpPr>
        <p:spPr>
          <a:xfrm>
            <a:off x="468313" y="1052513"/>
            <a:ext cx="8229600" cy="5500687"/>
          </a:xfrm>
        </p:spPr>
        <p:txBody>
          <a:bodyPr/>
          <a:lstStyle/>
          <a:p>
            <a:r>
              <a:rPr lang="zh-CN" altLang="en-US"/>
              <a:t>在通过了</a:t>
            </a:r>
            <a:r>
              <a:rPr lang="zh-CN" altLang="en-US" u="sng">
                <a:solidFill>
                  <a:srgbClr val="CC0000"/>
                </a:solidFill>
              </a:rPr>
              <a:t>确认测试</a:t>
            </a:r>
            <a:r>
              <a:rPr lang="zh-CN" altLang="en-US"/>
              <a:t>（</a:t>
            </a:r>
            <a:r>
              <a:rPr lang="zh-CN" altLang="en-US">
                <a:solidFill>
                  <a:srgbClr val="0000FF"/>
                </a:solidFill>
              </a:rPr>
              <a:t>有效性测试</a:t>
            </a:r>
            <a:r>
              <a:rPr lang="zh-CN" altLang="en-US"/>
              <a:t>、</a:t>
            </a:r>
            <a:r>
              <a:rPr lang="zh-CN" altLang="en-US">
                <a:solidFill>
                  <a:srgbClr val="0000FF"/>
                </a:solidFill>
              </a:rPr>
              <a:t>软件配置复查</a:t>
            </a:r>
            <a:r>
              <a:rPr lang="zh-CN" altLang="en-US"/>
              <a:t>）后，就应开始系统的</a:t>
            </a:r>
            <a:r>
              <a:rPr lang="zh-CN" altLang="en-US" u="sng">
                <a:solidFill>
                  <a:srgbClr val="CC0000"/>
                </a:solidFill>
              </a:rPr>
              <a:t>验收测试</a:t>
            </a:r>
            <a:r>
              <a:rPr lang="zh-CN" altLang="en-US"/>
              <a:t>。</a:t>
            </a:r>
          </a:p>
          <a:p>
            <a:r>
              <a:rPr lang="zh-CN" altLang="en-US" u="sng">
                <a:solidFill>
                  <a:srgbClr val="CC0000"/>
                </a:solidFill>
              </a:rPr>
              <a:t>确认测试</a:t>
            </a:r>
            <a:r>
              <a:rPr lang="zh-CN" altLang="en-US"/>
              <a:t>应交付的文档有：</a:t>
            </a:r>
          </a:p>
          <a:p>
            <a:pPr lvl="1"/>
            <a:r>
              <a:rPr lang="zh-CN" altLang="en-US">
                <a:latin typeface="黑体" pitchFamily="2" charset="-122"/>
              </a:rPr>
              <a:t>①</a:t>
            </a:r>
            <a:r>
              <a:rPr lang="zh-CN" altLang="en-US">
                <a:solidFill>
                  <a:srgbClr val="0000FF"/>
                </a:solidFill>
              </a:rPr>
              <a:t>确认测试分析报告</a:t>
            </a:r>
          </a:p>
          <a:p>
            <a:pPr lvl="1"/>
            <a:r>
              <a:rPr lang="zh-CN" altLang="en-US">
                <a:latin typeface="黑体" pitchFamily="2" charset="-122"/>
              </a:rPr>
              <a:t>②</a:t>
            </a:r>
            <a:r>
              <a:rPr lang="zh-CN" altLang="en-US">
                <a:solidFill>
                  <a:srgbClr val="0000FF"/>
                </a:solidFill>
              </a:rPr>
              <a:t>最终的用户手册</a:t>
            </a:r>
          </a:p>
          <a:p>
            <a:pPr lvl="1"/>
            <a:r>
              <a:rPr lang="zh-CN" altLang="en-US">
                <a:latin typeface="黑体" pitchFamily="2" charset="-122"/>
              </a:rPr>
              <a:t>③</a:t>
            </a:r>
            <a:r>
              <a:rPr lang="zh-CN" altLang="en-US">
                <a:solidFill>
                  <a:srgbClr val="0000FF"/>
                </a:solidFill>
              </a:rPr>
              <a:t>项目开发总结报告</a:t>
            </a:r>
            <a:endParaRPr lang="zh-CN" altLang="en-US" u="sng">
              <a:solidFill>
                <a:srgbClr val="CC0000"/>
              </a:solidFill>
            </a:endParaRPr>
          </a:p>
          <a:p>
            <a:r>
              <a:rPr lang="zh-CN" altLang="en-US" u="sng">
                <a:solidFill>
                  <a:srgbClr val="CC0000"/>
                </a:solidFill>
              </a:rPr>
              <a:t>验收测试</a:t>
            </a:r>
            <a:r>
              <a:rPr lang="zh-CN" altLang="en-US"/>
              <a:t>是</a:t>
            </a:r>
            <a:r>
              <a:rPr lang="zh-CN" altLang="en-US">
                <a:solidFill>
                  <a:srgbClr val="CC0000"/>
                </a:solidFill>
              </a:rPr>
              <a:t>以用户为主的测试</a:t>
            </a:r>
            <a:r>
              <a:rPr lang="zh-CN" altLang="en-US"/>
              <a:t>。</a:t>
            </a:r>
          </a:p>
          <a:p>
            <a:pPr lvl="1"/>
            <a:r>
              <a:rPr lang="zh-CN" altLang="en-US"/>
              <a:t>由</a:t>
            </a:r>
            <a:r>
              <a:rPr lang="zh-CN" altLang="en-US">
                <a:solidFill>
                  <a:srgbClr val="0000FF"/>
                </a:solidFill>
              </a:rPr>
              <a:t>用户</a:t>
            </a:r>
            <a:r>
              <a:rPr lang="zh-CN" altLang="en-US"/>
              <a:t>参加设计测试用例，</a:t>
            </a:r>
            <a:r>
              <a:rPr lang="zh-CN" altLang="en-US">
                <a:solidFill>
                  <a:srgbClr val="CC0000"/>
                </a:solidFill>
              </a:rPr>
              <a:t>使用生产中的实际数据进行测试</a:t>
            </a:r>
            <a:r>
              <a:rPr lang="zh-CN" altLang="en-US"/>
              <a:t>。</a:t>
            </a:r>
          </a:p>
          <a:p>
            <a:pPr lvl="1"/>
            <a:r>
              <a:rPr lang="zh-CN" altLang="en-US"/>
              <a:t>由</a:t>
            </a:r>
            <a:r>
              <a:rPr lang="zh-CN" altLang="en-US">
                <a:solidFill>
                  <a:srgbClr val="0000FF"/>
                </a:solidFill>
              </a:rPr>
              <a:t>用户</a:t>
            </a:r>
            <a:r>
              <a:rPr lang="zh-CN" altLang="en-US"/>
              <a:t>测试</a:t>
            </a:r>
          </a:p>
        </p:txBody>
      </p:sp>
      <p:sp>
        <p:nvSpPr>
          <p:cNvPr id="154628" name="Rectangle 4"/>
          <p:cNvSpPr>
            <a:spLocks noChangeArrowheads="1"/>
          </p:cNvSpPr>
          <p:nvPr/>
        </p:nvSpPr>
        <p:spPr bwMode="auto">
          <a:xfrm>
            <a:off x="4953000" y="2590800"/>
            <a:ext cx="3248025" cy="1187450"/>
          </a:xfrm>
          <a:prstGeom prst="rect">
            <a:avLst/>
          </a:prstGeom>
          <a:solidFill>
            <a:srgbClr val="FF0000"/>
          </a:solidFill>
          <a:ln w="9525">
            <a:noFill/>
            <a:miter lim="800000"/>
            <a:headEnd/>
            <a:tailEnd/>
          </a:ln>
          <a:effectLst/>
        </p:spPr>
        <p:txBody>
          <a:bodyPr wrap="none">
            <a:spAutoFit/>
          </a:bodyPr>
          <a:lstStyle/>
          <a:p>
            <a:pPr algn="ctr"/>
            <a:r>
              <a:rPr lang="zh-CN" altLang="en-US" sz="2400" b="1">
                <a:solidFill>
                  <a:schemeClr val="bg1"/>
                </a:solidFill>
                <a:ea typeface="黑体" pitchFamily="2" charset="-122"/>
              </a:rPr>
              <a:t>确认测试是</a:t>
            </a:r>
          </a:p>
          <a:p>
            <a:pPr algn="ctr"/>
            <a:r>
              <a:rPr lang="zh-CN" altLang="en-US" sz="2400" b="1">
                <a:solidFill>
                  <a:schemeClr val="bg1"/>
                </a:solidFill>
                <a:ea typeface="黑体" pitchFamily="2" charset="-122"/>
              </a:rPr>
              <a:t>由软件开发单位组织的</a:t>
            </a:r>
          </a:p>
          <a:p>
            <a:pPr algn="ctr"/>
            <a:r>
              <a:rPr lang="zh-CN" altLang="en-US" sz="2400" b="1">
                <a:solidFill>
                  <a:schemeClr val="bg1"/>
                </a:solidFill>
                <a:ea typeface="黑体" pitchFamily="2" charset="-122"/>
              </a:rPr>
              <a:t>最后一项开发活动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4627">
                                            <p:txEl>
                                              <p:pRg st="5" end="5"/>
                                            </p:txEl>
                                          </p:spTgt>
                                        </p:tgtEl>
                                        <p:attrNameLst>
                                          <p:attrName>style.visibility</p:attrName>
                                        </p:attrNameLst>
                                      </p:cBhvr>
                                      <p:to>
                                        <p:strVal val="visible"/>
                                      </p:to>
                                    </p:set>
                                    <p:animEffect transition="in" filter="strips(downRight)">
                                      <p:cBhvr>
                                        <p:cTn id="7" dur="500"/>
                                        <p:tgtEl>
                                          <p:spTgt spid="15462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4627">
                                            <p:txEl>
                                              <p:pRg st="6" end="6"/>
                                            </p:txEl>
                                          </p:spTgt>
                                        </p:tgtEl>
                                        <p:attrNameLst>
                                          <p:attrName>style.visibility</p:attrName>
                                        </p:attrNameLst>
                                      </p:cBhvr>
                                      <p:to>
                                        <p:strVal val="visible"/>
                                      </p:to>
                                    </p:set>
                                    <p:animEffect transition="in" filter="strips(downRight)">
                                      <p:cBhvr>
                                        <p:cTn id="12" dur="500"/>
                                        <p:tgtEl>
                                          <p:spTgt spid="15462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4627">
                                            <p:txEl>
                                              <p:pRg st="7" end="7"/>
                                            </p:txEl>
                                          </p:spTgt>
                                        </p:tgtEl>
                                        <p:attrNameLst>
                                          <p:attrName>style.visibility</p:attrName>
                                        </p:attrNameLst>
                                      </p:cBhvr>
                                      <p:to>
                                        <p:strVal val="visible"/>
                                      </p:to>
                                    </p:set>
                                    <p:animEffect transition="in" filter="strips(downRight)">
                                      <p:cBhvr>
                                        <p:cTn id="17" dur="500"/>
                                        <p:tgtEl>
                                          <p:spTgt spid="15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uiExpand="1"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E70EADF-AF3B-451D-B28B-8779E7EBAC88}"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57EB7D98-AF30-462D-99F5-490223233DE5}" type="slidenum">
              <a:rPr lang="en-US" altLang="zh-CN"/>
              <a:pPr/>
              <a:t>146</a:t>
            </a:fld>
            <a:endParaRPr lang="en-US" altLang="zh-CN"/>
          </a:p>
        </p:txBody>
      </p:sp>
      <p:sp>
        <p:nvSpPr>
          <p:cNvPr id="160770" name="Rectangle 2"/>
          <p:cNvSpPr>
            <a:spLocks noGrp="1" noChangeArrowheads="1"/>
          </p:cNvSpPr>
          <p:nvPr>
            <p:ph type="title"/>
          </p:nvPr>
        </p:nvSpPr>
        <p:spPr/>
        <p:txBody>
          <a:bodyPr/>
          <a:lstStyle/>
          <a:p>
            <a:r>
              <a:rPr lang="en-US" altLang="en-US"/>
              <a:t>7.7.3α测试</a:t>
            </a:r>
            <a:r>
              <a:rPr lang="zh-CN" altLang="en-US"/>
              <a:t>、</a:t>
            </a:r>
            <a:r>
              <a:rPr lang="en-US" altLang="en-US"/>
              <a:t>β测试</a:t>
            </a:r>
            <a:endParaRPr lang="zh-CN" altLang="en-US"/>
          </a:p>
        </p:txBody>
      </p:sp>
      <p:sp>
        <p:nvSpPr>
          <p:cNvPr id="160771" name="Rectangle 3"/>
          <p:cNvSpPr>
            <a:spLocks noGrp="1" noChangeArrowheads="1"/>
          </p:cNvSpPr>
          <p:nvPr>
            <p:ph type="body" idx="1"/>
          </p:nvPr>
        </p:nvSpPr>
        <p:spPr/>
        <p:txBody>
          <a:bodyPr/>
          <a:lstStyle/>
          <a:p>
            <a:r>
              <a:rPr lang="en-US" altLang="zh-CN">
                <a:solidFill>
                  <a:srgbClr val="CC0000"/>
                </a:solidFill>
              </a:rPr>
              <a:t>α</a:t>
            </a:r>
            <a:r>
              <a:rPr lang="zh-CN" altLang="en-US">
                <a:solidFill>
                  <a:srgbClr val="CC0000"/>
                </a:solidFill>
              </a:rPr>
              <a:t>测试</a:t>
            </a:r>
            <a:r>
              <a:rPr lang="zh-CN" altLang="en-US"/>
              <a:t>是</a:t>
            </a:r>
            <a:r>
              <a:rPr lang="zh-CN" altLang="en-US">
                <a:solidFill>
                  <a:srgbClr val="0000FF"/>
                </a:solidFill>
              </a:rPr>
              <a:t>用户</a:t>
            </a:r>
            <a:r>
              <a:rPr lang="zh-CN" altLang="en-US"/>
              <a:t>在</a:t>
            </a:r>
            <a:r>
              <a:rPr lang="zh-CN" altLang="en-US">
                <a:solidFill>
                  <a:srgbClr val="0000FF"/>
                </a:solidFill>
              </a:rPr>
              <a:t>模拟操作环境</a:t>
            </a:r>
            <a:r>
              <a:rPr lang="zh-CN" altLang="en-US"/>
              <a:t>下进行的测试，</a:t>
            </a:r>
            <a:r>
              <a:rPr lang="zh-CN" altLang="en-US">
                <a:solidFill>
                  <a:srgbClr val="0000FF"/>
                </a:solidFill>
              </a:rPr>
              <a:t>软件开发人员和</a:t>
            </a:r>
            <a:r>
              <a:rPr lang="en-US" altLang="zh-CN">
                <a:solidFill>
                  <a:srgbClr val="0000FF"/>
                </a:solidFill>
              </a:rPr>
              <a:t>QA</a:t>
            </a:r>
            <a:r>
              <a:rPr lang="zh-CN" altLang="en-US">
                <a:solidFill>
                  <a:srgbClr val="0000FF"/>
                </a:solidFill>
              </a:rPr>
              <a:t>（质量保证）人员也应参加</a:t>
            </a:r>
            <a:r>
              <a:rPr lang="zh-CN" altLang="en-US"/>
              <a:t>。</a:t>
            </a:r>
          </a:p>
          <a:p>
            <a:r>
              <a:rPr lang="en-US" altLang="zh-CN">
                <a:solidFill>
                  <a:srgbClr val="CC0000"/>
                </a:solidFill>
              </a:rPr>
              <a:t>β</a:t>
            </a:r>
            <a:r>
              <a:rPr lang="zh-CN" altLang="en-US">
                <a:solidFill>
                  <a:srgbClr val="CC0000"/>
                </a:solidFill>
              </a:rPr>
              <a:t>测试</a:t>
            </a:r>
            <a:r>
              <a:rPr lang="zh-CN" altLang="en-US"/>
              <a:t>是由软件的多个用户在</a:t>
            </a:r>
            <a:r>
              <a:rPr lang="zh-CN" altLang="en-US">
                <a:solidFill>
                  <a:srgbClr val="0000FF"/>
                </a:solidFill>
              </a:rPr>
              <a:t>实际操作环境</a:t>
            </a:r>
            <a:r>
              <a:rPr lang="zh-CN" altLang="en-US"/>
              <a:t>下进行的测试。</a:t>
            </a:r>
          </a:p>
          <a:p>
            <a:pPr lvl="1"/>
            <a:r>
              <a:rPr lang="en-US" altLang="zh-CN">
                <a:solidFill>
                  <a:srgbClr val="CC0000"/>
                </a:solidFill>
              </a:rPr>
              <a:t>β</a:t>
            </a:r>
            <a:r>
              <a:rPr lang="zh-CN" altLang="en-US">
                <a:solidFill>
                  <a:srgbClr val="CC0000"/>
                </a:solidFill>
              </a:rPr>
              <a:t>测试</a:t>
            </a:r>
            <a:r>
              <a:rPr lang="zh-CN" altLang="en-US"/>
              <a:t>是在</a:t>
            </a:r>
            <a:r>
              <a:rPr lang="zh-CN" altLang="en-US">
                <a:solidFill>
                  <a:srgbClr val="0000FF"/>
                </a:solidFill>
              </a:rPr>
              <a:t>开发者无法控制的环境</a:t>
            </a:r>
            <a:r>
              <a:rPr lang="zh-CN" altLang="en-US"/>
              <a:t>下进行的软件</a:t>
            </a:r>
            <a:r>
              <a:rPr lang="zh-CN" altLang="en-US">
                <a:solidFill>
                  <a:srgbClr val="0000FF"/>
                </a:solidFill>
              </a:rPr>
              <a:t>现场应用</a:t>
            </a:r>
            <a:r>
              <a:rPr lang="zh-CN" altLang="en-US"/>
              <a:t>。</a:t>
            </a:r>
          </a:p>
          <a:p>
            <a:pPr lvl="1"/>
            <a:r>
              <a:rPr lang="zh-CN" altLang="en-US"/>
              <a:t>由用户记下遇到的所有问题，包括</a:t>
            </a:r>
            <a:r>
              <a:rPr lang="zh-CN" altLang="en-US">
                <a:solidFill>
                  <a:srgbClr val="FF0000"/>
                </a:solidFill>
              </a:rPr>
              <a:t>真实的</a:t>
            </a:r>
            <a:r>
              <a:rPr lang="zh-CN" altLang="en-US"/>
              <a:t>、</a:t>
            </a:r>
            <a:r>
              <a:rPr lang="zh-CN" altLang="en-US">
                <a:solidFill>
                  <a:srgbClr val="FF0000"/>
                </a:solidFill>
              </a:rPr>
              <a:t>主观认定的</a:t>
            </a:r>
            <a:r>
              <a:rPr lang="zh-CN" altLang="en-US"/>
              <a:t>，</a:t>
            </a:r>
            <a:r>
              <a:rPr lang="zh-CN" altLang="en-US">
                <a:solidFill>
                  <a:srgbClr val="0000FF"/>
                </a:solidFill>
              </a:rPr>
              <a:t>定期向开发者报告</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strips(downRight)">
                                      <p:cBhvr>
                                        <p:cTn id="7" dur="500"/>
                                        <p:tgtEl>
                                          <p:spTgt spid="160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0771">
                                            <p:txEl>
                                              <p:pRg st="1" end="1"/>
                                            </p:txEl>
                                          </p:spTgt>
                                        </p:tgtEl>
                                        <p:attrNameLst>
                                          <p:attrName>style.visibility</p:attrName>
                                        </p:attrNameLst>
                                      </p:cBhvr>
                                      <p:to>
                                        <p:strVal val="visible"/>
                                      </p:to>
                                    </p:set>
                                    <p:animEffect transition="in" filter="strips(downRight)">
                                      <p:cBhvr>
                                        <p:cTn id="12" dur="500"/>
                                        <p:tgtEl>
                                          <p:spTgt spid="160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0771">
                                            <p:txEl>
                                              <p:pRg st="2" end="2"/>
                                            </p:txEl>
                                          </p:spTgt>
                                        </p:tgtEl>
                                        <p:attrNameLst>
                                          <p:attrName>style.visibility</p:attrName>
                                        </p:attrNameLst>
                                      </p:cBhvr>
                                      <p:to>
                                        <p:strVal val="visible"/>
                                      </p:to>
                                    </p:set>
                                    <p:animEffect transition="in" filter="strips(downRight)">
                                      <p:cBhvr>
                                        <p:cTn id="17" dur="500"/>
                                        <p:tgtEl>
                                          <p:spTgt spid="160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0771">
                                            <p:txEl>
                                              <p:pRg st="3" end="3"/>
                                            </p:txEl>
                                          </p:spTgt>
                                        </p:tgtEl>
                                        <p:attrNameLst>
                                          <p:attrName>style.visibility</p:attrName>
                                        </p:attrNameLst>
                                      </p:cBhvr>
                                      <p:to>
                                        <p:strVal val="visible"/>
                                      </p:to>
                                    </p:set>
                                    <p:animEffect transition="in" filter="strips(downRight)">
                                      <p:cBhvr>
                                        <p:cTn id="22" dur="500"/>
                                        <p:tgtEl>
                                          <p:spTgt spid="1607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BCE79D3-3624-429D-9506-D12084B981BC}"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CFBDBF3F-EC9C-4FF2-9172-A60E3E2E0317}" type="slidenum">
              <a:rPr lang="en-US" altLang="zh-CN"/>
              <a:pPr/>
              <a:t>147</a:t>
            </a:fld>
            <a:endParaRPr lang="en-US" altLang="zh-CN"/>
          </a:p>
        </p:txBody>
      </p:sp>
      <p:sp>
        <p:nvSpPr>
          <p:cNvPr id="196610" name="Rectangle 2"/>
          <p:cNvSpPr>
            <a:spLocks noGrp="1" noChangeArrowheads="1"/>
          </p:cNvSpPr>
          <p:nvPr>
            <p:ph type="title"/>
          </p:nvPr>
        </p:nvSpPr>
        <p:spPr/>
        <p:txBody>
          <a:bodyPr/>
          <a:lstStyle/>
          <a:p>
            <a:r>
              <a:rPr lang="en-US" altLang="en-US" dirty="0"/>
              <a:t>7.7.3α测试</a:t>
            </a:r>
            <a:r>
              <a:rPr lang="zh-CN" altLang="en-US" dirty="0"/>
              <a:t>、</a:t>
            </a:r>
            <a:r>
              <a:rPr lang="en-US" altLang="en-US" dirty="0" err="1"/>
              <a:t>β测试</a:t>
            </a:r>
            <a:endParaRPr lang="zh-CN" altLang="en-US" dirty="0"/>
          </a:p>
        </p:txBody>
      </p:sp>
      <p:sp>
        <p:nvSpPr>
          <p:cNvPr id="196611" name="Rectangle 3"/>
          <p:cNvSpPr>
            <a:spLocks noGrp="1" noChangeArrowheads="1"/>
          </p:cNvSpPr>
          <p:nvPr>
            <p:ph type="body" idx="1"/>
          </p:nvPr>
        </p:nvSpPr>
        <p:spPr/>
        <p:txBody>
          <a:bodyPr/>
          <a:lstStyle/>
          <a:p>
            <a:pPr>
              <a:lnSpc>
                <a:spcPct val="90000"/>
              </a:lnSpc>
            </a:pPr>
            <a:r>
              <a:rPr lang="en-US" altLang="zh-CN" sz="2400" dirty="0">
                <a:solidFill>
                  <a:srgbClr val="0000FF"/>
                </a:solidFill>
              </a:rPr>
              <a:t>《</a:t>
            </a:r>
            <a:r>
              <a:rPr lang="zh-CN" altLang="en-US" sz="2400" dirty="0">
                <a:solidFill>
                  <a:srgbClr val="0000FF"/>
                </a:solidFill>
              </a:rPr>
              <a:t>抛弃</a:t>
            </a:r>
            <a:r>
              <a:rPr lang="en-US" altLang="zh-CN" sz="2400" dirty="0">
                <a:solidFill>
                  <a:srgbClr val="0000FF"/>
                </a:solidFill>
              </a:rPr>
              <a:t>RSS</a:t>
            </a:r>
            <a:r>
              <a:rPr lang="zh-CN" altLang="en-US" sz="2400" dirty="0">
                <a:solidFill>
                  <a:srgbClr val="0000FF"/>
                </a:solidFill>
              </a:rPr>
              <a:t>阅读工具，重回</a:t>
            </a:r>
            <a:r>
              <a:rPr lang="en-US" altLang="zh-CN" sz="2400" dirty="0">
                <a:solidFill>
                  <a:srgbClr val="0000FF"/>
                </a:solidFill>
              </a:rPr>
              <a:t>web</a:t>
            </a:r>
            <a:r>
              <a:rPr lang="zh-CN" altLang="en-US" sz="2400" dirty="0">
                <a:solidFill>
                  <a:srgbClr val="0000FF"/>
                </a:solidFill>
              </a:rPr>
              <a:t>冲浪时代</a:t>
            </a:r>
            <a:r>
              <a:rPr lang="en-US" altLang="zh-CN" sz="2400" dirty="0">
                <a:solidFill>
                  <a:srgbClr val="0000FF"/>
                </a:solidFill>
              </a:rPr>
              <a:t>》</a:t>
            </a:r>
          </a:p>
          <a:p>
            <a:pPr lvl="1">
              <a:lnSpc>
                <a:spcPct val="90000"/>
              </a:lnSpc>
            </a:pPr>
            <a:r>
              <a:rPr lang="en-US" altLang="zh-CN" sz="2200" dirty="0"/>
              <a:t>http://tech.163.com/06/0929/23/2S7NQGK3000917GR.html</a:t>
            </a:r>
          </a:p>
          <a:p>
            <a:pPr>
              <a:lnSpc>
                <a:spcPct val="90000"/>
              </a:lnSpc>
            </a:pPr>
            <a:r>
              <a:rPr lang="en-US" altLang="zh-CN" sz="2400" dirty="0" err="1">
                <a:solidFill>
                  <a:srgbClr val="CC0000"/>
                </a:solidFill>
              </a:rPr>
              <a:t>FeedDemon</a:t>
            </a:r>
            <a:r>
              <a:rPr lang="zh-CN" altLang="en-US" sz="2400" dirty="0"/>
              <a:t>等离线工具：办公室和家里都会读</a:t>
            </a:r>
            <a:r>
              <a:rPr lang="en-US" altLang="zh-CN" sz="2400" dirty="0"/>
              <a:t>RSS</a:t>
            </a:r>
            <a:r>
              <a:rPr lang="zh-CN" altLang="en-US" sz="2400" dirty="0"/>
              <a:t>，离线工具</a:t>
            </a:r>
            <a:r>
              <a:rPr lang="zh-CN" altLang="en-US" sz="2400" dirty="0">
                <a:solidFill>
                  <a:srgbClr val="0000FF"/>
                </a:solidFill>
              </a:rPr>
              <a:t>无法记录我的阅读进度，造成阅读混乱</a:t>
            </a:r>
            <a:r>
              <a:rPr lang="zh-CN" altLang="en-US" sz="2400" dirty="0"/>
              <a:t>。而且</a:t>
            </a:r>
            <a:r>
              <a:rPr lang="en-US" altLang="zh-CN" sz="2400" dirty="0">
                <a:solidFill>
                  <a:srgbClr val="0000FF"/>
                </a:solidFill>
              </a:rPr>
              <a:t>feed</a:t>
            </a:r>
            <a:r>
              <a:rPr lang="zh-CN" altLang="en-US" sz="2400" dirty="0">
                <a:solidFill>
                  <a:srgbClr val="0000FF"/>
                </a:solidFill>
              </a:rPr>
              <a:t>的添加也挺麻烦，两边都得忙活</a:t>
            </a:r>
            <a:r>
              <a:rPr lang="zh-CN" altLang="en-US" sz="2400" dirty="0"/>
              <a:t>。</a:t>
            </a:r>
          </a:p>
          <a:p>
            <a:pPr>
              <a:lnSpc>
                <a:spcPct val="90000"/>
              </a:lnSpc>
            </a:pPr>
            <a:r>
              <a:rPr lang="en-US" altLang="zh-CN" sz="2400" dirty="0" err="1">
                <a:solidFill>
                  <a:srgbClr val="CC0000"/>
                </a:solidFill>
              </a:rPr>
              <a:t>bloglines</a:t>
            </a:r>
            <a:r>
              <a:rPr lang="zh-CN" altLang="en-US" sz="2400" dirty="0"/>
              <a:t>：</a:t>
            </a:r>
            <a:r>
              <a:rPr lang="zh-CN" altLang="en-US" sz="2400" dirty="0">
                <a:solidFill>
                  <a:srgbClr val="0000FF"/>
                </a:solidFill>
              </a:rPr>
              <a:t>速度是最大问题，有时候实在难以忍受</a:t>
            </a:r>
            <a:r>
              <a:rPr lang="zh-CN" altLang="en-US" sz="2400" dirty="0"/>
              <a:t>。</a:t>
            </a:r>
          </a:p>
          <a:p>
            <a:pPr>
              <a:lnSpc>
                <a:spcPct val="90000"/>
              </a:lnSpc>
            </a:pPr>
            <a:r>
              <a:rPr lang="en-US" altLang="zh-CN" sz="2400" dirty="0" err="1">
                <a:solidFill>
                  <a:srgbClr val="CC0000"/>
                </a:solidFill>
              </a:rPr>
              <a:t>gougou</a:t>
            </a:r>
            <a:r>
              <a:rPr lang="zh-CN" altLang="en-US" sz="2400" dirty="0"/>
              <a:t>：如果你在阅读过程中</a:t>
            </a:r>
            <a:r>
              <a:rPr lang="zh-CN" altLang="en-US" sz="2400" dirty="0">
                <a:solidFill>
                  <a:srgbClr val="0000FF"/>
                </a:solidFill>
              </a:rPr>
              <a:t>对某个</a:t>
            </a:r>
            <a:r>
              <a:rPr lang="en-US" altLang="zh-CN" sz="2400" dirty="0">
                <a:solidFill>
                  <a:srgbClr val="0000FF"/>
                </a:solidFill>
              </a:rPr>
              <a:t>feed</a:t>
            </a:r>
            <a:r>
              <a:rPr lang="zh-CN" altLang="en-US" sz="2400" dirty="0">
                <a:solidFill>
                  <a:srgbClr val="0000FF"/>
                </a:solidFill>
              </a:rPr>
              <a:t>有操作</a:t>
            </a:r>
            <a:r>
              <a:rPr lang="zh-CN" altLang="en-US" sz="2400" dirty="0"/>
              <a:t>（比如退订），你会发现 </a:t>
            </a:r>
            <a:r>
              <a:rPr lang="zh-CN" altLang="en-US" sz="2400" dirty="0">
                <a:solidFill>
                  <a:srgbClr val="0000FF"/>
                </a:solidFill>
              </a:rPr>
              <a:t>“未读</a:t>
            </a:r>
            <a:r>
              <a:rPr lang="en-US" altLang="zh-CN" sz="2400" dirty="0">
                <a:solidFill>
                  <a:srgbClr val="0000FF"/>
                </a:solidFill>
              </a:rPr>
              <a:t>feed”</a:t>
            </a:r>
            <a:r>
              <a:rPr lang="zh-CN" altLang="en-US" sz="2400" dirty="0">
                <a:solidFill>
                  <a:srgbClr val="0000FF"/>
                </a:solidFill>
              </a:rPr>
              <a:t>全部被标记为已读了</a:t>
            </a:r>
            <a:r>
              <a:rPr lang="zh-CN" altLang="en-US" sz="2400" dirty="0"/>
              <a:t>，</a:t>
            </a:r>
            <a:r>
              <a:rPr lang="zh-CN" altLang="en-US" sz="2400" dirty="0">
                <a:solidFill>
                  <a:srgbClr val="0000FF"/>
                </a:solidFill>
              </a:rPr>
              <a:t>之后就陷入痛苦</a:t>
            </a:r>
            <a:r>
              <a:rPr lang="en-US" altLang="zh-CN" sz="2400" dirty="0"/>
              <a:t>……</a:t>
            </a:r>
            <a:r>
              <a:rPr lang="zh-CN" altLang="en-US" sz="2400" dirty="0"/>
              <a:t>而且我发现</a:t>
            </a:r>
            <a:r>
              <a:rPr lang="en-US" altLang="zh-CN" sz="2400" dirty="0" err="1">
                <a:solidFill>
                  <a:srgbClr val="0000FF"/>
                </a:solidFill>
              </a:rPr>
              <a:t>gougou</a:t>
            </a:r>
            <a:r>
              <a:rPr lang="zh-CN" altLang="en-US" sz="2400" dirty="0">
                <a:solidFill>
                  <a:srgbClr val="0000FF"/>
                </a:solidFill>
              </a:rPr>
              <a:t>更新很慢（心理作用？），</a:t>
            </a:r>
            <a:r>
              <a:rPr lang="zh-CN" altLang="en-US" sz="2400" dirty="0"/>
              <a:t>而且经常炒冷饭。</a:t>
            </a:r>
          </a:p>
          <a:p>
            <a:pPr>
              <a:lnSpc>
                <a:spcPct val="90000"/>
              </a:lnSpc>
            </a:pPr>
            <a:r>
              <a:rPr lang="en-US" altLang="zh-CN" sz="2400" dirty="0" err="1">
                <a:solidFill>
                  <a:srgbClr val="CC0000"/>
                </a:solidFill>
              </a:rPr>
              <a:t>zhuaxia</a:t>
            </a:r>
            <a:r>
              <a:rPr lang="zh-CN" altLang="en-US" sz="2400" dirty="0"/>
              <a:t>：抛弃它，只需要一个理由</a:t>
            </a:r>
            <a:r>
              <a:rPr lang="en-US" altLang="zh-CN" sz="2400" dirty="0"/>
              <a:t>——</a:t>
            </a:r>
            <a:r>
              <a:rPr lang="zh-CN" altLang="en-US" sz="2400" dirty="0">
                <a:solidFill>
                  <a:srgbClr val="0000FF"/>
                </a:solidFill>
              </a:rPr>
              <a:t>不支持同时阅读多个</a:t>
            </a:r>
            <a:r>
              <a:rPr lang="en-US" altLang="zh-CN" sz="2400" dirty="0">
                <a:solidFill>
                  <a:srgbClr val="0000FF"/>
                </a:solidFill>
              </a:rPr>
              <a:t>feed</a:t>
            </a:r>
            <a:r>
              <a:rPr lang="zh-CN" altLang="en-US" sz="2400" dirty="0">
                <a:solidFill>
                  <a:srgbClr val="0000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6611">
                                            <p:txEl>
                                              <p:pRg st="2" end="2"/>
                                            </p:txEl>
                                          </p:spTgt>
                                        </p:tgtEl>
                                        <p:attrNameLst>
                                          <p:attrName>style.visibility</p:attrName>
                                        </p:attrNameLst>
                                      </p:cBhvr>
                                      <p:to>
                                        <p:strVal val="visible"/>
                                      </p:to>
                                    </p:set>
                                    <p:animEffect transition="in" filter="strips(downRight)">
                                      <p:cBhvr>
                                        <p:cTn id="7" dur="500"/>
                                        <p:tgtEl>
                                          <p:spTgt spid="1966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96611">
                                            <p:txEl>
                                              <p:pRg st="3" end="3"/>
                                            </p:txEl>
                                          </p:spTgt>
                                        </p:tgtEl>
                                        <p:attrNameLst>
                                          <p:attrName>style.visibility</p:attrName>
                                        </p:attrNameLst>
                                      </p:cBhvr>
                                      <p:to>
                                        <p:strVal val="visible"/>
                                      </p:to>
                                    </p:set>
                                    <p:animEffect transition="in" filter="strips(downRight)">
                                      <p:cBhvr>
                                        <p:cTn id="12" dur="500"/>
                                        <p:tgtEl>
                                          <p:spTgt spid="1966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96611">
                                            <p:txEl>
                                              <p:pRg st="4" end="4"/>
                                            </p:txEl>
                                          </p:spTgt>
                                        </p:tgtEl>
                                        <p:attrNameLst>
                                          <p:attrName>style.visibility</p:attrName>
                                        </p:attrNameLst>
                                      </p:cBhvr>
                                      <p:to>
                                        <p:strVal val="visible"/>
                                      </p:to>
                                    </p:set>
                                    <p:animEffect transition="in" filter="strips(downRight)">
                                      <p:cBhvr>
                                        <p:cTn id="17" dur="500"/>
                                        <p:tgtEl>
                                          <p:spTgt spid="1966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96611">
                                            <p:txEl>
                                              <p:pRg st="5" end="5"/>
                                            </p:txEl>
                                          </p:spTgt>
                                        </p:tgtEl>
                                        <p:attrNameLst>
                                          <p:attrName>style.visibility</p:attrName>
                                        </p:attrNameLst>
                                      </p:cBhvr>
                                      <p:to>
                                        <p:strVal val="visible"/>
                                      </p:to>
                                    </p:set>
                                    <p:animEffect transition="in" filter="strips(downRight)">
                                      <p:cBhvr>
                                        <p:cTn id="22" dur="500"/>
                                        <p:tgtEl>
                                          <p:spTgt spid="196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7.7.3α测试</a:t>
            </a:r>
            <a:r>
              <a:rPr lang="zh-CN" altLang="en-US" dirty="0" smtClean="0"/>
              <a:t>、</a:t>
            </a:r>
            <a:r>
              <a:rPr lang="en-US" altLang="en-US" dirty="0" err="1" smtClean="0"/>
              <a:t>β测试</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148</a:t>
            </a:fld>
            <a:endParaRPr lang="en-US" altLang="zh-CN"/>
          </a:p>
        </p:txBody>
      </p:sp>
      <p:pic>
        <p:nvPicPr>
          <p:cNvPr id="75778" name="Picture 2"/>
          <p:cNvPicPr>
            <a:picLocks noChangeAspect="1" noChangeArrowheads="1"/>
          </p:cNvPicPr>
          <p:nvPr/>
        </p:nvPicPr>
        <p:blipFill>
          <a:blip r:embed="rId2" cstate="print"/>
          <a:srcRect/>
          <a:stretch>
            <a:fillRect/>
          </a:stretch>
        </p:blipFill>
        <p:spPr bwMode="auto">
          <a:xfrm>
            <a:off x="4876800" y="990600"/>
            <a:ext cx="3262681" cy="5804853"/>
          </a:xfrm>
          <a:prstGeom prst="rect">
            <a:avLst/>
          </a:prstGeom>
          <a:noFill/>
          <a:ln w="9525">
            <a:noFill/>
            <a:miter lim="800000"/>
            <a:headEnd/>
            <a:tailEnd/>
          </a:ln>
        </p:spPr>
      </p:pic>
      <p:pic>
        <p:nvPicPr>
          <p:cNvPr id="75779" name="Picture 3"/>
          <p:cNvPicPr>
            <a:picLocks noChangeAspect="1" noChangeArrowheads="1"/>
          </p:cNvPicPr>
          <p:nvPr/>
        </p:nvPicPr>
        <p:blipFill>
          <a:blip r:embed="rId3" cstate="print"/>
          <a:srcRect/>
          <a:stretch>
            <a:fillRect/>
          </a:stretch>
        </p:blipFill>
        <p:spPr bwMode="auto">
          <a:xfrm>
            <a:off x="533400" y="1028383"/>
            <a:ext cx="3276600" cy="58296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3579268-D7FF-4ACC-B1DD-1A754593EB60}"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89314707-D1C0-4B3B-A367-301C7CF844D3}" type="slidenum">
              <a:rPr lang="en-US" altLang="zh-CN"/>
              <a:pPr/>
              <a:t>149</a:t>
            </a:fld>
            <a:endParaRPr lang="en-US" altLang="zh-CN"/>
          </a:p>
        </p:txBody>
      </p:sp>
      <p:sp>
        <p:nvSpPr>
          <p:cNvPr id="161794" name="Rectangle 2"/>
          <p:cNvSpPr>
            <a:spLocks noGrp="1" noChangeArrowheads="1"/>
          </p:cNvSpPr>
          <p:nvPr>
            <p:ph type="title"/>
          </p:nvPr>
        </p:nvSpPr>
        <p:spPr/>
        <p:txBody>
          <a:bodyPr/>
          <a:lstStyle/>
          <a:p>
            <a:r>
              <a:rPr lang="en-US" altLang="zh-CN"/>
              <a:t>7.7.4</a:t>
            </a:r>
            <a:r>
              <a:rPr lang="zh-CN" altLang="en-US"/>
              <a:t>测试种类</a:t>
            </a:r>
          </a:p>
        </p:txBody>
      </p:sp>
      <p:sp>
        <p:nvSpPr>
          <p:cNvPr id="161795" name="Rectangle 3"/>
          <p:cNvSpPr>
            <a:spLocks noGrp="1" noChangeArrowheads="1"/>
          </p:cNvSpPr>
          <p:nvPr>
            <p:ph type="body" idx="1"/>
          </p:nvPr>
        </p:nvSpPr>
        <p:spPr/>
        <p:txBody>
          <a:bodyPr/>
          <a:lstStyle/>
          <a:p>
            <a:r>
              <a:rPr lang="zh-CN" altLang="en-US"/>
              <a:t>对以计算机为基础的系统进行充分的测试。</a:t>
            </a:r>
          </a:p>
          <a:p>
            <a:pPr lvl="1"/>
            <a:r>
              <a:rPr lang="zh-CN" altLang="en-US">
                <a:solidFill>
                  <a:srgbClr val="0000FF"/>
                </a:solidFill>
                <a:latin typeface="黑体" pitchFamily="2" charset="-122"/>
              </a:rPr>
              <a:t>⑴</a:t>
            </a:r>
            <a:r>
              <a:rPr lang="zh-CN" altLang="en-US">
                <a:solidFill>
                  <a:srgbClr val="0000FF"/>
                </a:solidFill>
              </a:rPr>
              <a:t>功能测试</a:t>
            </a:r>
            <a:r>
              <a:rPr lang="zh-CN" altLang="en-US"/>
              <a:t>			</a:t>
            </a:r>
            <a:r>
              <a:rPr lang="zh-CN" altLang="en-US">
                <a:latin typeface="黑体" pitchFamily="2" charset="-122"/>
              </a:rPr>
              <a:t>⑼</a:t>
            </a:r>
            <a:r>
              <a:rPr lang="zh-CN" altLang="en-US"/>
              <a:t>可使用性测试</a:t>
            </a:r>
          </a:p>
          <a:p>
            <a:pPr lvl="1"/>
            <a:r>
              <a:rPr lang="zh-CN" altLang="en-US">
                <a:solidFill>
                  <a:srgbClr val="0000FF"/>
                </a:solidFill>
                <a:latin typeface="黑体" pitchFamily="2" charset="-122"/>
              </a:rPr>
              <a:t>⑵</a:t>
            </a:r>
            <a:r>
              <a:rPr lang="zh-CN" altLang="en-US">
                <a:solidFill>
                  <a:srgbClr val="0000FF"/>
                </a:solidFill>
              </a:rPr>
              <a:t>可靠性测试</a:t>
            </a:r>
            <a:r>
              <a:rPr lang="zh-CN" altLang="en-US"/>
              <a:t>			</a:t>
            </a:r>
            <a:r>
              <a:rPr lang="zh-CN" altLang="en-US">
                <a:latin typeface="黑体" pitchFamily="2" charset="-122"/>
              </a:rPr>
              <a:t>⑽</a:t>
            </a:r>
            <a:r>
              <a:rPr lang="zh-CN" altLang="en-US"/>
              <a:t>可支持性测试</a:t>
            </a:r>
          </a:p>
          <a:p>
            <a:pPr lvl="1"/>
            <a:r>
              <a:rPr lang="zh-CN" altLang="en-US">
                <a:solidFill>
                  <a:srgbClr val="0000FF"/>
                </a:solidFill>
                <a:latin typeface="黑体" pitchFamily="2" charset="-122"/>
              </a:rPr>
              <a:t>⑶</a:t>
            </a:r>
            <a:r>
              <a:rPr lang="zh-CN" altLang="en-US">
                <a:solidFill>
                  <a:srgbClr val="0000FF"/>
                </a:solidFill>
              </a:rPr>
              <a:t>强度测试（压力测试）</a:t>
            </a:r>
            <a:r>
              <a:rPr lang="zh-CN" altLang="en-US"/>
              <a:t>	</a:t>
            </a:r>
            <a:r>
              <a:rPr lang="zh-CN" altLang="en-US">
                <a:solidFill>
                  <a:srgbClr val="0000FF"/>
                </a:solidFill>
                <a:latin typeface="黑体" pitchFamily="2" charset="-122"/>
              </a:rPr>
              <a:t>⑾</a:t>
            </a:r>
            <a:r>
              <a:rPr lang="zh-CN" altLang="en-US">
                <a:solidFill>
                  <a:srgbClr val="0000FF"/>
                </a:solidFill>
              </a:rPr>
              <a:t>安装测试</a:t>
            </a:r>
          </a:p>
          <a:p>
            <a:pPr lvl="1"/>
            <a:r>
              <a:rPr lang="zh-CN" altLang="en-US">
                <a:solidFill>
                  <a:srgbClr val="0000FF"/>
                </a:solidFill>
                <a:latin typeface="黑体" pitchFamily="2" charset="-122"/>
              </a:rPr>
              <a:t>⑷</a:t>
            </a:r>
            <a:r>
              <a:rPr lang="zh-CN" altLang="en-US">
                <a:solidFill>
                  <a:srgbClr val="0000FF"/>
                </a:solidFill>
              </a:rPr>
              <a:t>性能测试</a:t>
            </a:r>
            <a:r>
              <a:rPr lang="zh-CN" altLang="en-US"/>
              <a:t>			</a:t>
            </a:r>
            <a:r>
              <a:rPr lang="zh-CN" altLang="en-US">
                <a:latin typeface="黑体" pitchFamily="2" charset="-122"/>
              </a:rPr>
              <a:t>⑿</a:t>
            </a:r>
            <a:r>
              <a:rPr lang="zh-CN" altLang="en-US"/>
              <a:t>过程测试</a:t>
            </a:r>
          </a:p>
          <a:p>
            <a:pPr lvl="1"/>
            <a:r>
              <a:rPr lang="zh-CN" altLang="en-US">
                <a:latin typeface="黑体" pitchFamily="2" charset="-122"/>
              </a:rPr>
              <a:t>⑸</a:t>
            </a:r>
            <a:r>
              <a:rPr lang="zh-CN" altLang="en-US"/>
              <a:t>启动／停止测试		</a:t>
            </a:r>
            <a:r>
              <a:rPr lang="zh-CN" altLang="en-US">
                <a:latin typeface="黑体" pitchFamily="2" charset="-122"/>
              </a:rPr>
              <a:t>⒀</a:t>
            </a:r>
            <a:r>
              <a:rPr lang="zh-CN" altLang="en-US"/>
              <a:t>互连测试</a:t>
            </a:r>
          </a:p>
          <a:p>
            <a:pPr lvl="1"/>
            <a:r>
              <a:rPr lang="zh-CN" altLang="en-US">
                <a:solidFill>
                  <a:srgbClr val="0000FF"/>
                </a:solidFill>
                <a:latin typeface="黑体" pitchFamily="2" charset="-122"/>
              </a:rPr>
              <a:t>⑹</a:t>
            </a:r>
            <a:r>
              <a:rPr lang="zh-CN" altLang="en-US">
                <a:solidFill>
                  <a:srgbClr val="0000FF"/>
                </a:solidFill>
              </a:rPr>
              <a:t>恢复测试</a:t>
            </a:r>
            <a:r>
              <a:rPr lang="zh-CN" altLang="en-US"/>
              <a:t>			</a:t>
            </a:r>
            <a:r>
              <a:rPr lang="zh-CN" altLang="en-US">
                <a:latin typeface="黑体" pitchFamily="2" charset="-122"/>
              </a:rPr>
              <a:t>⒁</a:t>
            </a:r>
            <a:r>
              <a:rPr lang="zh-CN" altLang="en-US"/>
              <a:t>兼容性测试</a:t>
            </a:r>
          </a:p>
          <a:p>
            <a:pPr lvl="1"/>
            <a:r>
              <a:rPr lang="zh-CN" altLang="en-US">
                <a:latin typeface="黑体" pitchFamily="2" charset="-122"/>
              </a:rPr>
              <a:t>⑺</a:t>
            </a:r>
            <a:r>
              <a:rPr lang="zh-CN" altLang="en-US"/>
              <a:t>配置测试			</a:t>
            </a:r>
            <a:r>
              <a:rPr lang="zh-CN" altLang="en-US">
                <a:latin typeface="黑体" pitchFamily="2" charset="-122"/>
              </a:rPr>
              <a:t>⒂</a:t>
            </a:r>
            <a:r>
              <a:rPr lang="zh-CN" altLang="en-US"/>
              <a:t>文档测试</a:t>
            </a:r>
          </a:p>
          <a:p>
            <a:pPr lvl="1"/>
            <a:r>
              <a:rPr lang="zh-CN" altLang="en-US">
                <a:solidFill>
                  <a:srgbClr val="0000FF"/>
                </a:solidFill>
                <a:latin typeface="黑体" pitchFamily="2" charset="-122"/>
              </a:rPr>
              <a:t>⑻</a:t>
            </a:r>
            <a:r>
              <a:rPr lang="zh-CN" altLang="en-US">
                <a:solidFill>
                  <a:srgbClr val="0000FF"/>
                </a:solidFill>
              </a:rPr>
              <a:t>安全性测试</a:t>
            </a:r>
            <a:r>
              <a:rPr lang="zh-CN" altLang="en-US"/>
              <a:t>	</a:t>
            </a:r>
            <a:endParaRPr lang="zh-CN" altLang="en-US">
              <a:latin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Effect transition="in" filter="strips(downRight)">
                                      <p:cBhvr>
                                        <p:cTn id="7" dur="500"/>
                                        <p:tgtEl>
                                          <p:spTgt spid="161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1795">
                                            <p:txEl>
                                              <p:pRg st="1" end="1"/>
                                            </p:txEl>
                                          </p:spTgt>
                                        </p:tgtEl>
                                        <p:attrNameLst>
                                          <p:attrName>style.visibility</p:attrName>
                                        </p:attrNameLst>
                                      </p:cBhvr>
                                      <p:to>
                                        <p:strVal val="visible"/>
                                      </p:to>
                                    </p:set>
                                    <p:animEffect transition="in" filter="strips(downRight)">
                                      <p:cBhvr>
                                        <p:cTn id="12" dur="500"/>
                                        <p:tgtEl>
                                          <p:spTgt spid="161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1795">
                                            <p:txEl>
                                              <p:pRg st="2" end="2"/>
                                            </p:txEl>
                                          </p:spTgt>
                                        </p:tgtEl>
                                        <p:attrNameLst>
                                          <p:attrName>style.visibility</p:attrName>
                                        </p:attrNameLst>
                                      </p:cBhvr>
                                      <p:to>
                                        <p:strVal val="visible"/>
                                      </p:to>
                                    </p:set>
                                    <p:animEffect transition="in" filter="strips(downRight)">
                                      <p:cBhvr>
                                        <p:cTn id="17" dur="500"/>
                                        <p:tgtEl>
                                          <p:spTgt spid="1617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1795">
                                            <p:txEl>
                                              <p:pRg st="3" end="3"/>
                                            </p:txEl>
                                          </p:spTgt>
                                        </p:tgtEl>
                                        <p:attrNameLst>
                                          <p:attrName>style.visibility</p:attrName>
                                        </p:attrNameLst>
                                      </p:cBhvr>
                                      <p:to>
                                        <p:strVal val="visible"/>
                                      </p:to>
                                    </p:set>
                                    <p:animEffect transition="in" filter="strips(downRight)">
                                      <p:cBhvr>
                                        <p:cTn id="22" dur="500"/>
                                        <p:tgtEl>
                                          <p:spTgt spid="1617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61795">
                                            <p:txEl>
                                              <p:pRg st="4" end="4"/>
                                            </p:txEl>
                                          </p:spTgt>
                                        </p:tgtEl>
                                        <p:attrNameLst>
                                          <p:attrName>style.visibility</p:attrName>
                                        </p:attrNameLst>
                                      </p:cBhvr>
                                      <p:to>
                                        <p:strVal val="visible"/>
                                      </p:to>
                                    </p:set>
                                    <p:animEffect transition="in" filter="strips(downRight)">
                                      <p:cBhvr>
                                        <p:cTn id="27" dur="500"/>
                                        <p:tgtEl>
                                          <p:spTgt spid="1617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1795">
                                            <p:txEl>
                                              <p:pRg st="5" end="5"/>
                                            </p:txEl>
                                          </p:spTgt>
                                        </p:tgtEl>
                                        <p:attrNameLst>
                                          <p:attrName>style.visibility</p:attrName>
                                        </p:attrNameLst>
                                      </p:cBhvr>
                                      <p:to>
                                        <p:strVal val="visible"/>
                                      </p:to>
                                    </p:set>
                                    <p:animEffect transition="in" filter="strips(downRight)">
                                      <p:cBhvr>
                                        <p:cTn id="32" dur="500"/>
                                        <p:tgtEl>
                                          <p:spTgt spid="1617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1795">
                                            <p:txEl>
                                              <p:pRg st="6" end="6"/>
                                            </p:txEl>
                                          </p:spTgt>
                                        </p:tgtEl>
                                        <p:attrNameLst>
                                          <p:attrName>style.visibility</p:attrName>
                                        </p:attrNameLst>
                                      </p:cBhvr>
                                      <p:to>
                                        <p:strVal val="visible"/>
                                      </p:to>
                                    </p:set>
                                    <p:animEffect transition="in" filter="strips(downRight)">
                                      <p:cBhvr>
                                        <p:cTn id="37" dur="500"/>
                                        <p:tgtEl>
                                          <p:spTgt spid="1617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61795">
                                            <p:txEl>
                                              <p:pRg st="7" end="7"/>
                                            </p:txEl>
                                          </p:spTgt>
                                        </p:tgtEl>
                                        <p:attrNameLst>
                                          <p:attrName>style.visibility</p:attrName>
                                        </p:attrNameLst>
                                      </p:cBhvr>
                                      <p:to>
                                        <p:strVal val="visible"/>
                                      </p:to>
                                    </p:set>
                                    <p:animEffect transition="in" filter="strips(downRight)">
                                      <p:cBhvr>
                                        <p:cTn id="42" dur="500"/>
                                        <p:tgtEl>
                                          <p:spTgt spid="1617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61795">
                                            <p:txEl>
                                              <p:pRg st="8" end="8"/>
                                            </p:txEl>
                                          </p:spTgt>
                                        </p:tgtEl>
                                        <p:attrNameLst>
                                          <p:attrName>style.visibility</p:attrName>
                                        </p:attrNameLst>
                                      </p:cBhvr>
                                      <p:to>
                                        <p:strVal val="visible"/>
                                      </p:to>
                                    </p:set>
                                    <p:animEffect transition="in" filter="strips(downRight)">
                                      <p:cBhvr>
                                        <p:cTn id="47" dur="500"/>
                                        <p:tgtEl>
                                          <p:spTgt spid="1617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FC15E61-9422-475F-A7A0-4415D14C2D1D}"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46F4253F-A024-4350-90B3-C49BDE8F8A85}" type="slidenum">
              <a:rPr lang="en-US" altLang="zh-CN"/>
              <a:pPr/>
              <a:t>15</a:t>
            </a:fld>
            <a:endParaRPr lang="en-US" altLang="zh-CN"/>
          </a:p>
        </p:txBody>
      </p:sp>
      <p:sp>
        <p:nvSpPr>
          <p:cNvPr id="14338" name="Rectangle 2"/>
          <p:cNvSpPr>
            <a:spLocks noGrp="1" noChangeArrowheads="1"/>
          </p:cNvSpPr>
          <p:nvPr>
            <p:ph type="title"/>
          </p:nvPr>
        </p:nvSpPr>
        <p:spPr/>
        <p:txBody>
          <a:bodyPr/>
          <a:lstStyle/>
          <a:p>
            <a:r>
              <a:rPr lang="en-US" altLang="zh-CN"/>
              <a:t>7.3 </a:t>
            </a:r>
            <a:r>
              <a:rPr lang="zh-CN" altLang="en-US"/>
              <a:t>测试方法</a:t>
            </a:r>
          </a:p>
        </p:txBody>
      </p:sp>
      <p:sp>
        <p:nvSpPr>
          <p:cNvPr id="14339" name="Rectangle 3"/>
          <p:cNvSpPr>
            <a:spLocks noGrp="1" noChangeArrowheads="1"/>
          </p:cNvSpPr>
          <p:nvPr>
            <p:ph type="body" idx="1"/>
          </p:nvPr>
        </p:nvSpPr>
        <p:spPr>
          <a:xfrm>
            <a:off x="468313" y="1052513"/>
            <a:ext cx="8229600" cy="5424487"/>
          </a:xfrm>
        </p:spPr>
        <p:txBody>
          <a:bodyPr/>
          <a:lstStyle/>
          <a:p>
            <a:r>
              <a:rPr lang="zh-CN" altLang="en-US" sz="2400">
                <a:solidFill>
                  <a:srgbClr val="CC0000"/>
                </a:solidFill>
              </a:rPr>
              <a:t>静态测试（代码复审）</a:t>
            </a:r>
          </a:p>
          <a:p>
            <a:pPr lvl="1"/>
            <a:r>
              <a:rPr lang="zh-CN" altLang="en-US" sz="2200">
                <a:solidFill>
                  <a:srgbClr val="0000FF"/>
                </a:solidFill>
              </a:rPr>
              <a:t>检查程序的静态结构，找出编译不能发现的错误。</a:t>
            </a:r>
          </a:p>
          <a:p>
            <a:pPr lvl="1"/>
            <a:r>
              <a:rPr lang="zh-CN" altLang="en-US" sz="2200">
                <a:latin typeface="黑体" pitchFamily="2" charset="-122"/>
              </a:rPr>
              <a:t>⑴</a:t>
            </a:r>
            <a:r>
              <a:rPr lang="zh-CN" altLang="en-US" sz="2200"/>
              <a:t>代码会审</a:t>
            </a:r>
          </a:p>
          <a:p>
            <a:pPr lvl="1"/>
            <a:r>
              <a:rPr lang="zh-CN" altLang="en-US" sz="2200">
                <a:latin typeface="黑体" pitchFamily="2" charset="-122"/>
              </a:rPr>
              <a:t>⑵</a:t>
            </a:r>
            <a:r>
              <a:rPr lang="zh-CN" altLang="en-US" sz="2200"/>
              <a:t>走查</a:t>
            </a:r>
          </a:p>
          <a:p>
            <a:pPr lvl="1"/>
            <a:r>
              <a:rPr lang="zh-CN" altLang="en-US" sz="2200"/>
              <a:t>⑶借助</a:t>
            </a:r>
            <a:r>
              <a:rPr lang="zh-CN" altLang="en-US" sz="2200">
                <a:solidFill>
                  <a:srgbClr val="0000FF"/>
                </a:solidFill>
              </a:rPr>
              <a:t>静态分析器</a:t>
            </a:r>
            <a:r>
              <a:rPr lang="zh-CN" altLang="en-US" sz="2200"/>
              <a:t>进行自动化的分析</a:t>
            </a:r>
          </a:p>
          <a:p>
            <a:r>
              <a:rPr lang="zh-CN" altLang="en-US" sz="2400">
                <a:solidFill>
                  <a:srgbClr val="CC0000"/>
                </a:solidFill>
              </a:rPr>
              <a:t>动态测试（机器测试）</a:t>
            </a:r>
          </a:p>
          <a:p>
            <a:pPr lvl="1"/>
            <a:r>
              <a:rPr lang="zh-CN" altLang="en-US" sz="2200">
                <a:solidFill>
                  <a:srgbClr val="0000FF"/>
                </a:solidFill>
              </a:rPr>
              <a:t>在设定的测试用例上执行被测程序的过程。</a:t>
            </a:r>
          </a:p>
          <a:p>
            <a:pPr lvl="1"/>
            <a:r>
              <a:rPr lang="zh-CN" altLang="en-US" sz="2200">
                <a:solidFill>
                  <a:srgbClr val="CC0000"/>
                </a:solidFill>
                <a:latin typeface="黑体" pitchFamily="2" charset="-122"/>
              </a:rPr>
              <a:t>⑴</a:t>
            </a:r>
            <a:r>
              <a:rPr lang="zh-CN" altLang="en-US" sz="2200">
                <a:solidFill>
                  <a:srgbClr val="CC0000"/>
                </a:solidFill>
              </a:rPr>
              <a:t>黑盒测试</a:t>
            </a:r>
          </a:p>
          <a:p>
            <a:pPr lvl="2"/>
            <a:r>
              <a:rPr lang="zh-CN" altLang="en-US" sz="2000"/>
              <a:t>将被测程序看成一个黑盒</a:t>
            </a:r>
          </a:p>
          <a:p>
            <a:pPr lvl="2"/>
            <a:r>
              <a:rPr lang="zh-CN" altLang="en-US" sz="2000">
                <a:solidFill>
                  <a:srgbClr val="0000FF"/>
                </a:solidFill>
              </a:rPr>
              <a:t>根据程序的功能</a:t>
            </a:r>
            <a:r>
              <a:rPr lang="zh-CN" altLang="en-US" sz="2000"/>
              <a:t>来设计测试用例</a:t>
            </a:r>
          </a:p>
          <a:p>
            <a:pPr lvl="1"/>
            <a:r>
              <a:rPr lang="zh-CN" altLang="en-US" sz="2200">
                <a:solidFill>
                  <a:srgbClr val="CC0000"/>
                </a:solidFill>
                <a:latin typeface="黑体" pitchFamily="2" charset="-122"/>
              </a:rPr>
              <a:t>⑵</a:t>
            </a:r>
            <a:r>
              <a:rPr lang="zh-CN" altLang="en-US" sz="2200">
                <a:solidFill>
                  <a:srgbClr val="CC0000"/>
                </a:solidFill>
              </a:rPr>
              <a:t>白盒测试</a:t>
            </a:r>
          </a:p>
          <a:p>
            <a:pPr lvl="2"/>
            <a:r>
              <a:rPr lang="zh-CN" altLang="en-US" sz="2000"/>
              <a:t>事先了解到了被测程序的结构</a:t>
            </a:r>
          </a:p>
          <a:p>
            <a:pPr lvl="2"/>
            <a:r>
              <a:rPr lang="zh-CN" altLang="en-US" sz="2000">
                <a:solidFill>
                  <a:srgbClr val="0000FF"/>
                </a:solidFill>
              </a:rPr>
              <a:t>根据被测程序的内部结构</a:t>
            </a:r>
            <a:r>
              <a:rPr lang="zh-CN" altLang="en-US" sz="2000"/>
              <a:t>设计测试用例</a:t>
            </a:r>
          </a:p>
        </p:txBody>
      </p:sp>
      <p:pic>
        <p:nvPicPr>
          <p:cNvPr id="14340" name="Picture 4"/>
          <p:cNvPicPr>
            <a:picLocks noChangeAspect="1" noChangeArrowheads="1"/>
          </p:cNvPicPr>
          <p:nvPr/>
        </p:nvPicPr>
        <p:blipFill>
          <a:blip r:embed="rId3" cstate="print"/>
          <a:srcRect/>
          <a:stretch>
            <a:fillRect/>
          </a:stretch>
        </p:blipFill>
        <p:spPr bwMode="auto">
          <a:xfrm>
            <a:off x="762000" y="2514600"/>
            <a:ext cx="7620000" cy="2155825"/>
          </a:xfrm>
          <a:prstGeom prst="rect">
            <a:avLst/>
          </a:prstGeom>
          <a:noFill/>
          <a:ln w="38100">
            <a:solidFill>
              <a:srgbClr val="FF0000"/>
            </a:solidFill>
            <a:miter lim="800000"/>
            <a:headEnd/>
            <a:tailEnd/>
          </a:ln>
          <a:effectLst/>
        </p:spPr>
      </p:pic>
      <p:sp>
        <p:nvSpPr>
          <p:cNvPr id="14341" name="Rectangle 5"/>
          <p:cNvSpPr>
            <a:spLocks noChangeArrowheads="1"/>
          </p:cNvSpPr>
          <p:nvPr/>
        </p:nvSpPr>
        <p:spPr bwMode="auto">
          <a:xfrm>
            <a:off x="4876800" y="3276600"/>
            <a:ext cx="1524000" cy="685800"/>
          </a:xfrm>
          <a:prstGeom prst="rect">
            <a:avLst/>
          </a:prstGeom>
          <a:noFill/>
          <a:ln w="38100">
            <a:solidFill>
              <a:srgbClr val="0000FF"/>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341"/>
                                        </p:tgtEl>
                                        <p:attrNameLst>
                                          <p:attrName>style.visibility</p:attrName>
                                        </p:attrNameLst>
                                      </p:cBhvr>
                                      <p:to>
                                        <p:strVal val="visible"/>
                                      </p:to>
                                    </p:set>
                                    <p:anim calcmode="lin" valueType="num">
                                      <p:cBhvr additive="base">
                                        <p:cTn id="11" dur="500" fill="hold"/>
                                        <p:tgtEl>
                                          <p:spTgt spid="14341"/>
                                        </p:tgtEl>
                                        <p:attrNameLst>
                                          <p:attrName>ppt_x</p:attrName>
                                        </p:attrNameLst>
                                      </p:cBhvr>
                                      <p:tavLst>
                                        <p:tav tm="0">
                                          <p:val>
                                            <p:strVal val="#ppt_x"/>
                                          </p:val>
                                        </p:tav>
                                        <p:tav tm="100000">
                                          <p:val>
                                            <p:strVal val="#ppt_x"/>
                                          </p:val>
                                        </p:tav>
                                      </p:tavLst>
                                    </p:anim>
                                    <p:anim calcmode="lin" valueType="num">
                                      <p:cBhvr additive="base">
                                        <p:cTn id="12"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4340"/>
                                        </p:tgtEl>
                                        <p:attrNameLst>
                                          <p:attrName>ppt_x</p:attrName>
                                        </p:attrNameLst>
                                      </p:cBhvr>
                                      <p:tavLst>
                                        <p:tav tm="0">
                                          <p:val>
                                            <p:strVal val="ppt_x"/>
                                          </p:val>
                                        </p:tav>
                                        <p:tav tm="100000">
                                          <p:val>
                                            <p:strVal val="ppt_x"/>
                                          </p:val>
                                        </p:tav>
                                      </p:tavLst>
                                    </p:anim>
                                    <p:anim calcmode="lin" valueType="num">
                                      <p:cBhvr additive="base">
                                        <p:cTn id="17" dur="500"/>
                                        <p:tgtEl>
                                          <p:spTgt spid="14340"/>
                                        </p:tgtEl>
                                        <p:attrNameLst>
                                          <p:attrName>ppt_y</p:attrName>
                                        </p:attrNameLst>
                                      </p:cBhvr>
                                      <p:tavLst>
                                        <p:tav tm="0">
                                          <p:val>
                                            <p:strVal val="ppt_y"/>
                                          </p:val>
                                        </p:tav>
                                        <p:tav tm="100000">
                                          <p:val>
                                            <p:strVal val="1+ppt_h/2"/>
                                          </p:val>
                                        </p:tav>
                                      </p:tavLst>
                                    </p:anim>
                                    <p:set>
                                      <p:cBhvr>
                                        <p:cTn id="18" dur="1" fill="hold">
                                          <p:stCondLst>
                                            <p:cond delay="499"/>
                                          </p:stCondLst>
                                        </p:cTn>
                                        <p:tgtEl>
                                          <p:spTgt spid="14340"/>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4341"/>
                                        </p:tgtEl>
                                        <p:attrNameLst>
                                          <p:attrName>ppt_x</p:attrName>
                                        </p:attrNameLst>
                                      </p:cBhvr>
                                      <p:tavLst>
                                        <p:tav tm="0">
                                          <p:val>
                                            <p:strVal val="ppt_x"/>
                                          </p:val>
                                        </p:tav>
                                        <p:tav tm="100000">
                                          <p:val>
                                            <p:strVal val="ppt_x"/>
                                          </p:val>
                                        </p:tav>
                                      </p:tavLst>
                                    </p:anim>
                                    <p:anim calcmode="lin" valueType="num">
                                      <p:cBhvr additive="base">
                                        <p:cTn id="21" dur="500"/>
                                        <p:tgtEl>
                                          <p:spTgt spid="14341"/>
                                        </p:tgtEl>
                                        <p:attrNameLst>
                                          <p:attrName>ppt_y</p:attrName>
                                        </p:attrNameLst>
                                      </p:cBhvr>
                                      <p:tavLst>
                                        <p:tav tm="0">
                                          <p:val>
                                            <p:strVal val="ppt_y"/>
                                          </p:val>
                                        </p:tav>
                                        <p:tav tm="100000">
                                          <p:val>
                                            <p:strVal val="1+ppt_h/2"/>
                                          </p:val>
                                        </p:tav>
                                      </p:tavLst>
                                    </p:anim>
                                    <p:set>
                                      <p:cBhvr>
                                        <p:cTn id="22" dur="1" fill="hold">
                                          <p:stCondLst>
                                            <p:cond delay="499"/>
                                          </p:stCondLst>
                                        </p:cTn>
                                        <p:tgtEl>
                                          <p:spTgt spid="143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4339">
                                            <p:txEl>
                                              <p:pRg st="0" end="0"/>
                                            </p:txEl>
                                          </p:spTgt>
                                        </p:tgtEl>
                                        <p:attrNameLst>
                                          <p:attrName>style.visibility</p:attrName>
                                        </p:attrNameLst>
                                      </p:cBhvr>
                                      <p:to>
                                        <p:strVal val="visible"/>
                                      </p:to>
                                    </p:set>
                                    <p:animEffect transition="in" filter="strips(downRight)">
                                      <p:cBhvr>
                                        <p:cTn id="27" dur="500"/>
                                        <p:tgtEl>
                                          <p:spTgt spid="143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strips(downRight)">
                                      <p:cBhvr>
                                        <p:cTn id="32" dur="500"/>
                                        <p:tgtEl>
                                          <p:spTgt spid="143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4339">
                                            <p:txEl>
                                              <p:pRg st="1" end="1"/>
                                            </p:txEl>
                                          </p:spTgt>
                                        </p:tgtEl>
                                        <p:attrNameLst>
                                          <p:attrName>style.visibility</p:attrName>
                                        </p:attrNameLst>
                                      </p:cBhvr>
                                      <p:to>
                                        <p:strVal val="visible"/>
                                      </p:to>
                                    </p:set>
                                    <p:animEffect transition="in" filter="strips(downRight)">
                                      <p:cBhvr>
                                        <p:cTn id="37" dur="500"/>
                                        <p:tgtEl>
                                          <p:spTgt spid="1433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4339">
                                            <p:txEl>
                                              <p:pRg st="2" end="2"/>
                                            </p:txEl>
                                          </p:spTgt>
                                        </p:tgtEl>
                                        <p:attrNameLst>
                                          <p:attrName>style.visibility</p:attrName>
                                        </p:attrNameLst>
                                      </p:cBhvr>
                                      <p:to>
                                        <p:strVal val="visible"/>
                                      </p:to>
                                    </p:set>
                                    <p:animEffect transition="in" filter="strips(downRight)">
                                      <p:cBhvr>
                                        <p:cTn id="42" dur="500"/>
                                        <p:tgtEl>
                                          <p:spTgt spid="1433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339">
                                            <p:txEl>
                                              <p:pRg st="3" end="3"/>
                                            </p:txEl>
                                          </p:spTgt>
                                        </p:tgtEl>
                                        <p:attrNameLst>
                                          <p:attrName>style.visibility</p:attrName>
                                        </p:attrNameLst>
                                      </p:cBhvr>
                                      <p:to>
                                        <p:strVal val="visible"/>
                                      </p:to>
                                    </p:set>
                                    <p:animEffect transition="in" filter="strips(downRight)">
                                      <p:cBhvr>
                                        <p:cTn id="47" dur="500"/>
                                        <p:tgtEl>
                                          <p:spTgt spid="1433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4339">
                                            <p:txEl>
                                              <p:pRg st="4" end="4"/>
                                            </p:txEl>
                                          </p:spTgt>
                                        </p:tgtEl>
                                        <p:attrNameLst>
                                          <p:attrName>style.visibility</p:attrName>
                                        </p:attrNameLst>
                                      </p:cBhvr>
                                      <p:to>
                                        <p:strVal val="visible"/>
                                      </p:to>
                                    </p:set>
                                    <p:animEffect transition="in" filter="strips(downRight)">
                                      <p:cBhvr>
                                        <p:cTn id="52" dur="500"/>
                                        <p:tgtEl>
                                          <p:spTgt spid="1433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4339">
                                            <p:txEl>
                                              <p:pRg st="6" end="6"/>
                                            </p:txEl>
                                          </p:spTgt>
                                        </p:tgtEl>
                                        <p:attrNameLst>
                                          <p:attrName>style.visibility</p:attrName>
                                        </p:attrNameLst>
                                      </p:cBhvr>
                                      <p:to>
                                        <p:strVal val="visible"/>
                                      </p:to>
                                    </p:set>
                                    <p:animEffect transition="in" filter="strips(downRight)">
                                      <p:cBhvr>
                                        <p:cTn id="57" dur="500"/>
                                        <p:tgtEl>
                                          <p:spTgt spid="1433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4339">
                                            <p:txEl>
                                              <p:pRg st="7" end="7"/>
                                            </p:txEl>
                                          </p:spTgt>
                                        </p:tgtEl>
                                        <p:attrNameLst>
                                          <p:attrName>style.visibility</p:attrName>
                                        </p:attrNameLst>
                                      </p:cBhvr>
                                      <p:to>
                                        <p:strVal val="visible"/>
                                      </p:to>
                                    </p:set>
                                    <p:animEffect transition="in" filter="strips(downRight)">
                                      <p:cBhvr>
                                        <p:cTn id="62" dur="500"/>
                                        <p:tgtEl>
                                          <p:spTgt spid="14339">
                                            <p:txEl>
                                              <p:pRg st="7" end="7"/>
                                            </p:txEl>
                                          </p:spTgt>
                                        </p:tgtEl>
                                      </p:cBhvr>
                                    </p:animEffect>
                                  </p:childTnLst>
                                </p:cTn>
                              </p:par>
                              <p:par>
                                <p:cTn id="63" presetID="18" presetClass="entr" presetSubtype="6" fill="hold" grpId="0" nodeType="withEffect">
                                  <p:stCondLst>
                                    <p:cond delay="0"/>
                                  </p:stCondLst>
                                  <p:childTnLst>
                                    <p:set>
                                      <p:cBhvr>
                                        <p:cTn id="64" dur="1" fill="hold">
                                          <p:stCondLst>
                                            <p:cond delay="0"/>
                                          </p:stCondLst>
                                        </p:cTn>
                                        <p:tgtEl>
                                          <p:spTgt spid="14339">
                                            <p:txEl>
                                              <p:pRg st="8" end="8"/>
                                            </p:txEl>
                                          </p:spTgt>
                                        </p:tgtEl>
                                        <p:attrNameLst>
                                          <p:attrName>style.visibility</p:attrName>
                                        </p:attrNameLst>
                                      </p:cBhvr>
                                      <p:to>
                                        <p:strVal val="visible"/>
                                      </p:to>
                                    </p:set>
                                    <p:animEffect transition="in" filter="strips(downRight)">
                                      <p:cBhvr>
                                        <p:cTn id="65" dur="500"/>
                                        <p:tgtEl>
                                          <p:spTgt spid="14339">
                                            <p:txEl>
                                              <p:pRg st="8" end="8"/>
                                            </p:txEl>
                                          </p:spTgt>
                                        </p:tgtEl>
                                      </p:cBhvr>
                                    </p:animEffect>
                                  </p:childTnLst>
                                </p:cTn>
                              </p:par>
                              <p:par>
                                <p:cTn id="66" presetID="18" presetClass="entr" presetSubtype="6" fill="hold" grpId="0" nodeType="withEffect">
                                  <p:stCondLst>
                                    <p:cond delay="0"/>
                                  </p:stCondLst>
                                  <p:childTnLst>
                                    <p:set>
                                      <p:cBhvr>
                                        <p:cTn id="67" dur="1" fill="hold">
                                          <p:stCondLst>
                                            <p:cond delay="0"/>
                                          </p:stCondLst>
                                        </p:cTn>
                                        <p:tgtEl>
                                          <p:spTgt spid="14339">
                                            <p:txEl>
                                              <p:pRg st="9" end="9"/>
                                            </p:txEl>
                                          </p:spTgt>
                                        </p:tgtEl>
                                        <p:attrNameLst>
                                          <p:attrName>style.visibility</p:attrName>
                                        </p:attrNameLst>
                                      </p:cBhvr>
                                      <p:to>
                                        <p:strVal val="visible"/>
                                      </p:to>
                                    </p:set>
                                    <p:animEffect transition="in" filter="strips(downRight)">
                                      <p:cBhvr>
                                        <p:cTn id="68" dur="500"/>
                                        <p:tgtEl>
                                          <p:spTgt spid="14339">
                                            <p:txEl>
                                              <p:pRg st="9" end="9"/>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14339">
                                            <p:txEl>
                                              <p:pRg st="10" end="10"/>
                                            </p:txEl>
                                          </p:spTgt>
                                        </p:tgtEl>
                                        <p:attrNameLst>
                                          <p:attrName>style.visibility</p:attrName>
                                        </p:attrNameLst>
                                      </p:cBhvr>
                                      <p:to>
                                        <p:strVal val="visible"/>
                                      </p:to>
                                    </p:set>
                                    <p:animEffect transition="in" filter="strips(downRight)">
                                      <p:cBhvr>
                                        <p:cTn id="73" dur="500"/>
                                        <p:tgtEl>
                                          <p:spTgt spid="14339">
                                            <p:txEl>
                                              <p:pRg st="10" end="10"/>
                                            </p:txEl>
                                          </p:spTgt>
                                        </p:tgtEl>
                                      </p:cBhvr>
                                    </p:animEffect>
                                  </p:childTnLst>
                                </p:cTn>
                              </p:par>
                              <p:par>
                                <p:cTn id="74" presetID="18" presetClass="entr" presetSubtype="6" fill="hold" grpId="0" nodeType="withEffect">
                                  <p:stCondLst>
                                    <p:cond delay="0"/>
                                  </p:stCondLst>
                                  <p:childTnLst>
                                    <p:set>
                                      <p:cBhvr>
                                        <p:cTn id="75" dur="1" fill="hold">
                                          <p:stCondLst>
                                            <p:cond delay="0"/>
                                          </p:stCondLst>
                                        </p:cTn>
                                        <p:tgtEl>
                                          <p:spTgt spid="14339">
                                            <p:txEl>
                                              <p:pRg st="11" end="11"/>
                                            </p:txEl>
                                          </p:spTgt>
                                        </p:tgtEl>
                                        <p:attrNameLst>
                                          <p:attrName>style.visibility</p:attrName>
                                        </p:attrNameLst>
                                      </p:cBhvr>
                                      <p:to>
                                        <p:strVal val="visible"/>
                                      </p:to>
                                    </p:set>
                                    <p:animEffect transition="in" filter="strips(downRight)">
                                      <p:cBhvr>
                                        <p:cTn id="76" dur="500"/>
                                        <p:tgtEl>
                                          <p:spTgt spid="14339">
                                            <p:txEl>
                                              <p:pRg st="11" end="11"/>
                                            </p:txEl>
                                          </p:spTgt>
                                        </p:tgtEl>
                                      </p:cBhvr>
                                    </p:animEffect>
                                  </p:childTnLst>
                                </p:cTn>
                              </p:par>
                              <p:par>
                                <p:cTn id="77" presetID="18" presetClass="entr" presetSubtype="6" fill="hold" grpId="0" nodeType="withEffect">
                                  <p:stCondLst>
                                    <p:cond delay="0"/>
                                  </p:stCondLst>
                                  <p:childTnLst>
                                    <p:set>
                                      <p:cBhvr>
                                        <p:cTn id="78" dur="1" fill="hold">
                                          <p:stCondLst>
                                            <p:cond delay="0"/>
                                          </p:stCondLst>
                                        </p:cTn>
                                        <p:tgtEl>
                                          <p:spTgt spid="14339">
                                            <p:txEl>
                                              <p:pRg st="12" end="12"/>
                                            </p:txEl>
                                          </p:spTgt>
                                        </p:tgtEl>
                                        <p:attrNameLst>
                                          <p:attrName>style.visibility</p:attrName>
                                        </p:attrNameLst>
                                      </p:cBhvr>
                                      <p:to>
                                        <p:strVal val="visible"/>
                                      </p:to>
                                    </p:set>
                                    <p:animEffect transition="in" filter="strips(downRight)">
                                      <p:cBhvr>
                                        <p:cTn id="79" dur="500"/>
                                        <p:tgtEl>
                                          <p:spTgt spid="143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P spid="14341" grpId="0" animBg="1"/>
      <p:bldP spid="14341"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46AAA63-2B24-47DA-8692-4453983743CE}"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34590295-F1BA-4024-A495-4E18DD83A4DB}" type="slidenum">
              <a:rPr lang="en-US" altLang="zh-CN"/>
              <a:pPr/>
              <a:t>150</a:t>
            </a:fld>
            <a:endParaRPr lang="en-US" altLang="zh-CN"/>
          </a:p>
        </p:txBody>
      </p:sp>
      <p:sp>
        <p:nvSpPr>
          <p:cNvPr id="162818" name="Rectangle 2"/>
          <p:cNvSpPr>
            <a:spLocks noGrp="1" noChangeArrowheads="1"/>
          </p:cNvSpPr>
          <p:nvPr>
            <p:ph type="title"/>
          </p:nvPr>
        </p:nvSpPr>
        <p:spPr/>
        <p:txBody>
          <a:bodyPr/>
          <a:lstStyle/>
          <a:p>
            <a:r>
              <a:rPr lang="en-US" altLang="zh-CN"/>
              <a:t>7.7.4 </a:t>
            </a:r>
            <a:r>
              <a:rPr lang="zh-CN" altLang="en-US"/>
              <a:t>测试种类</a:t>
            </a:r>
          </a:p>
        </p:txBody>
      </p:sp>
      <p:sp>
        <p:nvSpPr>
          <p:cNvPr id="162819"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⑴</a:t>
            </a:r>
            <a:r>
              <a:rPr lang="zh-CN" altLang="en-US">
                <a:solidFill>
                  <a:srgbClr val="CC0000"/>
                </a:solidFill>
              </a:rPr>
              <a:t>功能测试</a:t>
            </a:r>
            <a:r>
              <a:rPr lang="en-US" altLang="zh-CN">
                <a:solidFill>
                  <a:srgbClr val="CC0000"/>
                </a:solidFill>
              </a:rPr>
              <a:t>】</a:t>
            </a:r>
          </a:p>
          <a:p>
            <a:pPr lvl="1"/>
            <a:r>
              <a:rPr lang="zh-CN" altLang="en-US"/>
              <a:t>在规定的一段时间内</a:t>
            </a:r>
            <a:r>
              <a:rPr lang="zh-CN" altLang="en-US">
                <a:solidFill>
                  <a:srgbClr val="0000FF"/>
                </a:solidFill>
              </a:rPr>
              <a:t>运行软件系统的所有功能</a:t>
            </a:r>
            <a:r>
              <a:rPr lang="zh-CN" altLang="en-US"/>
              <a:t>，以验证这个软件系统</a:t>
            </a:r>
            <a:r>
              <a:rPr lang="zh-CN" altLang="en-US">
                <a:solidFill>
                  <a:srgbClr val="0000FF"/>
                </a:solidFill>
              </a:rPr>
              <a:t>有无严重错误</a:t>
            </a:r>
            <a:r>
              <a:rPr lang="zh-CN" altLang="en-US"/>
              <a:t>。</a:t>
            </a:r>
          </a:p>
          <a:p>
            <a:r>
              <a:rPr lang="en-US" altLang="zh-CN">
                <a:solidFill>
                  <a:srgbClr val="CC0000"/>
                </a:solidFill>
              </a:rPr>
              <a:t>【</a:t>
            </a:r>
            <a:r>
              <a:rPr lang="en-US" altLang="zh-CN">
                <a:solidFill>
                  <a:srgbClr val="CC0000"/>
                </a:solidFill>
                <a:latin typeface="黑体" pitchFamily="2" charset="-122"/>
              </a:rPr>
              <a:t>⑵</a:t>
            </a:r>
            <a:r>
              <a:rPr lang="zh-CN" altLang="en-US">
                <a:solidFill>
                  <a:srgbClr val="CC0000"/>
                </a:solidFill>
              </a:rPr>
              <a:t>可靠性测试</a:t>
            </a:r>
            <a:r>
              <a:rPr lang="en-US" altLang="zh-CN">
                <a:solidFill>
                  <a:srgbClr val="CC0000"/>
                </a:solidFill>
              </a:rPr>
              <a:t>】</a:t>
            </a:r>
            <a:r>
              <a:rPr lang="en-US" altLang="zh-CN"/>
              <a:t> 	</a:t>
            </a:r>
          </a:p>
          <a:p>
            <a:pPr lvl="1"/>
            <a:r>
              <a:rPr lang="zh-CN" altLang="en-US"/>
              <a:t>如果对系统有可靠性的要求，则需进行可靠性测试。</a:t>
            </a:r>
          </a:p>
          <a:p>
            <a:pPr lvl="1"/>
            <a:r>
              <a:rPr lang="zh-CN" altLang="en-US">
                <a:solidFill>
                  <a:srgbClr val="0000FF"/>
                </a:solidFill>
                <a:latin typeface="黑体" pitchFamily="2" charset="-122"/>
              </a:rPr>
              <a:t>⒈</a:t>
            </a:r>
            <a:r>
              <a:rPr lang="zh-CN" altLang="en-US">
                <a:solidFill>
                  <a:srgbClr val="0000FF"/>
                </a:solidFill>
              </a:rPr>
              <a:t>平均失效时间间隔</a:t>
            </a:r>
            <a:r>
              <a:rPr lang="en-US" altLang="zh-CN">
                <a:solidFill>
                  <a:srgbClr val="0000FF"/>
                </a:solidFill>
              </a:rPr>
              <a:t>MTBF (Mean Time Between Failures)</a:t>
            </a:r>
            <a:r>
              <a:rPr lang="en-US" altLang="zh-CN"/>
              <a:t> </a:t>
            </a:r>
            <a:r>
              <a:rPr lang="zh-CN" altLang="en-US"/>
              <a:t>是否超过规定时限</a:t>
            </a:r>
            <a:r>
              <a:rPr lang="en-US" altLang="zh-CN"/>
              <a:t>?</a:t>
            </a:r>
          </a:p>
          <a:p>
            <a:pPr lvl="1"/>
            <a:r>
              <a:rPr lang="en-US" altLang="zh-CN">
                <a:solidFill>
                  <a:srgbClr val="0000FF"/>
                </a:solidFill>
                <a:latin typeface="黑体" pitchFamily="2" charset="-122"/>
              </a:rPr>
              <a:t>⒉</a:t>
            </a:r>
            <a:r>
              <a:rPr lang="zh-CN" altLang="en-US">
                <a:solidFill>
                  <a:srgbClr val="0000FF"/>
                </a:solidFill>
              </a:rPr>
              <a:t>因故障而停机的时间 </a:t>
            </a:r>
            <a:r>
              <a:rPr lang="en-US" altLang="zh-CN">
                <a:solidFill>
                  <a:srgbClr val="0000FF"/>
                </a:solidFill>
              </a:rPr>
              <a:t>MTTR (Mean Time To Repairs)</a:t>
            </a:r>
            <a:r>
              <a:rPr lang="en-US" altLang="zh-CN"/>
              <a:t> </a:t>
            </a:r>
            <a:r>
              <a:rPr lang="zh-CN" altLang="en-US"/>
              <a:t>在一年中应不超过多少时间。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Effect transition="in" filter="strips(downRight)">
                                      <p:cBhvr>
                                        <p:cTn id="7" dur="500"/>
                                        <p:tgtEl>
                                          <p:spTgt spid="162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2819">
                                            <p:txEl>
                                              <p:pRg st="1" end="1"/>
                                            </p:txEl>
                                          </p:spTgt>
                                        </p:tgtEl>
                                        <p:attrNameLst>
                                          <p:attrName>style.visibility</p:attrName>
                                        </p:attrNameLst>
                                      </p:cBhvr>
                                      <p:to>
                                        <p:strVal val="visible"/>
                                      </p:to>
                                    </p:set>
                                    <p:animEffect transition="in" filter="strips(downRight)">
                                      <p:cBhvr>
                                        <p:cTn id="12" dur="500"/>
                                        <p:tgtEl>
                                          <p:spTgt spid="162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2819">
                                            <p:txEl>
                                              <p:pRg st="2" end="2"/>
                                            </p:txEl>
                                          </p:spTgt>
                                        </p:tgtEl>
                                        <p:attrNameLst>
                                          <p:attrName>style.visibility</p:attrName>
                                        </p:attrNameLst>
                                      </p:cBhvr>
                                      <p:to>
                                        <p:strVal val="visible"/>
                                      </p:to>
                                    </p:set>
                                    <p:animEffect transition="in" filter="strips(downRight)">
                                      <p:cBhvr>
                                        <p:cTn id="17" dur="500"/>
                                        <p:tgtEl>
                                          <p:spTgt spid="1628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2819">
                                            <p:txEl>
                                              <p:pRg st="3" end="3"/>
                                            </p:txEl>
                                          </p:spTgt>
                                        </p:tgtEl>
                                        <p:attrNameLst>
                                          <p:attrName>style.visibility</p:attrName>
                                        </p:attrNameLst>
                                      </p:cBhvr>
                                      <p:to>
                                        <p:strVal val="visible"/>
                                      </p:to>
                                    </p:set>
                                    <p:animEffect transition="in" filter="strips(downRight)">
                                      <p:cBhvr>
                                        <p:cTn id="22" dur="500"/>
                                        <p:tgtEl>
                                          <p:spTgt spid="1628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62819">
                                            <p:txEl>
                                              <p:pRg st="4" end="4"/>
                                            </p:txEl>
                                          </p:spTgt>
                                        </p:tgtEl>
                                        <p:attrNameLst>
                                          <p:attrName>style.visibility</p:attrName>
                                        </p:attrNameLst>
                                      </p:cBhvr>
                                      <p:to>
                                        <p:strVal val="visible"/>
                                      </p:to>
                                    </p:set>
                                    <p:animEffect transition="in" filter="strips(downRight)">
                                      <p:cBhvr>
                                        <p:cTn id="27" dur="500"/>
                                        <p:tgtEl>
                                          <p:spTgt spid="1628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2819">
                                            <p:txEl>
                                              <p:pRg st="5" end="5"/>
                                            </p:txEl>
                                          </p:spTgt>
                                        </p:tgtEl>
                                        <p:attrNameLst>
                                          <p:attrName>style.visibility</p:attrName>
                                        </p:attrNameLst>
                                      </p:cBhvr>
                                      <p:to>
                                        <p:strVal val="visible"/>
                                      </p:to>
                                    </p:set>
                                    <p:animEffect transition="in" filter="strips(downRight)">
                                      <p:cBhvr>
                                        <p:cTn id="32" dur="500"/>
                                        <p:tgtEl>
                                          <p:spTgt spid="162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AF3A19C-4438-41A4-B5B1-01ACD8AD47EF}"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A1A8A6B9-4CBE-4537-9246-13905CA18FD6}" type="slidenum">
              <a:rPr lang="en-US" altLang="zh-CN"/>
              <a:pPr/>
              <a:t>151</a:t>
            </a:fld>
            <a:endParaRPr lang="en-US" altLang="zh-CN"/>
          </a:p>
        </p:txBody>
      </p:sp>
      <p:sp>
        <p:nvSpPr>
          <p:cNvPr id="198658" name="Rectangle 2"/>
          <p:cNvSpPr>
            <a:spLocks noGrp="1" noChangeArrowheads="1"/>
          </p:cNvSpPr>
          <p:nvPr>
            <p:ph type="title"/>
          </p:nvPr>
        </p:nvSpPr>
        <p:spPr/>
        <p:txBody>
          <a:bodyPr/>
          <a:lstStyle/>
          <a:p>
            <a:r>
              <a:rPr lang="en-US" altLang="zh-CN"/>
              <a:t>7.7.4 </a:t>
            </a:r>
            <a:r>
              <a:rPr lang="zh-CN" altLang="en-US"/>
              <a:t>测试种类</a:t>
            </a:r>
          </a:p>
        </p:txBody>
      </p:sp>
      <p:sp>
        <p:nvSpPr>
          <p:cNvPr id="198659" name="Rectangle 3"/>
          <p:cNvSpPr>
            <a:spLocks noGrp="1" noChangeArrowheads="1"/>
          </p:cNvSpPr>
          <p:nvPr>
            <p:ph type="body" idx="1"/>
          </p:nvPr>
        </p:nvSpPr>
        <p:spPr>
          <a:xfrm>
            <a:off x="457200" y="990600"/>
            <a:ext cx="5029200" cy="5410200"/>
          </a:xfrm>
        </p:spPr>
        <p:txBody>
          <a:bodyPr/>
          <a:lstStyle/>
          <a:p>
            <a:r>
              <a:rPr lang="en-US" altLang="zh-CN">
                <a:solidFill>
                  <a:srgbClr val="CC0000"/>
                </a:solidFill>
              </a:rPr>
              <a:t>【</a:t>
            </a:r>
            <a:r>
              <a:rPr lang="en-US" altLang="zh-CN">
                <a:solidFill>
                  <a:srgbClr val="CC0000"/>
                </a:solidFill>
                <a:latin typeface="黑体" pitchFamily="2" charset="-122"/>
              </a:rPr>
              <a:t>⑵</a:t>
            </a:r>
            <a:r>
              <a:rPr lang="zh-CN" altLang="en-US">
                <a:solidFill>
                  <a:srgbClr val="CC0000"/>
                </a:solidFill>
              </a:rPr>
              <a:t>可靠性测试</a:t>
            </a:r>
            <a:r>
              <a:rPr lang="en-US" altLang="zh-CN">
                <a:solidFill>
                  <a:srgbClr val="CC0000"/>
                </a:solidFill>
              </a:rPr>
              <a:t>】</a:t>
            </a:r>
          </a:p>
          <a:p>
            <a:endParaRPr lang="en-US" altLang="zh-CN">
              <a:solidFill>
                <a:srgbClr val="CC0000"/>
              </a:solidFill>
            </a:endParaRPr>
          </a:p>
          <a:p>
            <a:pPr lvl="1"/>
            <a:r>
              <a:rPr lang="zh-CN" altLang="en-US"/>
              <a:t>首都机场电脑离港系统</a:t>
            </a:r>
            <a:r>
              <a:rPr lang="zh-CN" altLang="en-US">
                <a:solidFill>
                  <a:srgbClr val="0000FF"/>
                </a:solidFill>
              </a:rPr>
              <a:t>“罢工”</a:t>
            </a:r>
            <a:r>
              <a:rPr lang="en-US" altLang="zh-CN">
                <a:solidFill>
                  <a:srgbClr val="0000FF"/>
                </a:solidFill>
              </a:rPr>
              <a:t>50</a:t>
            </a:r>
            <a:r>
              <a:rPr lang="zh-CN" altLang="en-US">
                <a:solidFill>
                  <a:srgbClr val="0000FF"/>
                </a:solidFill>
              </a:rPr>
              <a:t>分</a:t>
            </a:r>
            <a:r>
              <a:rPr lang="zh-CN" altLang="en-US"/>
              <a:t>，共有</a:t>
            </a:r>
            <a:r>
              <a:rPr lang="en-US" altLang="zh-CN"/>
              <a:t>33</a:t>
            </a:r>
            <a:r>
              <a:rPr lang="zh-CN" altLang="en-US"/>
              <a:t>个航班延误。</a:t>
            </a:r>
          </a:p>
          <a:p>
            <a:pPr lvl="2"/>
            <a:r>
              <a:rPr lang="zh-CN" altLang="en-US">
                <a:solidFill>
                  <a:srgbClr val="0000FF"/>
                </a:solidFill>
              </a:rPr>
              <a:t>因故障而停机的时间</a:t>
            </a:r>
            <a:r>
              <a:rPr lang="en-US" altLang="zh-CN">
                <a:solidFill>
                  <a:srgbClr val="0000FF"/>
                </a:solidFill>
              </a:rPr>
              <a:t>MTTR </a:t>
            </a:r>
            <a:endParaRPr lang="en-US" altLang="zh-CN"/>
          </a:p>
          <a:p>
            <a:pPr lvl="1"/>
            <a:r>
              <a:rPr lang="zh-CN" altLang="en-US"/>
              <a:t>国内机场电脑</a:t>
            </a:r>
            <a:r>
              <a:rPr lang="zh-CN" altLang="en-US">
                <a:solidFill>
                  <a:srgbClr val="0000FF"/>
                </a:solidFill>
              </a:rPr>
              <a:t>离港系统故障曾发生过多起</a:t>
            </a:r>
            <a:r>
              <a:rPr lang="zh-CN" altLang="en-US"/>
              <a:t>。</a:t>
            </a:r>
          </a:p>
          <a:p>
            <a:pPr lvl="2"/>
            <a:r>
              <a:rPr lang="zh-CN" altLang="en-US">
                <a:solidFill>
                  <a:srgbClr val="0000FF"/>
                </a:solidFill>
              </a:rPr>
              <a:t>平均失效时间间隔</a:t>
            </a:r>
            <a:r>
              <a:rPr lang="en-US" altLang="zh-CN">
                <a:solidFill>
                  <a:srgbClr val="0000FF"/>
                </a:solidFill>
              </a:rPr>
              <a:t>MTBF</a:t>
            </a:r>
          </a:p>
        </p:txBody>
      </p:sp>
      <p:pic>
        <p:nvPicPr>
          <p:cNvPr id="198660" name="Picture 4" descr="pic_338576"/>
          <p:cNvPicPr>
            <a:picLocks noChangeAspect="1" noChangeArrowheads="1"/>
          </p:cNvPicPr>
          <p:nvPr/>
        </p:nvPicPr>
        <p:blipFill>
          <a:blip r:embed="rId2" cstate="print"/>
          <a:srcRect/>
          <a:stretch>
            <a:fillRect/>
          </a:stretch>
        </p:blipFill>
        <p:spPr bwMode="auto">
          <a:xfrm>
            <a:off x="5715000" y="2362200"/>
            <a:ext cx="2906713" cy="2824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8660"/>
                                        </p:tgtEl>
                                        <p:attrNameLst>
                                          <p:attrName>style.visibility</p:attrName>
                                        </p:attrNameLst>
                                      </p:cBhvr>
                                      <p:to>
                                        <p:strVal val="visible"/>
                                      </p:to>
                                    </p:set>
                                    <p:anim calcmode="lin" valueType="num">
                                      <p:cBhvr additive="base">
                                        <p:cTn id="7" dur="500" fill="hold"/>
                                        <p:tgtEl>
                                          <p:spTgt spid="198660"/>
                                        </p:tgtEl>
                                        <p:attrNameLst>
                                          <p:attrName>ppt_x</p:attrName>
                                        </p:attrNameLst>
                                      </p:cBhvr>
                                      <p:tavLst>
                                        <p:tav tm="0">
                                          <p:val>
                                            <p:strVal val="#ppt_x"/>
                                          </p:val>
                                        </p:tav>
                                        <p:tav tm="100000">
                                          <p:val>
                                            <p:strVal val="#ppt_x"/>
                                          </p:val>
                                        </p:tav>
                                      </p:tavLst>
                                    </p:anim>
                                    <p:anim calcmode="lin" valueType="num">
                                      <p:cBhvr additive="base">
                                        <p:cTn id="8" dur="500" fill="hold"/>
                                        <p:tgtEl>
                                          <p:spTgt spid="1986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98659">
                                            <p:txEl>
                                              <p:pRg st="2" end="2"/>
                                            </p:txEl>
                                          </p:spTgt>
                                        </p:tgtEl>
                                        <p:attrNameLst>
                                          <p:attrName>style.visibility</p:attrName>
                                        </p:attrNameLst>
                                      </p:cBhvr>
                                      <p:to>
                                        <p:strVal val="visible"/>
                                      </p:to>
                                    </p:set>
                                    <p:animEffect transition="in" filter="strips(downRight)">
                                      <p:cBhvr>
                                        <p:cTn id="13" dur="500"/>
                                        <p:tgtEl>
                                          <p:spTgt spid="19865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98659">
                                            <p:txEl>
                                              <p:pRg st="4" end="4"/>
                                            </p:txEl>
                                          </p:spTgt>
                                        </p:tgtEl>
                                        <p:attrNameLst>
                                          <p:attrName>style.visibility</p:attrName>
                                        </p:attrNameLst>
                                      </p:cBhvr>
                                      <p:to>
                                        <p:strVal val="visible"/>
                                      </p:to>
                                    </p:set>
                                    <p:animEffect transition="in" filter="strips(downRight)">
                                      <p:cBhvr>
                                        <p:cTn id="18" dur="500"/>
                                        <p:tgtEl>
                                          <p:spTgt spid="19865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198659">
                                            <p:txEl>
                                              <p:pRg st="3" end="3"/>
                                            </p:txEl>
                                          </p:spTgt>
                                        </p:tgtEl>
                                        <p:attrNameLst>
                                          <p:attrName>style.visibility</p:attrName>
                                        </p:attrNameLst>
                                      </p:cBhvr>
                                      <p:to>
                                        <p:strVal val="visible"/>
                                      </p:to>
                                    </p:set>
                                    <p:animEffect transition="in" filter="strips(downRight)">
                                      <p:cBhvr>
                                        <p:cTn id="23" dur="500"/>
                                        <p:tgtEl>
                                          <p:spTgt spid="19865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98659">
                                            <p:txEl>
                                              <p:pRg st="5" end="5"/>
                                            </p:txEl>
                                          </p:spTgt>
                                        </p:tgtEl>
                                        <p:attrNameLst>
                                          <p:attrName>style.visibility</p:attrName>
                                        </p:attrNameLst>
                                      </p:cBhvr>
                                      <p:to>
                                        <p:strVal val="visible"/>
                                      </p:to>
                                    </p:set>
                                    <p:animEffect transition="in" filter="strips(downRight)">
                                      <p:cBhvr>
                                        <p:cTn id="28" dur="500"/>
                                        <p:tgtEl>
                                          <p:spTgt spid="198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DB67B71E-C7AD-4C67-A270-C38C74A81748}"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2BBC6193-CC93-410E-9104-39C8C022E91C}" type="slidenum">
              <a:rPr lang="en-US" altLang="zh-CN"/>
              <a:pPr/>
              <a:t>152</a:t>
            </a:fld>
            <a:endParaRPr lang="en-US" altLang="zh-CN"/>
          </a:p>
        </p:txBody>
      </p:sp>
      <p:sp>
        <p:nvSpPr>
          <p:cNvPr id="163842" name="Rectangle 2"/>
          <p:cNvSpPr>
            <a:spLocks noGrp="1" noChangeArrowheads="1"/>
          </p:cNvSpPr>
          <p:nvPr>
            <p:ph type="title"/>
          </p:nvPr>
        </p:nvSpPr>
        <p:spPr/>
        <p:txBody>
          <a:bodyPr/>
          <a:lstStyle/>
          <a:p>
            <a:r>
              <a:rPr lang="en-US" altLang="zh-CN"/>
              <a:t>7.7.4 </a:t>
            </a:r>
            <a:r>
              <a:rPr lang="zh-CN" altLang="en-US"/>
              <a:t>测试种类</a:t>
            </a:r>
          </a:p>
        </p:txBody>
      </p:sp>
      <p:sp>
        <p:nvSpPr>
          <p:cNvPr id="163843" name="Rectangle 3"/>
          <p:cNvSpPr>
            <a:spLocks noGrp="1" noChangeArrowheads="1"/>
          </p:cNvSpPr>
          <p:nvPr>
            <p:ph type="body" idx="1"/>
          </p:nvPr>
        </p:nvSpPr>
        <p:spPr>
          <a:xfrm>
            <a:off x="468313" y="1052513"/>
            <a:ext cx="8229600" cy="5424487"/>
          </a:xfrm>
        </p:spPr>
        <p:txBody>
          <a:bodyPr/>
          <a:lstStyle/>
          <a:p>
            <a:r>
              <a:rPr lang="en-US" altLang="zh-CN">
                <a:solidFill>
                  <a:srgbClr val="CC0000"/>
                </a:solidFill>
              </a:rPr>
              <a:t>【</a:t>
            </a:r>
            <a:r>
              <a:rPr lang="en-US" altLang="zh-CN">
                <a:solidFill>
                  <a:srgbClr val="CC0000"/>
                </a:solidFill>
                <a:latin typeface="黑体" pitchFamily="2" charset="-122"/>
              </a:rPr>
              <a:t>⑶</a:t>
            </a:r>
            <a:r>
              <a:rPr lang="zh-CN" altLang="en-US">
                <a:solidFill>
                  <a:srgbClr val="CC0000"/>
                </a:solidFill>
              </a:rPr>
              <a:t>强度测试（压力测试）</a:t>
            </a:r>
            <a:r>
              <a:rPr lang="en-US" altLang="zh-CN">
                <a:solidFill>
                  <a:srgbClr val="CC0000"/>
                </a:solidFill>
              </a:rPr>
              <a:t>】</a:t>
            </a:r>
          </a:p>
          <a:p>
            <a:pPr lvl="1"/>
            <a:r>
              <a:rPr lang="zh-CN" altLang="en-US"/>
              <a:t>检查在</a:t>
            </a:r>
            <a:r>
              <a:rPr lang="zh-CN" altLang="en-US">
                <a:solidFill>
                  <a:srgbClr val="0000FF"/>
                </a:solidFill>
              </a:rPr>
              <a:t>系统运行环境异常的情况</a:t>
            </a:r>
            <a:r>
              <a:rPr lang="zh-CN" altLang="en-US"/>
              <a:t>下，系统可以运行到何种程度的测试。</a:t>
            </a:r>
          </a:p>
          <a:p>
            <a:pPr lvl="2"/>
            <a:r>
              <a:rPr lang="zh-CN" altLang="en-US"/>
              <a:t>把</a:t>
            </a:r>
            <a:r>
              <a:rPr lang="zh-CN" altLang="en-US">
                <a:solidFill>
                  <a:srgbClr val="0000FF"/>
                </a:solidFill>
              </a:rPr>
              <a:t>输入数据速率提高一个数量级</a:t>
            </a:r>
            <a:r>
              <a:rPr lang="zh-CN" altLang="en-US"/>
              <a:t>，确定输入功能将如何响应。</a:t>
            </a:r>
          </a:p>
          <a:p>
            <a:pPr lvl="2"/>
            <a:r>
              <a:rPr lang="en-US" altLang="zh-CN">
                <a:latin typeface="Arial"/>
              </a:rPr>
              <a:t>……</a:t>
            </a:r>
            <a:endParaRPr lang="en-US" altLang="zh-CN">
              <a:latin typeface="黑体" pitchFamily="2" charset="-122"/>
            </a:endParaRPr>
          </a:p>
        </p:txBody>
      </p:sp>
      <p:sp>
        <p:nvSpPr>
          <p:cNvPr id="163845" name="Rectangle 5"/>
          <p:cNvSpPr>
            <a:spLocks noChangeArrowheads="1"/>
          </p:cNvSpPr>
          <p:nvPr/>
        </p:nvSpPr>
        <p:spPr bwMode="auto">
          <a:xfrm>
            <a:off x="315913" y="3962400"/>
            <a:ext cx="4484687" cy="2590800"/>
          </a:xfrm>
          <a:prstGeom prst="rect">
            <a:avLst/>
          </a:prstGeom>
          <a:noFill/>
          <a:ln w="9525">
            <a:noFill/>
            <a:miter lim="800000"/>
            <a:headEnd/>
            <a:tailEnd/>
          </a:ln>
          <a:effectLst/>
        </p:spPr>
        <p:txBody>
          <a:bodyPr/>
          <a:lstStyle/>
          <a:p>
            <a:pPr marL="742950" lvl="1" indent="-285750">
              <a:spcBef>
                <a:spcPct val="20000"/>
              </a:spcBef>
              <a:buClr>
                <a:schemeClr val="hlink"/>
              </a:buClr>
              <a:buSzPct val="75000"/>
              <a:buFont typeface="Wingdings" pitchFamily="2" charset="2"/>
              <a:buChar char="n"/>
            </a:pPr>
            <a:r>
              <a:rPr lang="zh-CN" altLang="en-US" sz="2200" b="1">
                <a:ea typeface="黑体" pitchFamily="2" charset="-122"/>
              </a:rPr>
              <a:t>伦敦新航站楼系统混乱 众多航班被迫取消 </a:t>
            </a:r>
          </a:p>
          <a:p>
            <a:pPr marL="742950" lvl="1" indent="-285750">
              <a:spcBef>
                <a:spcPct val="20000"/>
              </a:spcBef>
              <a:buClr>
                <a:schemeClr val="hlink"/>
              </a:buClr>
              <a:buSzPct val="75000"/>
              <a:buFont typeface="Wingdings" pitchFamily="2" charset="2"/>
              <a:buChar char="n"/>
            </a:pPr>
            <a:r>
              <a:rPr lang="zh-CN" altLang="en-US" sz="2200" b="1">
                <a:ea typeface="黑体" pitchFamily="2" charset="-122"/>
              </a:rPr>
              <a:t>也许由于系统“</a:t>
            </a:r>
            <a:r>
              <a:rPr lang="zh-CN" altLang="en-US" sz="2200" b="1">
                <a:solidFill>
                  <a:srgbClr val="0000FF"/>
                </a:solidFill>
                <a:ea typeface="黑体" pitchFamily="2" charset="-122"/>
              </a:rPr>
              <a:t>过于先进</a:t>
            </a:r>
            <a:r>
              <a:rPr lang="zh-CN" altLang="en-US" sz="2200" b="1">
                <a:ea typeface="黑体" pitchFamily="2" charset="-122"/>
              </a:rPr>
              <a:t>”，一些机场工作人员在</a:t>
            </a:r>
            <a:r>
              <a:rPr lang="zh-CN" altLang="en-US" sz="2200" b="1">
                <a:solidFill>
                  <a:srgbClr val="0000FF"/>
                </a:solidFill>
                <a:ea typeface="黑体" pitchFamily="2" charset="-122"/>
              </a:rPr>
              <a:t>使用第一天便遇上麻烦，难以登录系统</a:t>
            </a:r>
            <a:r>
              <a:rPr lang="zh-CN" altLang="en-US" sz="2200" b="1">
                <a:ea typeface="黑体" pitchFamily="2" charset="-122"/>
              </a:rPr>
              <a:t>。 </a:t>
            </a:r>
          </a:p>
        </p:txBody>
      </p:sp>
      <p:pic>
        <p:nvPicPr>
          <p:cNvPr id="163846" name="Picture 6" descr="0329-NEWS07_3"/>
          <p:cNvPicPr>
            <a:picLocks noChangeAspect="1" noChangeArrowheads="1"/>
          </p:cNvPicPr>
          <p:nvPr/>
        </p:nvPicPr>
        <p:blipFill>
          <a:blip r:embed="rId2" cstate="print"/>
          <a:srcRect/>
          <a:stretch>
            <a:fillRect/>
          </a:stretch>
        </p:blipFill>
        <p:spPr bwMode="auto">
          <a:xfrm>
            <a:off x="4724400" y="3886200"/>
            <a:ext cx="4114800" cy="23288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strips(downRight)">
                                      <p:cBhvr>
                                        <p:cTn id="7" dur="500"/>
                                        <p:tgtEl>
                                          <p:spTgt spid="163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3843">
                                            <p:txEl>
                                              <p:pRg st="1" end="1"/>
                                            </p:txEl>
                                          </p:spTgt>
                                        </p:tgtEl>
                                        <p:attrNameLst>
                                          <p:attrName>style.visibility</p:attrName>
                                        </p:attrNameLst>
                                      </p:cBhvr>
                                      <p:to>
                                        <p:strVal val="visible"/>
                                      </p:to>
                                    </p:set>
                                    <p:animEffect transition="in" filter="strips(downRight)">
                                      <p:cBhvr>
                                        <p:cTn id="12" dur="500"/>
                                        <p:tgtEl>
                                          <p:spTgt spid="163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3843">
                                            <p:txEl>
                                              <p:pRg st="2" end="2"/>
                                            </p:txEl>
                                          </p:spTgt>
                                        </p:tgtEl>
                                        <p:attrNameLst>
                                          <p:attrName>style.visibility</p:attrName>
                                        </p:attrNameLst>
                                      </p:cBhvr>
                                      <p:to>
                                        <p:strVal val="visible"/>
                                      </p:to>
                                    </p:set>
                                    <p:animEffect transition="in" filter="strips(downRight)">
                                      <p:cBhvr>
                                        <p:cTn id="17" dur="500"/>
                                        <p:tgtEl>
                                          <p:spTgt spid="163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3843">
                                            <p:txEl>
                                              <p:pRg st="3" end="3"/>
                                            </p:txEl>
                                          </p:spTgt>
                                        </p:tgtEl>
                                        <p:attrNameLst>
                                          <p:attrName>style.visibility</p:attrName>
                                        </p:attrNameLst>
                                      </p:cBhvr>
                                      <p:to>
                                        <p:strVal val="visible"/>
                                      </p:to>
                                    </p:set>
                                    <p:animEffect transition="in" filter="strips(downRight)">
                                      <p:cBhvr>
                                        <p:cTn id="22" dur="500"/>
                                        <p:tgtEl>
                                          <p:spTgt spid="1638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3846"/>
                                        </p:tgtEl>
                                        <p:attrNameLst>
                                          <p:attrName>style.visibility</p:attrName>
                                        </p:attrNameLst>
                                      </p:cBhvr>
                                      <p:to>
                                        <p:strVal val="visible"/>
                                      </p:to>
                                    </p:set>
                                    <p:anim calcmode="lin" valueType="num">
                                      <p:cBhvr additive="base">
                                        <p:cTn id="27" dur="500" fill="hold"/>
                                        <p:tgtEl>
                                          <p:spTgt spid="163846"/>
                                        </p:tgtEl>
                                        <p:attrNameLst>
                                          <p:attrName>ppt_x</p:attrName>
                                        </p:attrNameLst>
                                      </p:cBhvr>
                                      <p:tavLst>
                                        <p:tav tm="0">
                                          <p:val>
                                            <p:strVal val="#ppt_x"/>
                                          </p:val>
                                        </p:tav>
                                        <p:tav tm="100000">
                                          <p:val>
                                            <p:strVal val="#ppt_x"/>
                                          </p:val>
                                        </p:tav>
                                      </p:tavLst>
                                    </p:anim>
                                    <p:anim calcmode="lin" valueType="num">
                                      <p:cBhvr additive="base">
                                        <p:cTn id="28" dur="500" fill="hold"/>
                                        <p:tgtEl>
                                          <p:spTgt spid="16384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63845">
                                            <p:txEl>
                                              <p:pRg st="0" end="0"/>
                                            </p:txEl>
                                          </p:spTgt>
                                        </p:tgtEl>
                                        <p:attrNameLst>
                                          <p:attrName>style.visibility</p:attrName>
                                        </p:attrNameLst>
                                      </p:cBhvr>
                                      <p:to>
                                        <p:strVal val="visible"/>
                                      </p:to>
                                    </p:set>
                                    <p:animEffect transition="in" filter="strips(downRight)">
                                      <p:cBhvr>
                                        <p:cTn id="33" dur="500"/>
                                        <p:tgtEl>
                                          <p:spTgt spid="163845">
                                            <p:txEl>
                                              <p:pRg st="0" end="0"/>
                                            </p:txEl>
                                          </p:spTgt>
                                        </p:tgtEl>
                                      </p:cBhvr>
                                    </p:animEffect>
                                  </p:childTnLst>
                                </p:cTn>
                              </p:par>
                              <p:par>
                                <p:cTn id="34" presetID="18" presetClass="entr" presetSubtype="6" fill="hold" nodeType="withEffect">
                                  <p:stCondLst>
                                    <p:cond delay="0"/>
                                  </p:stCondLst>
                                  <p:childTnLst>
                                    <p:set>
                                      <p:cBhvr>
                                        <p:cTn id="35" dur="1" fill="hold">
                                          <p:stCondLst>
                                            <p:cond delay="0"/>
                                          </p:stCondLst>
                                        </p:cTn>
                                        <p:tgtEl>
                                          <p:spTgt spid="163845">
                                            <p:txEl>
                                              <p:pRg st="1" end="1"/>
                                            </p:txEl>
                                          </p:spTgt>
                                        </p:tgtEl>
                                        <p:attrNameLst>
                                          <p:attrName>style.visibility</p:attrName>
                                        </p:attrNameLst>
                                      </p:cBhvr>
                                      <p:to>
                                        <p:strVal val="visible"/>
                                      </p:to>
                                    </p:set>
                                    <p:animEffect transition="in" filter="strips(downRight)">
                                      <p:cBhvr>
                                        <p:cTn id="36" dur="500"/>
                                        <p:tgtEl>
                                          <p:spTgt spid="1638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0ADBF27-1A12-4EC5-9B94-8AAED3D1CA06}"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F8B11B61-046E-4E16-A01D-C424A57041C2}" type="slidenum">
              <a:rPr lang="en-US" altLang="zh-CN"/>
              <a:pPr/>
              <a:t>153</a:t>
            </a:fld>
            <a:endParaRPr lang="en-US" altLang="zh-CN"/>
          </a:p>
        </p:txBody>
      </p:sp>
      <p:sp>
        <p:nvSpPr>
          <p:cNvPr id="199682" name="Rectangle 2"/>
          <p:cNvSpPr>
            <a:spLocks noGrp="1" noChangeArrowheads="1"/>
          </p:cNvSpPr>
          <p:nvPr>
            <p:ph type="title"/>
          </p:nvPr>
        </p:nvSpPr>
        <p:spPr/>
        <p:txBody>
          <a:bodyPr/>
          <a:lstStyle/>
          <a:p>
            <a:r>
              <a:rPr lang="en-US" altLang="zh-CN"/>
              <a:t>7.7.4 </a:t>
            </a:r>
            <a:r>
              <a:rPr lang="zh-CN" altLang="en-US"/>
              <a:t>测试种类</a:t>
            </a:r>
          </a:p>
        </p:txBody>
      </p:sp>
      <p:sp>
        <p:nvSpPr>
          <p:cNvPr id="199683"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⑶</a:t>
            </a:r>
            <a:r>
              <a:rPr lang="zh-CN" altLang="en-US">
                <a:solidFill>
                  <a:srgbClr val="CC0000"/>
                </a:solidFill>
              </a:rPr>
              <a:t>强度测试（压力测试）</a:t>
            </a:r>
            <a:r>
              <a:rPr lang="en-US" altLang="zh-CN">
                <a:solidFill>
                  <a:srgbClr val="CC0000"/>
                </a:solidFill>
              </a:rPr>
              <a:t>】</a:t>
            </a:r>
          </a:p>
          <a:p>
            <a:pPr lvl="1"/>
            <a:r>
              <a:rPr lang="zh-CN" altLang="en-US"/>
              <a:t>奥运门票预售暂停</a:t>
            </a:r>
            <a:r>
              <a:rPr lang="en-US" altLang="zh-CN"/>
              <a:t>5</a:t>
            </a:r>
            <a:r>
              <a:rPr lang="zh-CN" altLang="en-US"/>
              <a:t>天 系统开工半小时即瘫痪</a:t>
            </a:r>
          </a:p>
          <a:p>
            <a:pPr lvl="1"/>
            <a:r>
              <a:rPr lang="zh-CN" altLang="en-US"/>
              <a:t>奥运会官方票务网站的浏览量在</a:t>
            </a:r>
            <a:r>
              <a:rPr lang="zh-CN" altLang="en-US">
                <a:solidFill>
                  <a:srgbClr val="0000FF"/>
                </a:solidFill>
              </a:rPr>
              <a:t>第一个小时达到</a:t>
            </a:r>
            <a:r>
              <a:rPr lang="en-US" altLang="zh-CN">
                <a:solidFill>
                  <a:srgbClr val="0000FF"/>
                </a:solidFill>
              </a:rPr>
              <a:t>800</a:t>
            </a:r>
            <a:r>
              <a:rPr lang="zh-CN" altLang="en-US">
                <a:solidFill>
                  <a:srgbClr val="0000FF"/>
                </a:solidFill>
              </a:rPr>
              <a:t>万次</a:t>
            </a:r>
            <a:r>
              <a:rPr lang="zh-CN" altLang="en-US"/>
              <a:t>；</a:t>
            </a:r>
          </a:p>
          <a:p>
            <a:pPr lvl="1"/>
            <a:r>
              <a:rPr lang="zh-CN" altLang="en-US">
                <a:solidFill>
                  <a:srgbClr val="0000FF"/>
                </a:solidFill>
              </a:rPr>
              <a:t>每秒钟</a:t>
            </a:r>
            <a:r>
              <a:rPr lang="zh-CN" altLang="en-US"/>
              <a:t>从网上提交的门票申请超过</a:t>
            </a:r>
            <a:r>
              <a:rPr lang="en-US" altLang="zh-CN">
                <a:solidFill>
                  <a:srgbClr val="0000FF"/>
                </a:solidFill>
              </a:rPr>
              <a:t>20</a:t>
            </a:r>
            <a:r>
              <a:rPr lang="zh-CN" altLang="en-US">
                <a:solidFill>
                  <a:srgbClr val="0000FF"/>
                </a:solidFill>
              </a:rPr>
              <a:t>万张</a:t>
            </a:r>
            <a:r>
              <a:rPr lang="zh-CN" altLang="en-US"/>
              <a:t>；</a:t>
            </a:r>
          </a:p>
          <a:p>
            <a:pPr lvl="1"/>
            <a:r>
              <a:rPr lang="zh-CN" altLang="en-US"/>
              <a:t>票务呼叫中心热线的</a:t>
            </a:r>
            <a:r>
              <a:rPr lang="zh-CN" altLang="en-US">
                <a:solidFill>
                  <a:srgbClr val="0000FF"/>
                </a:solidFill>
              </a:rPr>
              <a:t>呼入量超过了</a:t>
            </a:r>
            <a:r>
              <a:rPr lang="en-US" altLang="zh-CN">
                <a:solidFill>
                  <a:srgbClr val="0000FF"/>
                </a:solidFill>
              </a:rPr>
              <a:t>380</a:t>
            </a:r>
            <a:r>
              <a:rPr lang="zh-CN" altLang="en-US">
                <a:solidFill>
                  <a:srgbClr val="0000FF"/>
                </a:solidFill>
              </a:rPr>
              <a:t>万人次</a:t>
            </a:r>
            <a:r>
              <a:rPr lang="zh-CN" altLang="en-US"/>
              <a:t>。</a:t>
            </a:r>
          </a:p>
          <a:p>
            <a:pPr lvl="1"/>
            <a:r>
              <a:rPr lang="zh-CN" altLang="en-US">
                <a:solidFill>
                  <a:srgbClr val="0000FF"/>
                </a:solidFill>
              </a:rPr>
              <a:t>由于瞬间访问数量过大</a:t>
            </a:r>
            <a:r>
              <a:rPr lang="zh-CN" altLang="en-US"/>
              <a:t>，技术系统应对不畅，造成很多申购者无法及时提交申请。</a:t>
            </a:r>
          </a:p>
        </p:txBody>
      </p:sp>
      <p:pic>
        <p:nvPicPr>
          <p:cNvPr id="199685" name="Picture 5" descr="xin_3921004310910609139883"/>
          <p:cNvPicPr>
            <a:picLocks noChangeAspect="1" noChangeArrowheads="1"/>
          </p:cNvPicPr>
          <p:nvPr/>
        </p:nvPicPr>
        <p:blipFill>
          <a:blip r:embed="rId2" cstate="print"/>
          <a:srcRect/>
          <a:stretch>
            <a:fillRect/>
          </a:stretch>
        </p:blipFill>
        <p:spPr bwMode="auto">
          <a:xfrm>
            <a:off x="5791200" y="4495800"/>
            <a:ext cx="3086100" cy="2047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9683">
                                            <p:txEl>
                                              <p:pRg st="1" end="1"/>
                                            </p:txEl>
                                          </p:spTgt>
                                        </p:tgtEl>
                                        <p:attrNameLst>
                                          <p:attrName>style.visibility</p:attrName>
                                        </p:attrNameLst>
                                      </p:cBhvr>
                                      <p:to>
                                        <p:strVal val="visible"/>
                                      </p:to>
                                    </p:set>
                                    <p:animEffect transition="in" filter="strips(downRight)">
                                      <p:cBhvr>
                                        <p:cTn id="7" dur="500"/>
                                        <p:tgtEl>
                                          <p:spTgt spid="199683">
                                            <p:txEl>
                                              <p:pRg st="1" end="1"/>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99685"/>
                                        </p:tgtEl>
                                        <p:attrNameLst>
                                          <p:attrName>style.visibility</p:attrName>
                                        </p:attrNameLst>
                                      </p:cBhvr>
                                      <p:to>
                                        <p:strVal val="visible"/>
                                      </p:to>
                                    </p:set>
                                    <p:anim calcmode="lin" valueType="num">
                                      <p:cBhvr additive="base">
                                        <p:cTn id="10" dur="500" fill="hold"/>
                                        <p:tgtEl>
                                          <p:spTgt spid="199685"/>
                                        </p:tgtEl>
                                        <p:attrNameLst>
                                          <p:attrName>ppt_x</p:attrName>
                                        </p:attrNameLst>
                                      </p:cBhvr>
                                      <p:tavLst>
                                        <p:tav tm="0">
                                          <p:val>
                                            <p:strVal val="#ppt_x"/>
                                          </p:val>
                                        </p:tav>
                                        <p:tav tm="100000">
                                          <p:val>
                                            <p:strVal val="#ppt_x"/>
                                          </p:val>
                                        </p:tav>
                                      </p:tavLst>
                                    </p:anim>
                                    <p:anim calcmode="lin" valueType="num">
                                      <p:cBhvr additive="base">
                                        <p:cTn id="11" dur="500" fill="hold"/>
                                        <p:tgtEl>
                                          <p:spTgt spid="199685"/>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199683">
                                            <p:txEl>
                                              <p:pRg st="2" end="2"/>
                                            </p:txEl>
                                          </p:spTgt>
                                        </p:tgtEl>
                                        <p:attrNameLst>
                                          <p:attrName>style.visibility</p:attrName>
                                        </p:attrNameLst>
                                      </p:cBhvr>
                                      <p:to>
                                        <p:strVal val="visible"/>
                                      </p:to>
                                    </p:set>
                                    <p:animEffect transition="in" filter="strips(downRight)">
                                      <p:cBhvr>
                                        <p:cTn id="16" dur="500"/>
                                        <p:tgtEl>
                                          <p:spTgt spid="19968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199683">
                                            <p:txEl>
                                              <p:pRg st="3" end="3"/>
                                            </p:txEl>
                                          </p:spTgt>
                                        </p:tgtEl>
                                        <p:attrNameLst>
                                          <p:attrName>style.visibility</p:attrName>
                                        </p:attrNameLst>
                                      </p:cBhvr>
                                      <p:to>
                                        <p:strVal val="visible"/>
                                      </p:to>
                                    </p:set>
                                    <p:animEffect transition="in" filter="strips(downRight)">
                                      <p:cBhvr>
                                        <p:cTn id="21" dur="500"/>
                                        <p:tgtEl>
                                          <p:spTgt spid="19968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199683">
                                            <p:txEl>
                                              <p:pRg st="4" end="4"/>
                                            </p:txEl>
                                          </p:spTgt>
                                        </p:tgtEl>
                                        <p:attrNameLst>
                                          <p:attrName>style.visibility</p:attrName>
                                        </p:attrNameLst>
                                      </p:cBhvr>
                                      <p:to>
                                        <p:strVal val="visible"/>
                                      </p:to>
                                    </p:set>
                                    <p:animEffect transition="in" filter="strips(downRight)">
                                      <p:cBhvr>
                                        <p:cTn id="26" dur="500"/>
                                        <p:tgtEl>
                                          <p:spTgt spid="19968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99683">
                                            <p:txEl>
                                              <p:pRg st="5" end="5"/>
                                            </p:txEl>
                                          </p:spTgt>
                                        </p:tgtEl>
                                        <p:attrNameLst>
                                          <p:attrName>style.visibility</p:attrName>
                                        </p:attrNameLst>
                                      </p:cBhvr>
                                      <p:to>
                                        <p:strVal val="visible"/>
                                      </p:to>
                                    </p:set>
                                    <p:animEffect transition="in" filter="strips(downRight)">
                                      <p:cBhvr>
                                        <p:cTn id="31" dur="500"/>
                                        <p:tgtEl>
                                          <p:spTgt spid="1996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BD9A21F-B8DC-4B0C-B627-943ABD0FE0CE}"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40D61F0F-8FB6-4075-A87B-9B443BE6F3F5}" type="slidenum">
              <a:rPr lang="en-US" altLang="zh-CN"/>
              <a:pPr/>
              <a:t>154</a:t>
            </a:fld>
            <a:endParaRPr lang="en-US" altLang="zh-CN"/>
          </a:p>
        </p:txBody>
      </p:sp>
      <p:sp>
        <p:nvSpPr>
          <p:cNvPr id="164866" name="Rectangle 2"/>
          <p:cNvSpPr>
            <a:spLocks noGrp="1" noChangeArrowheads="1"/>
          </p:cNvSpPr>
          <p:nvPr>
            <p:ph type="title"/>
          </p:nvPr>
        </p:nvSpPr>
        <p:spPr/>
        <p:txBody>
          <a:bodyPr/>
          <a:lstStyle/>
          <a:p>
            <a:r>
              <a:rPr lang="en-US" altLang="zh-CN"/>
              <a:t>7.7.4 </a:t>
            </a:r>
            <a:r>
              <a:rPr lang="zh-CN" altLang="en-US"/>
              <a:t>测试种类</a:t>
            </a:r>
          </a:p>
        </p:txBody>
      </p:sp>
      <p:sp>
        <p:nvSpPr>
          <p:cNvPr id="164867" name="Rectangle 3"/>
          <p:cNvSpPr>
            <a:spLocks noGrp="1" noChangeArrowheads="1"/>
          </p:cNvSpPr>
          <p:nvPr>
            <p:ph type="body" idx="1"/>
          </p:nvPr>
        </p:nvSpPr>
        <p:spPr>
          <a:xfrm>
            <a:off x="468313" y="1052513"/>
            <a:ext cx="8229600" cy="5348287"/>
          </a:xfrm>
        </p:spPr>
        <p:txBody>
          <a:bodyPr/>
          <a:lstStyle/>
          <a:p>
            <a:r>
              <a:rPr lang="en-US" altLang="zh-CN">
                <a:solidFill>
                  <a:srgbClr val="CC0000"/>
                </a:solidFill>
              </a:rPr>
              <a:t>【</a:t>
            </a:r>
            <a:r>
              <a:rPr lang="en-US" altLang="zh-CN">
                <a:solidFill>
                  <a:srgbClr val="CC0000"/>
                </a:solidFill>
                <a:latin typeface="黑体" pitchFamily="2" charset="-122"/>
              </a:rPr>
              <a:t>⑷</a:t>
            </a:r>
            <a:r>
              <a:rPr lang="zh-CN" altLang="en-US">
                <a:solidFill>
                  <a:srgbClr val="CC0000"/>
                </a:solidFill>
              </a:rPr>
              <a:t>性能测试</a:t>
            </a:r>
            <a:r>
              <a:rPr lang="en-US" altLang="zh-CN">
                <a:solidFill>
                  <a:srgbClr val="CC0000"/>
                </a:solidFill>
              </a:rPr>
              <a:t>】</a:t>
            </a:r>
          </a:p>
          <a:p>
            <a:pPr lvl="1"/>
            <a:r>
              <a:rPr lang="zh-CN" altLang="en-US" u="sng">
                <a:solidFill>
                  <a:srgbClr val="CC0000"/>
                </a:solidFill>
              </a:rPr>
              <a:t>性能测试</a:t>
            </a:r>
            <a:r>
              <a:rPr lang="zh-CN" altLang="en-US"/>
              <a:t>常常需要与</a:t>
            </a:r>
            <a:r>
              <a:rPr lang="zh-CN" altLang="en-US" u="sng">
                <a:solidFill>
                  <a:srgbClr val="CC0000"/>
                </a:solidFill>
              </a:rPr>
              <a:t>强度测试</a:t>
            </a:r>
            <a:r>
              <a:rPr lang="zh-CN" altLang="en-US"/>
              <a:t>结合起来进行。</a:t>
            </a:r>
          </a:p>
          <a:p>
            <a:pPr lvl="1"/>
            <a:r>
              <a:rPr lang="zh-CN" altLang="en-US"/>
              <a:t>特别是对于实时系统或嵌入式系统。</a:t>
            </a:r>
          </a:p>
          <a:p>
            <a:pPr lvl="1"/>
            <a:r>
              <a:rPr lang="zh-CN" altLang="en-US">
                <a:solidFill>
                  <a:srgbClr val="0000FF"/>
                </a:solidFill>
              </a:rPr>
              <a:t>软件性能测试包括：</a:t>
            </a:r>
          </a:p>
          <a:p>
            <a:pPr lvl="2"/>
            <a:r>
              <a:rPr lang="zh-CN" altLang="en-US">
                <a:latin typeface="黑体" pitchFamily="2" charset="-122"/>
              </a:rPr>
              <a:t>⒈</a:t>
            </a:r>
            <a:r>
              <a:rPr lang="zh-CN" altLang="en-US"/>
              <a:t>响应时间		</a:t>
            </a:r>
            <a:r>
              <a:rPr lang="zh-CN" altLang="en-US">
                <a:latin typeface="黑体" pitchFamily="2" charset="-122"/>
              </a:rPr>
              <a:t>⒉</a:t>
            </a:r>
            <a:r>
              <a:rPr lang="zh-CN" altLang="en-US"/>
              <a:t>吞吐量	</a:t>
            </a:r>
            <a:r>
              <a:rPr lang="zh-CN" altLang="en-US">
                <a:latin typeface="黑体" pitchFamily="2" charset="-122"/>
              </a:rPr>
              <a:t>⒊</a:t>
            </a:r>
            <a:r>
              <a:rPr lang="zh-CN" altLang="en-US"/>
              <a:t>处理精度</a:t>
            </a:r>
          </a:p>
          <a:p>
            <a:pPr lvl="1"/>
            <a:r>
              <a:rPr lang="zh-CN" altLang="en-US">
                <a:solidFill>
                  <a:srgbClr val="0000FF"/>
                </a:solidFill>
              </a:rPr>
              <a:t>检查系统硬件和软件是否满足在需求说明书中规定的性能</a:t>
            </a:r>
            <a:r>
              <a:rPr lang="zh-CN" altLang="en-US"/>
              <a:t>。</a:t>
            </a:r>
          </a:p>
          <a:p>
            <a:r>
              <a:rPr lang="en-US" altLang="zh-CN">
                <a:solidFill>
                  <a:srgbClr val="CC0000"/>
                </a:solidFill>
              </a:rPr>
              <a:t>【 </a:t>
            </a:r>
            <a:r>
              <a:rPr lang="en-US" altLang="zh-CN">
                <a:solidFill>
                  <a:srgbClr val="CC0000"/>
                </a:solidFill>
                <a:latin typeface="黑体" pitchFamily="2" charset="-122"/>
              </a:rPr>
              <a:t>⑸</a:t>
            </a:r>
            <a:r>
              <a:rPr lang="zh-CN" altLang="en-US">
                <a:solidFill>
                  <a:srgbClr val="CC0000"/>
                </a:solidFill>
              </a:rPr>
              <a:t>启动／停止测试</a:t>
            </a:r>
            <a:r>
              <a:rPr lang="en-US" altLang="zh-CN">
                <a:solidFill>
                  <a:srgbClr val="CC0000"/>
                </a:solidFill>
              </a:rPr>
              <a:t>】</a:t>
            </a:r>
            <a:endParaRPr lang="en-US" altLang="zh-CN"/>
          </a:p>
          <a:p>
            <a:pPr lvl="1"/>
            <a:r>
              <a:rPr lang="zh-CN" altLang="en-US"/>
              <a:t>目的是验证</a:t>
            </a:r>
            <a:r>
              <a:rPr lang="zh-CN" altLang="en-US">
                <a:solidFill>
                  <a:srgbClr val="0000FF"/>
                </a:solidFill>
              </a:rPr>
              <a:t>在机器启动及关机阶段</a:t>
            </a:r>
            <a:r>
              <a:rPr lang="zh-CN" altLang="en-US"/>
              <a:t>，</a:t>
            </a:r>
            <a:r>
              <a:rPr lang="zh-CN" altLang="en-US">
                <a:solidFill>
                  <a:srgbClr val="0000FF"/>
                </a:solidFill>
              </a:rPr>
              <a:t>软件系统正确处理的能力</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Effect transition="in" filter="strips(downRight)">
                                      <p:cBhvr>
                                        <p:cTn id="7" dur="500"/>
                                        <p:tgtEl>
                                          <p:spTgt spid="164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4867">
                                            <p:txEl>
                                              <p:pRg st="1" end="1"/>
                                            </p:txEl>
                                          </p:spTgt>
                                        </p:tgtEl>
                                        <p:attrNameLst>
                                          <p:attrName>style.visibility</p:attrName>
                                        </p:attrNameLst>
                                      </p:cBhvr>
                                      <p:to>
                                        <p:strVal val="visible"/>
                                      </p:to>
                                    </p:set>
                                    <p:animEffect transition="in" filter="strips(downRight)">
                                      <p:cBhvr>
                                        <p:cTn id="12" dur="500"/>
                                        <p:tgtEl>
                                          <p:spTgt spid="164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4867">
                                            <p:txEl>
                                              <p:pRg st="2" end="2"/>
                                            </p:txEl>
                                          </p:spTgt>
                                        </p:tgtEl>
                                        <p:attrNameLst>
                                          <p:attrName>style.visibility</p:attrName>
                                        </p:attrNameLst>
                                      </p:cBhvr>
                                      <p:to>
                                        <p:strVal val="visible"/>
                                      </p:to>
                                    </p:set>
                                    <p:animEffect transition="in" filter="strips(downRight)">
                                      <p:cBhvr>
                                        <p:cTn id="17" dur="500"/>
                                        <p:tgtEl>
                                          <p:spTgt spid="164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4867">
                                            <p:txEl>
                                              <p:pRg st="3" end="3"/>
                                            </p:txEl>
                                          </p:spTgt>
                                        </p:tgtEl>
                                        <p:attrNameLst>
                                          <p:attrName>style.visibility</p:attrName>
                                        </p:attrNameLst>
                                      </p:cBhvr>
                                      <p:to>
                                        <p:strVal val="visible"/>
                                      </p:to>
                                    </p:set>
                                    <p:animEffect transition="in" filter="strips(downRight)">
                                      <p:cBhvr>
                                        <p:cTn id="22" dur="500"/>
                                        <p:tgtEl>
                                          <p:spTgt spid="1648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64867">
                                            <p:txEl>
                                              <p:pRg st="4" end="4"/>
                                            </p:txEl>
                                          </p:spTgt>
                                        </p:tgtEl>
                                        <p:attrNameLst>
                                          <p:attrName>style.visibility</p:attrName>
                                        </p:attrNameLst>
                                      </p:cBhvr>
                                      <p:to>
                                        <p:strVal val="visible"/>
                                      </p:to>
                                    </p:set>
                                    <p:animEffect transition="in" filter="strips(downRight)">
                                      <p:cBhvr>
                                        <p:cTn id="27" dur="500"/>
                                        <p:tgtEl>
                                          <p:spTgt spid="1648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4867">
                                            <p:txEl>
                                              <p:pRg st="5" end="5"/>
                                            </p:txEl>
                                          </p:spTgt>
                                        </p:tgtEl>
                                        <p:attrNameLst>
                                          <p:attrName>style.visibility</p:attrName>
                                        </p:attrNameLst>
                                      </p:cBhvr>
                                      <p:to>
                                        <p:strVal val="visible"/>
                                      </p:to>
                                    </p:set>
                                    <p:animEffect transition="in" filter="strips(downRight)">
                                      <p:cBhvr>
                                        <p:cTn id="32" dur="500"/>
                                        <p:tgtEl>
                                          <p:spTgt spid="1648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4867">
                                            <p:txEl>
                                              <p:pRg st="6" end="6"/>
                                            </p:txEl>
                                          </p:spTgt>
                                        </p:tgtEl>
                                        <p:attrNameLst>
                                          <p:attrName>style.visibility</p:attrName>
                                        </p:attrNameLst>
                                      </p:cBhvr>
                                      <p:to>
                                        <p:strVal val="visible"/>
                                      </p:to>
                                    </p:set>
                                    <p:animEffect transition="in" filter="strips(downRight)">
                                      <p:cBhvr>
                                        <p:cTn id="37" dur="500"/>
                                        <p:tgtEl>
                                          <p:spTgt spid="164867">
                                            <p:txEl>
                                              <p:pRg st="6" end="6"/>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64867">
                                            <p:txEl>
                                              <p:pRg st="7" end="7"/>
                                            </p:txEl>
                                          </p:spTgt>
                                        </p:tgtEl>
                                        <p:attrNameLst>
                                          <p:attrName>style.visibility</p:attrName>
                                        </p:attrNameLst>
                                      </p:cBhvr>
                                      <p:to>
                                        <p:strVal val="visible"/>
                                      </p:to>
                                    </p:set>
                                    <p:animEffect transition="in" filter="strips(downRight)">
                                      <p:cBhvr>
                                        <p:cTn id="40" dur="500"/>
                                        <p:tgtEl>
                                          <p:spTgt spid="164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658BF9-8BAA-4CB9-8367-CF823DE9F60D}"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E4FC0FD0-AB6C-4923-8B50-143A953AE4A4}" type="slidenum">
              <a:rPr lang="en-US" altLang="zh-CN"/>
              <a:pPr/>
              <a:t>155</a:t>
            </a:fld>
            <a:endParaRPr lang="en-US" altLang="zh-CN"/>
          </a:p>
        </p:txBody>
      </p:sp>
      <p:sp>
        <p:nvSpPr>
          <p:cNvPr id="168962" name="Rectangle 2"/>
          <p:cNvSpPr>
            <a:spLocks noGrp="1" noChangeArrowheads="1"/>
          </p:cNvSpPr>
          <p:nvPr>
            <p:ph type="title"/>
          </p:nvPr>
        </p:nvSpPr>
        <p:spPr/>
        <p:txBody>
          <a:bodyPr/>
          <a:lstStyle/>
          <a:p>
            <a:r>
              <a:rPr lang="en-US" altLang="zh-CN"/>
              <a:t>7.7.4 </a:t>
            </a:r>
            <a:r>
              <a:rPr lang="zh-CN" altLang="en-US"/>
              <a:t>测试种类</a:t>
            </a:r>
          </a:p>
        </p:txBody>
      </p:sp>
      <p:sp>
        <p:nvSpPr>
          <p:cNvPr id="168963" name="Rectangle 3"/>
          <p:cNvSpPr>
            <a:spLocks noGrp="1" noChangeArrowheads="1"/>
          </p:cNvSpPr>
          <p:nvPr>
            <p:ph type="body" idx="1"/>
          </p:nvPr>
        </p:nvSpPr>
        <p:spPr/>
        <p:txBody>
          <a:bodyPr/>
          <a:lstStyle/>
          <a:p>
            <a:pPr>
              <a:lnSpc>
                <a:spcPct val="90000"/>
              </a:lnSpc>
            </a:pPr>
            <a:r>
              <a:rPr lang="en-US" altLang="zh-CN">
                <a:solidFill>
                  <a:srgbClr val="CC0000"/>
                </a:solidFill>
              </a:rPr>
              <a:t>【</a:t>
            </a:r>
            <a:r>
              <a:rPr lang="en-US" altLang="zh-CN">
                <a:solidFill>
                  <a:srgbClr val="CC0000"/>
                </a:solidFill>
                <a:latin typeface="黑体" pitchFamily="2" charset="-122"/>
              </a:rPr>
              <a:t>⑹</a:t>
            </a:r>
            <a:r>
              <a:rPr lang="zh-CN" altLang="en-US">
                <a:solidFill>
                  <a:srgbClr val="CC0000"/>
                </a:solidFill>
              </a:rPr>
              <a:t>恢复测试</a:t>
            </a:r>
            <a:r>
              <a:rPr lang="en-US" altLang="zh-CN">
                <a:solidFill>
                  <a:srgbClr val="CC0000"/>
                </a:solidFill>
              </a:rPr>
              <a:t>】</a:t>
            </a:r>
          </a:p>
          <a:p>
            <a:pPr lvl="1">
              <a:lnSpc>
                <a:spcPct val="90000"/>
              </a:lnSpc>
            </a:pPr>
            <a:r>
              <a:rPr lang="zh-CN" altLang="en-US"/>
              <a:t>证实在</a:t>
            </a:r>
            <a:r>
              <a:rPr lang="zh-CN" altLang="en-US">
                <a:solidFill>
                  <a:srgbClr val="0000FF"/>
                </a:solidFill>
              </a:rPr>
              <a:t>克服硬件故障后</a:t>
            </a:r>
            <a:r>
              <a:rPr lang="zh-CN" altLang="en-US"/>
              <a:t>，</a:t>
            </a:r>
            <a:r>
              <a:rPr lang="zh-CN" altLang="en-US">
                <a:solidFill>
                  <a:srgbClr val="0000FF"/>
                </a:solidFill>
              </a:rPr>
              <a:t>系统能否正常地继续进行工作</a:t>
            </a:r>
            <a:r>
              <a:rPr lang="zh-CN" altLang="en-US"/>
              <a:t>，并不对系统造成任何损害。</a:t>
            </a:r>
          </a:p>
          <a:p>
            <a:pPr lvl="1">
              <a:lnSpc>
                <a:spcPct val="90000"/>
              </a:lnSpc>
            </a:pPr>
            <a:r>
              <a:rPr lang="zh-CN" altLang="en-US"/>
              <a:t>采用各种人工干预的手段，</a:t>
            </a:r>
            <a:r>
              <a:rPr lang="zh-CN" altLang="en-US">
                <a:solidFill>
                  <a:srgbClr val="0000FF"/>
                </a:solidFill>
              </a:rPr>
              <a:t>模拟硬件故障</a:t>
            </a:r>
            <a:r>
              <a:rPr lang="zh-CN" altLang="en-US"/>
              <a:t>，故意造成系统出错。由此检查：</a:t>
            </a:r>
          </a:p>
          <a:p>
            <a:pPr lvl="2">
              <a:lnSpc>
                <a:spcPct val="90000"/>
              </a:lnSpc>
            </a:pPr>
            <a:r>
              <a:rPr lang="zh-CN" altLang="en-US">
                <a:solidFill>
                  <a:srgbClr val="0000FF"/>
                </a:solidFill>
                <a:latin typeface="黑体" pitchFamily="2" charset="-122"/>
              </a:rPr>
              <a:t>⒈</a:t>
            </a:r>
            <a:r>
              <a:rPr lang="zh-CN" altLang="en-US">
                <a:solidFill>
                  <a:srgbClr val="0000FF"/>
                </a:solidFill>
              </a:rPr>
              <a:t>错误探测功能</a:t>
            </a:r>
            <a:r>
              <a:rPr lang="zh-CN" altLang="en-US"/>
              <a:t>（系统能否发现硬件失效与故障）；</a:t>
            </a:r>
          </a:p>
          <a:p>
            <a:pPr lvl="2">
              <a:lnSpc>
                <a:spcPct val="90000"/>
              </a:lnSpc>
            </a:pPr>
            <a:r>
              <a:rPr lang="zh-CN" altLang="en-US">
                <a:solidFill>
                  <a:srgbClr val="0000FF"/>
                </a:solidFill>
                <a:latin typeface="黑体" pitchFamily="2" charset="-122"/>
              </a:rPr>
              <a:t>⒉</a:t>
            </a:r>
            <a:r>
              <a:rPr lang="zh-CN" altLang="en-US"/>
              <a:t>能否</a:t>
            </a:r>
            <a:r>
              <a:rPr lang="zh-CN" altLang="en-US">
                <a:solidFill>
                  <a:srgbClr val="0000FF"/>
                </a:solidFill>
              </a:rPr>
              <a:t>切换或启动备用的硬件</a:t>
            </a:r>
            <a:r>
              <a:rPr lang="zh-CN" altLang="en-US"/>
              <a:t>；</a:t>
            </a:r>
          </a:p>
          <a:p>
            <a:pPr lvl="2">
              <a:lnSpc>
                <a:spcPct val="90000"/>
              </a:lnSpc>
            </a:pPr>
            <a:r>
              <a:rPr lang="zh-CN" altLang="en-US">
                <a:solidFill>
                  <a:srgbClr val="0000FF"/>
                </a:solidFill>
                <a:latin typeface="黑体" pitchFamily="2" charset="-122"/>
              </a:rPr>
              <a:t>⒊</a:t>
            </a:r>
            <a:r>
              <a:rPr lang="zh-CN" altLang="en-US"/>
              <a:t>故障发生时</a:t>
            </a:r>
            <a:r>
              <a:rPr lang="zh-CN" altLang="en-US">
                <a:solidFill>
                  <a:srgbClr val="0000FF"/>
                </a:solidFill>
              </a:rPr>
              <a:t>能否保护正在运行的作业和系统状态</a:t>
            </a:r>
            <a:r>
              <a:rPr lang="zh-CN" altLang="en-US"/>
              <a:t>；</a:t>
            </a:r>
          </a:p>
          <a:p>
            <a:pPr lvl="2">
              <a:lnSpc>
                <a:spcPct val="90000"/>
              </a:lnSpc>
            </a:pPr>
            <a:r>
              <a:rPr lang="zh-CN" altLang="en-US">
                <a:solidFill>
                  <a:srgbClr val="0000FF"/>
                </a:solidFill>
                <a:latin typeface="黑体" pitchFamily="2" charset="-122"/>
              </a:rPr>
              <a:t>⒋</a:t>
            </a:r>
            <a:r>
              <a:rPr lang="zh-CN" altLang="en-US"/>
              <a:t>系统恢复后能否</a:t>
            </a:r>
            <a:r>
              <a:rPr lang="zh-CN" altLang="en-US">
                <a:solidFill>
                  <a:srgbClr val="0000FF"/>
                </a:solidFill>
              </a:rPr>
              <a:t>从最后记录下来的无错误状态开始继续执行作业</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Effect transition="in" filter="strips(downRight)">
                                      <p:cBhvr>
                                        <p:cTn id="7" dur="500"/>
                                        <p:tgtEl>
                                          <p:spTgt spid="168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8963">
                                            <p:txEl>
                                              <p:pRg st="2" end="2"/>
                                            </p:txEl>
                                          </p:spTgt>
                                        </p:tgtEl>
                                        <p:attrNameLst>
                                          <p:attrName>style.visibility</p:attrName>
                                        </p:attrNameLst>
                                      </p:cBhvr>
                                      <p:to>
                                        <p:strVal val="visible"/>
                                      </p:to>
                                    </p:set>
                                    <p:animEffect transition="in" filter="strips(downRight)">
                                      <p:cBhvr>
                                        <p:cTn id="12" dur="500"/>
                                        <p:tgtEl>
                                          <p:spTgt spid="168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8963">
                                            <p:txEl>
                                              <p:pRg st="3" end="3"/>
                                            </p:txEl>
                                          </p:spTgt>
                                        </p:tgtEl>
                                        <p:attrNameLst>
                                          <p:attrName>style.visibility</p:attrName>
                                        </p:attrNameLst>
                                      </p:cBhvr>
                                      <p:to>
                                        <p:strVal val="visible"/>
                                      </p:to>
                                    </p:set>
                                    <p:animEffect transition="in" filter="strips(downRight)">
                                      <p:cBhvr>
                                        <p:cTn id="17" dur="500"/>
                                        <p:tgtEl>
                                          <p:spTgt spid="1689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8963">
                                            <p:txEl>
                                              <p:pRg st="4" end="4"/>
                                            </p:txEl>
                                          </p:spTgt>
                                        </p:tgtEl>
                                        <p:attrNameLst>
                                          <p:attrName>style.visibility</p:attrName>
                                        </p:attrNameLst>
                                      </p:cBhvr>
                                      <p:to>
                                        <p:strVal val="visible"/>
                                      </p:to>
                                    </p:set>
                                    <p:animEffect transition="in" filter="strips(downRight)">
                                      <p:cBhvr>
                                        <p:cTn id="22" dur="500"/>
                                        <p:tgtEl>
                                          <p:spTgt spid="1689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68963">
                                            <p:txEl>
                                              <p:pRg st="5" end="5"/>
                                            </p:txEl>
                                          </p:spTgt>
                                        </p:tgtEl>
                                        <p:attrNameLst>
                                          <p:attrName>style.visibility</p:attrName>
                                        </p:attrNameLst>
                                      </p:cBhvr>
                                      <p:to>
                                        <p:strVal val="visible"/>
                                      </p:to>
                                    </p:set>
                                    <p:animEffect transition="in" filter="strips(downRight)">
                                      <p:cBhvr>
                                        <p:cTn id="27" dur="500"/>
                                        <p:tgtEl>
                                          <p:spTgt spid="16896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8963">
                                            <p:txEl>
                                              <p:pRg st="6" end="6"/>
                                            </p:txEl>
                                          </p:spTgt>
                                        </p:tgtEl>
                                        <p:attrNameLst>
                                          <p:attrName>style.visibility</p:attrName>
                                        </p:attrNameLst>
                                      </p:cBhvr>
                                      <p:to>
                                        <p:strVal val="visible"/>
                                      </p:to>
                                    </p:set>
                                    <p:animEffect transition="in" filter="strips(downRight)">
                                      <p:cBhvr>
                                        <p:cTn id="32" dur="500"/>
                                        <p:tgtEl>
                                          <p:spTgt spid="1689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8963">
                                            <p:txEl>
                                              <p:pRg st="1" end="1"/>
                                            </p:txEl>
                                          </p:spTgt>
                                        </p:tgtEl>
                                        <p:attrNameLst>
                                          <p:attrName>style.visibility</p:attrName>
                                        </p:attrNameLst>
                                      </p:cBhvr>
                                      <p:to>
                                        <p:strVal val="visible"/>
                                      </p:to>
                                    </p:set>
                                    <p:animEffect transition="in" filter="strips(downRight)">
                                      <p:cBhvr>
                                        <p:cTn id="37" dur="500"/>
                                        <p:tgtEl>
                                          <p:spTgt spid="168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uiExpand="1"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29644F-DDDE-47E2-8B98-225CE8682D56}"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3B1A3A99-10C6-4C7B-9801-1D0F0A4DC462}" type="slidenum">
              <a:rPr lang="en-US" altLang="zh-CN"/>
              <a:pPr/>
              <a:t>156</a:t>
            </a:fld>
            <a:endParaRPr lang="en-US" altLang="zh-CN"/>
          </a:p>
        </p:txBody>
      </p:sp>
      <p:sp>
        <p:nvSpPr>
          <p:cNvPr id="201730" name="Rectangle 2"/>
          <p:cNvSpPr>
            <a:spLocks noGrp="1" noChangeArrowheads="1"/>
          </p:cNvSpPr>
          <p:nvPr>
            <p:ph type="title"/>
          </p:nvPr>
        </p:nvSpPr>
        <p:spPr/>
        <p:txBody>
          <a:bodyPr/>
          <a:lstStyle/>
          <a:p>
            <a:r>
              <a:rPr lang="en-US" altLang="zh-CN"/>
              <a:t>7.7.4 </a:t>
            </a:r>
            <a:r>
              <a:rPr lang="zh-CN" altLang="en-US"/>
              <a:t>测试种类</a:t>
            </a:r>
          </a:p>
        </p:txBody>
      </p:sp>
      <p:sp>
        <p:nvSpPr>
          <p:cNvPr id="201731" name="Rectangle 3"/>
          <p:cNvSpPr>
            <a:spLocks noGrp="1" noChangeArrowheads="1"/>
          </p:cNvSpPr>
          <p:nvPr>
            <p:ph type="body" idx="1"/>
          </p:nvPr>
        </p:nvSpPr>
        <p:spPr/>
        <p:txBody>
          <a:bodyPr/>
          <a:lstStyle/>
          <a:p>
            <a:r>
              <a:rPr lang="en-US" altLang="zh-CN" dirty="0">
                <a:solidFill>
                  <a:srgbClr val="CC0000"/>
                </a:solidFill>
              </a:rPr>
              <a:t>【</a:t>
            </a:r>
            <a:r>
              <a:rPr lang="en-US" altLang="zh-CN" dirty="0">
                <a:solidFill>
                  <a:srgbClr val="CC0000"/>
                </a:solidFill>
                <a:latin typeface="黑体" pitchFamily="2" charset="-122"/>
              </a:rPr>
              <a:t>⑹</a:t>
            </a:r>
            <a:r>
              <a:rPr lang="zh-CN" altLang="en-US" dirty="0">
                <a:solidFill>
                  <a:srgbClr val="CC0000"/>
                </a:solidFill>
              </a:rPr>
              <a:t>恢复测试</a:t>
            </a:r>
            <a:r>
              <a:rPr lang="en-US" altLang="zh-CN" dirty="0">
                <a:solidFill>
                  <a:srgbClr val="CC0000"/>
                </a:solidFill>
              </a:rPr>
              <a:t>】</a:t>
            </a:r>
          </a:p>
          <a:p>
            <a:pPr lvl="1"/>
            <a:r>
              <a:rPr lang="zh-CN" altLang="en-US" dirty="0"/>
              <a:t>日本雅虎系统故障</a:t>
            </a:r>
            <a:r>
              <a:rPr lang="zh-CN" altLang="en-US" dirty="0">
                <a:solidFill>
                  <a:srgbClr val="0000FF"/>
                </a:solidFill>
              </a:rPr>
              <a:t>丢失</a:t>
            </a:r>
            <a:r>
              <a:rPr lang="en-US" altLang="zh-CN" dirty="0">
                <a:solidFill>
                  <a:srgbClr val="0000FF"/>
                </a:solidFill>
              </a:rPr>
              <a:t>1300</a:t>
            </a:r>
            <a:r>
              <a:rPr lang="zh-CN" altLang="en-US" dirty="0">
                <a:solidFill>
                  <a:srgbClr val="0000FF"/>
                </a:solidFill>
              </a:rPr>
              <a:t>万封用户邮件</a:t>
            </a:r>
          </a:p>
          <a:p>
            <a:pPr lvl="2"/>
            <a:r>
              <a:rPr lang="en-US" altLang="zh-CN" dirty="0" smtClean="0"/>
              <a:t>2007</a:t>
            </a:r>
            <a:r>
              <a:rPr lang="zh-CN" altLang="en-US" dirty="0" smtClean="0"/>
              <a:t>年</a:t>
            </a:r>
            <a:r>
              <a:rPr lang="en-US" altLang="zh-CN" dirty="0" smtClean="0"/>
              <a:t>9</a:t>
            </a:r>
            <a:r>
              <a:rPr lang="zh-CN" altLang="en-US" dirty="0"/>
              <a:t>月</a:t>
            </a:r>
            <a:r>
              <a:rPr lang="en-US" altLang="zh-CN" dirty="0"/>
              <a:t>5</a:t>
            </a:r>
            <a:r>
              <a:rPr lang="zh-CN" altLang="en-US" dirty="0"/>
              <a:t>日下午</a:t>
            </a:r>
            <a:r>
              <a:rPr lang="en-US" altLang="zh-CN" dirty="0"/>
              <a:t>2:35</a:t>
            </a:r>
            <a:r>
              <a:rPr lang="zh-CN" altLang="en-US" dirty="0"/>
              <a:t>至</a:t>
            </a:r>
            <a:r>
              <a:rPr lang="en-US" altLang="zh-CN" dirty="0"/>
              <a:t>10</a:t>
            </a:r>
            <a:r>
              <a:rPr lang="zh-CN" altLang="en-US" dirty="0"/>
              <a:t>月</a:t>
            </a:r>
            <a:r>
              <a:rPr lang="en-US" altLang="zh-CN" dirty="0"/>
              <a:t>4</a:t>
            </a:r>
            <a:r>
              <a:rPr lang="zh-CN" altLang="en-US" dirty="0"/>
              <a:t>日</a:t>
            </a:r>
            <a:r>
              <a:rPr lang="en-US" altLang="zh-CN" dirty="0"/>
              <a:t>3:35</a:t>
            </a:r>
            <a:r>
              <a:rPr lang="zh-CN" altLang="en-US" dirty="0"/>
              <a:t>分之间内，使用</a:t>
            </a:r>
            <a:r>
              <a:rPr lang="zh-CN" altLang="en-US" dirty="0">
                <a:solidFill>
                  <a:srgbClr val="0000FF"/>
                </a:solidFill>
              </a:rPr>
              <a:t>日本雅虎转信服务</a:t>
            </a:r>
            <a:r>
              <a:rPr lang="zh-CN" altLang="en-US" dirty="0"/>
              <a:t>寄出的邮件已确认全部遗失，共有</a:t>
            </a:r>
            <a:r>
              <a:rPr lang="en-US" altLang="zh-CN" dirty="0"/>
              <a:t>16</a:t>
            </a:r>
            <a:r>
              <a:rPr lang="zh-CN" altLang="en-US" dirty="0"/>
              <a:t>万个帐号受到影响。 </a:t>
            </a:r>
          </a:p>
          <a:p>
            <a:pPr lvl="2"/>
            <a:r>
              <a:rPr lang="zh-CN" altLang="en-US" dirty="0"/>
              <a:t>服务器将自动删除进入日本雅虎邮箱的信件，然后直接转到其它指定邮箱。</a:t>
            </a:r>
            <a:r>
              <a:rPr lang="zh-CN" altLang="en-US" dirty="0">
                <a:solidFill>
                  <a:srgbClr val="CC0000"/>
                </a:solidFill>
              </a:rPr>
              <a:t>一旦服务器出现故障</a:t>
            </a:r>
            <a:r>
              <a:rPr lang="zh-CN" altLang="en-US" dirty="0"/>
              <a:t>，</a:t>
            </a:r>
            <a:r>
              <a:rPr lang="zh-CN" altLang="en-US" dirty="0">
                <a:solidFill>
                  <a:srgbClr val="0000FF"/>
                </a:solidFill>
              </a:rPr>
              <a:t>邮件将被删除且无法恢复</a:t>
            </a:r>
            <a:r>
              <a:rPr lang="zh-CN" altLang="en-US" dirty="0" smtClean="0"/>
              <a:t>。</a:t>
            </a:r>
            <a:endParaRPr lang="en-US" altLang="zh-CN" dirty="0" smtClean="0"/>
          </a:p>
          <a:p>
            <a:pPr lvl="1"/>
            <a:r>
              <a:rPr lang="zh-CN" altLang="en-US" dirty="0" smtClean="0"/>
              <a:t>雅虎日本系统出故障：</a:t>
            </a:r>
            <a:r>
              <a:rPr lang="zh-CN" altLang="en-US" dirty="0" smtClean="0">
                <a:solidFill>
                  <a:srgbClr val="0000FF"/>
                </a:solidFill>
              </a:rPr>
              <a:t>近</a:t>
            </a:r>
            <a:r>
              <a:rPr lang="en-US" altLang="zh-CN" dirty="0" smtClean="0">
                <a:solidFill>
                  <a:srgbClr val="0000FF"/>
                </a:solidFill>
              </a:rPr>
              <a:t>5700</a:t>
            </a:r>
            <a:r>
              <a:rPr lang="zh-CN" altLang="en-US" dirty="0" smtClean="0">
                <a:solidFill>
                  <a:srgbClr val="0000FF"/>
                </a:solidFill>
              </a:rPr>
              <a:t>家企业数据丢失</a:t>
            </a:r>
            <a:endParaRPr lang="en-US" altLang="zh-CN" dirty="0" smtClean="0">
              <a:solidFill>
                <a:srgbClr val="0000FF"/>
              </a:solidFill>
            </a:endParaRPr>
          </a:p>
          <a:p>
            <a:pPr lvl="2"/>
            <a:r>
              <a:rPr lang="en-US" altLang="zh-CN" dirty="0" smtClean="0"/>
              <a:t>2012</a:t>
            </a:r>
            <a:r>
              <a:rPr lang="zh-CN" altLang="en-US" dirty="0" smtClean="0"/>
              <a:t>年</a:t>
            </a:r>
            <a:r>
              <a:rPr lang="en-US" altLang="zh-CN" dirty="0" smtClean="0"/>
              <a:t>06</a:t>
            </a:r>
            <a:r>
              <a:rPr lang="zh-CN" altLang="en-US" dirty="0" smtClean="0"/>
              <a:t>月</a:t>
            </a:r>
            <a:r>
              <a:rPr lang="en-US" altLang="zh-CN" dirty="0" smtClean="0"/>
              <a:t>26</a:t>
            </a:r>
            <a:r>
              <a:rPr lang="zh-CN" altLang="en-US" dirty="0" smtClean="0"/>
              <a:t>日，</a:t>
            </a:r>
            <a:r>
              <a:rPr lang="zh-CN" altLang="en-US" dirty="0" smtClean="0">
                <a:hlinkClick r:id="rId2"/>
              </a:rPr>
              <a:t>雅虎</a:t>
            </a:r>
            <a:r>
              <a:rPr lang="zh-CN" altLang="en-US" dirty="0" smtClean="0"/>
              <a:t>日本由位于大阪的旗下一家子公司</a:t>
            </a:r>
            <a:r>
              <a:rPr lang="en-US" altLang="zh-CN" dirty="0" err="1" smtClean="0"/>
              <a:t>Firstserver</a:t>
            </a:r>
            <a:r>
              <a:rPr lang="zh-CN" altLang="en-US" dirty="0" smtClean="0"/>
              <a:t>运营的一个</a:t>
            </a:r>
            <a:r>
              <a:rPr lang="zh-CN" altLang="en-US" dirty="0" smtClean="0">
                <a:solidFill>
                  <a:srgbClr val="C00000"/>
                </a:solidFill>
              </a:rPr>
              <a:t>出租服务器发生系统故障</a:t>
            </a:r>
            <a:r>
              <a:rPr lang="zh-CN" altLang="en-US" dirty="0" smtClean="0"/>
              <a:t>，导致</a:t>
            </a:r>
            <a:r>
              <a:rPr lang="en-US" altLang="zh-CN" dirty="0" smtClean="0"/>
              <a:t>5698</a:t>
            </a:r>
            <a:r>
              <a:rPr lang="zh-CN" altLang="en-US" dirty="0" smtClean="0"/>
              <a:t>家企业数据丢失，数据当中包括这些公司的网站信息内容</a:t>
            </a:r>
            <a:r>
              <a:rPr lang="zh-CN" altLang="en-US" b="0"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1731">
                                            <p:txEl>
                                              <p:pRg st="1" end="1"/>
                                            </p:txEl>
                                          </p:spTgt>
                                        </p:tgtEl>
                                        <p:attrNameLst>
                                          <p:attrName>style.visibility</p:attrName>
                                        </p:attrNameLst>
                                      </p:cBhvr>
                                      <p:to>
                                        <p:strVal val="visible"/>
                                      </p:to>
                                    </p:set>
                                    <p:animEffect transition="in" filter="strips(downRight)">
                                      <p:cBhvr>
                                        <p:cTn id="7" dur="500"/>
                                        <p:tgtEl>
                                          <p:spTgt spid="2017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1731">
                                            <p:txEl>
                                              <p:pRg st="2" end="2"/>
                                            </p:txEl>
                                          </p:spTgt>
                                        </p:tgtEl>
                                        <p:attrNameLst>
                                          <p:attrName>style.visibility</p:attrName>
                                        </p:attrNameLst>
                                      </p:cBhvr>
                                      <p:to>
                                        <p:strVal val="visible"/>
                                      </p:to>
                                    </p:set>
                                    <p:animEffect transition="in" filter="strips(downRight)">
                                      <p:cBhvr>
                                        <p:cTn id="12" dur="500"/>
                                        <p:tgtEl>
                                          <p:spTgt spid="2017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1731">
                                            <p:txEl>
                                              <p:pRg st="3" end="3"/>
                                            </p:txEl>
                                          </p:spTgt>
                                        </p:tgtEl>
                                        <p:attrNameLst>
                                          <p:attrName>style.visibility</p:attrName>
                                        </p:attrNameLst>
                                      </p:cBhvr>
                                      <p:to>
                                        <p:strVal val="visible"/>
                                      </p:to>
                                    </p:set>
                                    <p:animEffect transition="in" filter="strips(downRight)">
                                      <p:cBhvr>
                                        <p:cTn id="17" dur="500"/>
                                        <p:tgtEl>
                                          <p:spTgt spid="2017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1731">
                                            <p:txEl>
                                              <p:pRg st="4" end="4"/>
                                            </p:txEl>
                                          </p:spTgt>
                                        </p:tgtEl>
                                        <p:attrNameLst>
                                          <p:attrName>style.visibility</p:attrName>
                                        </p:attrNameLst>
                                      </p:cBhvr>
                                      <p:to>
                                        <p:strVal val="visible"/>
                                      </p:to>
                                    </p:set>
                                    <p:animEffect transition="in" filter="strips(downRight)">
                                      <p:cBhvr>
                                        <p:cTn id="22" dur="500"/>
                                        <p:tgtEl>
                                          <p:spTgt spid="2017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01731">
                                            <p:txEl>
                                              <p:pRg st="5" end="5"/>
                                            </p:txEl>
                                          </p:spTgt>
                                        </p:tgtEl>
                                        <p:attrNameLst>
                                          <p:attrName>style.visibility</p:attrName>
                                        </p:attrNameLst>
                                      </p:cBhvr>
                                      <p:to>
                                        <p:strVal val="visible"/>
                                      </p:to>
                                    </p:set>
                                    <p:animEffect transition="in" filter="strips(downRight)">
                                      <p:cBhvr>
                                        <p:cTn id="27" dur="500"/>
                                        <p:tgtEl>
                                          <p:spTgt spid="201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79B8C2A-CFF9-4B50-9814-3B7E035E29C4}"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7B83D82B-EE34-46C8-BB6E-BCD5EA521E97}" type="slidenum">
              <a:rPr lang="en-US" altLang="zh-CN"/>
              <a:pPr/>
              <a:t>157</a:t>
            </a:fld>
            <a:endParaRPr lang="en-US" altLang="zh-CN"/>
          </a:p>
        </p:txBody>
      </p:sp>
      <p:sp>
        <p:nvSpPr>
          <p:cNvPr id="166914" name="Rectangle 2"/>
          <p:cNvSpPr>
            <a:spLocks noGrp="1" noChangeArrowheads="1"/>
          </p:cNvSpPr>
          <p:nvPr>
            <p:ph type="title"/>
          </p:nvPr>
        </p:nvSpPr>
        <p:spPr/>
        <p:txBody>
          <a:bodyPr/>
          <a:lstStyle/>
          <a:p>
            <a:r>
              <a:rPr lang="en-US" altLang="zh-CN"/>
              <a:t>7.7.4 </a:t>
            </a:r>
            <a:r>
              <a:rPr lang="zh-CN" altLang="en-US"/>
              <a:t>测试种类</a:t>
            </a:r>
          </a:p>
        </p:txBody>
      </p:sp>
      <p:sp>
        <p:nvSpPr>
          <p:cNvPr id="166915"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⑺</a:t>
            </a:r>
            <a:r>
              <a:rPr lang="zh-CN" altLang="en-US">
                <a:solidFill>
                  <a:srgbClr val="CC0000"/>
                </a:solidFill>
              </a:rPr>
              <a:t>配置测试</a:t>
            </a:r>
            <a:r>
              <a:rPr lang="en-US" altLang="zh-CN">
                <a:solidFill>
                  <a:srgbClr val="CC0000"/>
                </a:solidFill>
              </a:rPr>
              <a:t>】</a:t>
            </a:r>
          </a:p>
          <a:p>
            <a:pPr lvl="2"/>
            <a:r>
              <a:rPr lang="zh-CN" altLang="en-US">
                <a:solidFill>
                  <a:srgbClr val="0000FF"/>
                </a:solidFill>
              </a:rPr>
              <a:t>软件配置</a:t>
            </a:r>
            <a:r>
              <a:rPr lang="zh-CN" altLang="en-US"/>
              <a:t>和</a:t>
            </a:r>
            <a:r>
              <a:rPr lang="zh-CN" altLang="en-US">
                <a:solidFill>
                  <a:srgbClr val="0000FF"/>
                </a:solidFill>
              </a:rPr>
              <a:t>硬件配置</a:t>
            </a:r>
            <a:r>
              <a:rPr lang="zh-CN" altLang="en-US"/>
              <a:t>都要测试。</a:t>
            </a:r>
            <a:endParaRPr lang="zh-CN" altLang="en-US">
              <a:solidFill>
                <a:srgbClr val="CC0000"/>
              </a:solidFill>
            </a:endParaRPr>
          </a:p>
          <a:p>
            <a:pPr lvl="1"/>
            <a:r>
              <a:rPr lang="zh-CN" altLang="en-US" u="sng">
                <a:solidFill>
                  <a:srgbClr val="CC0000"/>
                </a:solidFill>
              </a:rPr>
              <a:t>包括：</a:t>
            </a:r>
          </a:p>
          <a:p>
            <a:pPr lvl="1"/>
            <a:r>
              <a:rPr lang="zh-CN" altLang="en-US">
                <a:solidFill>
                  <a:srgbClr val="0000FF"/>
                </a:solidFill>
              </a:rPr>
              <a:t>配置命令测试：</a:t>
            </a:r>
          </a:p>
          <a:p>
            <a:pPr lvl="2"/>
            <a:r>
              <a:rPr lang="zh-CN" altLang="en-US">
                <a:solidFill>
                  <a:srgbClr val="0000FF"/>
                </a:solidFill>
              </a:rPr>
              <a:t>验证全部配置命令的可操作性（有效性</a:t>
            </a:r>
            <a:r>
              <a:rPr lang="zh-CN" altLang="en-US"/>
              <a:t>）；</a:t>
            </a:r>
          </a:p>
          <a:p>
            <a:pPr lvl="2"/>
            <a:r>
              <a:rPr lang="zh-CN" altLang="en-US"/>
              <a:t>特别对</a:t>
            </a:r>
            <a:r>
              <a:rPr lang="zh-CN" altLang="en-US">
                <a:solidFill>
                  <a:srgbClr val="0000FF"/>
                </a:solidFill>
              </a:rPr>
              <a:t>最大配置</a:t>
            </a:r>
            <a:r>
              <a:rPr lang="zh-CN" altLang="en-US"/>
              <a:t>和</a:t>
            </a:r>
            <a:r>
              <a:rPr lang="zh-CN" altLang="en-US">
                <a:solidFill>
                  <a:srgbClr val="0000FF"/>
                </a:solidFill>
              </a:rPr>
              <a:t>最小配置</a:t>
            </a:r>
            <a:r>
              <a:rPr lang="zh-CN" altLang="en-US"/>
              <a:t>要进行测试。</a:t>
            </a:r>
          </a:p>
          <a:p>
            <a:pPr lvl="1"/>
            <a:r>
              <a:rPr lang="zh-CN" altLang="en-US">
                <a:solidFill>
                  <a:srgbClr val="0000FF"/>
                </a:solidFill>
              </a:rPr>
              <a:t>循环配置测试：</a:t>
            </a:r>
          </a:p>
          <a:p>
            <a:pPr lvl="2"/>
            <a:r>
              <a:rPr lang="zh-CN" altLang="en-US"/>
              <a:t>证明每次</a:t>
            </a:r>
            <a:r>
              <a:rPr lang="zh-CN" altLang="en-US">
                <a:solidFill>
                  <a:srgbClr val="0000FF"/>
                </a:solidFill>
              </a:rPr>
              <a:t>循环置换配置</a:t>
            </a:r>
            <a:r>
              <a:rPr lang="zh-CN" altLang="en-US"/>
              <a:t>都能正常工作。</a:t>
            </a:r>
          </a:p>
          <a:p>
            <a:pPr lvl="1"/>
            <a:r>
              <a:rPr lang="zh-CN" altLang="en-US">
                <a:solidFill>
                  <a:srgbClr val="0000FF"/>
                </a:solidFill>
              </a:rPr>
              <a:t>修复测试：</a:t>
            </a:r>
          </a:p>
          <a:p>
            <a:pPr lvl="2"/>
            <a:r>
              <a:rPr lang="zh-CN" altLang="en-US"/>
              <a:t>用自动的或手工的方式进行配置的修复。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strips(downRight)">
                                      <p:cBhvr>
                                        <p:cTn id="7" dur="500"/>
                                        <p:tgtEl>
                                          <p:spTgt spid="16691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66915">
                                            <p:txEl>
                                              <p:pRg st="1" end="1"/>
                                            </p:txEl>
                                          </p:spTgt>
                                        </p:tgtEl>
                                        <p:attrNameLst>
                                          <p:attrName>style.visibility</p:attrName>
                                        </p:attrNameLst>
                                      </p:cBhvr>
                                      <p:to>
                                        <p:strVal val="visible"/>
                                      </p:to>
                                    </p:set>
                                    <p:animEffect transition="in" filter="strips(downRight)">
                                      <p:cBhvr>
                                        <p:cTn id="10" dur="500"/>
                                        <p:tgtEl>
                                          <p:spTgt spid="1669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66915">
                                            <p:txEl>
                                              <p:pRg st="2" end="2"/>
                                            </p:txEl>
                                          </p:spTgt>
                                        </p:tgtEl>
                                        <p:attrNameLst>
                                          <p:attrName>style.visibility</p:attrName>
                                        </p:attrNameLst>
                                      </p:cBhvr>
                                      <p:to>
                                        <p:strVal val="visible"/>
                                      </p:to>
                                    </p:set>
                                    <p:animEffect transition="in" filter="strips(downRight)">
                                      <p:cBhvr>
                                        <p:cTn id="15" dur="500"/>
                                        <p:tgtEl>
                                          <p:spTgt spid="16691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66915">
                                            <p:txEl>
                                              <p:pRg st="3" end="3"/>
                                            </p:txEl>
                                          </p:spTgt>
                                        </p:tgtEl>
                                        <p:attrNameLst>
                                          <p:attrName>style.visibility</p:attrName>
                                        </p:attrNameLst>
                                      </p:cBhvr>
                                      <p:to>
                                        <p:strVal val="visible"/>
                                      </p:to>
                                    </p:set>
                                    <p:animEffect transition="in" filter="strips(downRight)">
                                      <p:cBhvr>
                                        <p:cTn id="20" dur="500"/>
                                        <p:tgtEl>
                                          <p:spTgt spid="166915">
                                            <p:txEl>
                                              <p:pRg st="3" end="3"/>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66915">
                                            <p:txEl>
                                              <p:pRg st="4" end="4"/>
                                            </p:txEl>
                                          </p:spTgt>
                                        </p:tgtEl>
                                        <p:attrNameLst>
                                          <p:attrName>style.visibility</p:attrName>
                                        </p:attrNameLst>
                                      </p:cBhvr>
                                      <p:to>
                                        <p:strVal val="visible"/>
                                      </p:to>
                                    </p:set>
                                    <p:animEffect transition="in" filter="strips(downRight)">
                                      <p:cBhvr>
                                        <p:cTn id="23" dur="500"/>
                                        <p:tgtEl>
                                          <p:spTgt spid="166915">
                                            <p:txEl>
                                              <p:pRg st="4" end="4"/>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66915">
                                            <p:txEl>
                                              <p:pRg st="5" end="5"/>
                                            </p:txEl>
                                          </p:spTgt>
                                        </p:tgtEl>
                                        <p:attrNameLst>
                                          <p:attrName>style.visibility</p:attrName>
                                        </p:attrNameLst>
                                      </p:cBhvr>
                                      <p:to>
                                        <p:strVal val="visible"/>
                                      </p:to>
                                    </p:set>
                                    <p:animEffect transition="in" filter="strips(downRight)">
                                      <p:cBhvr>
                                        <p:cTn id="26" dur="500"/>
                                        <p:tgtEl>
                                          <p:spTgt spid="16691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66915">
                                            <p:txEl>
                                              <p:pRg st="6" end="6"/>
                                            </p:txEl>
                                          </p:spTgt>
                                        </p:tgtEl>
                                        <p:attrNameLst>
                                          <p:attrName>style.visibility</p:attrName>
                                        </p:attrNameLst>
                                      </p:cBhvr>
                                      <p:to>
                                        <p:strVal val="visible"/>
                                      </p:to>
                                    </p:set>
                                    <p:animEffect transition="in" filter="strips(downRight)">
                                      <p:cBhvr>
                                        <p:cTn id="31" dur="500"/>
                                        <p:tgtEl>
                                          <p:spTgt spid="166915">
                                            <p:txEl>
                                              <p:pRg st="6" end="6"/>
                                            </p:txEl>
                                          </p:spTgt>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66915">
                                            <p:txEl>
                                              <p:pRg st="7" end="7"/>
                                            </p:txEl>
                                          </p:spTgt>
                                        </p:tgtEl>
                                        <p:attrNameLst>
                                          <p:attrName>style.visibility</p:attrName>
                                        </p:attrNameLst>
                                      </p:cBhvr>
                                      <p:to>
                                        <p:strVal val="visible"/>
                                      </p:to>
                                    </p:set>
                                    <p:animEffect transition="in" filter="strips(downRight)">
                                      <p:cBhvr>
                                        <p:cTn id="34" dur="500"/>
                                        <p:tgtEl>
                                          <p:spTgt spid="16691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66915">
                                            <p:txEl>
                                              <p:pRg st="8" end="8"/>
                                            </p:txEl>
                                          </p:spTgt>
                                        </p:tgtEl>
                                        <p:attrNameLst>
                                          <p:attrName>style.visibility</p:attrName>
                                        </p:attrNameLst>
                                      </p:cBhvr>
                                      <p:to>
                                        <p:strVal val="visible"/>
                                      </p:to>
                                    </p:set>
                                    <p:animEffect transition="in" filter="strips(downRight)">
                                      <p:cBhvr>
                                        <p:cTn id="39" dur="500"/>
                                        <p:tgtEl>
                                          <p:spTgt spid="166915">
                                            <p:txEl>
                                              <p:pRg st="8" end="8"/>
                                            </p:txEl>
                                          </p:spTgt>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66915">
                                            <p:txEl>
                                              <p:pRg st="9" end="9"/>
                                            </p:txEl>
                                          </p:spTgt>
                                        </p:tgtEl>
                                        <p:attrNameLst>
                                          <p:attrName>style.visibility</p:attrName>
                                        </p:attrNameLst>
                                      </p:cBhvr>
                                      <p:to>
                                        <p:strVal val="visible"/>
                                      </p:to>
                                    </p:set>
                                    <p:animEffect transition="in" filter="strips(downRight)">
                                      <p:cBhvr>
                                        <p:cTn id="42" dur="500"/>
                                        <p:tgtEl>
                                          <p:spTgt spid="1669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14E421F-7CF5-4036-9955-E66F1AAA0410}"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C81CDCDB-EE05-4DD3-B004-7F59314B6E7E}" type="slidenum">
              <a:rPr lang="en-US" altLang="zh-CN"/>
              <a:pPr/>
              <a:t>158</a:t>
            </a:fld>
            <a:endParaRPr lang="en-US" altLang="zh-CN"/>
          </a:p>
        </p:txBody>
      </p:sp>
      <p:sp>
        <p:nvSpPr>
          <p:cNvPr id="235522" name="Rectangle 2"/>
          <p:cNvSpPr>
            <a:spLocks noGrp="1" noChangeArrowheads="1"/>
          </p:cNvSpPr>
          <p:nvPr>
            <p:ph type="title"/>
          </p:nvPr>
        </p:nvSpPr>
        <p:spPr/>
        <p:txBody>
          <a:bodyPr/>
          <a:lstStyle/>
          <a:p>
            <a:endParaRPr lang="zh-CN" altLang="zh-CN"/>
          </a:p>
        </p:txBody>
      </p:sp>
      <p:sp>
        <p:nvSpPr>
          <p:cNvPr id="235523" name="Rectangle 3"/>
          <p:cNvSpPr>
            <a:spLocks noGrp="1" noChangeArrowheads="1"/>
          </p:cNvSpPr>
          <p:nvPr>
            <p:ph type="body" idx="1"/>
          </p:nvPr>
        </p:nvSpPr>
        <p:spPr/>
        <p:txBody>
          <a:bodyPr/>
          <a:lstStyle/>
          <a:p>
            <a:endParaRPr lang="zh-CN" altLang="zh-CN"/>
          </a:p>
        </p:txBody>
      </p:sp>
      <p:pic>
        <p:nvPicPr>
          <p:cNvPr id="235524" name="Picture 4" descr="vmware2"/>
          <p:cNvPicPr>
            <a:picLocks noChangeAspect="1" noChangeArrowheads="1"/>
          </p:cNvPicPr>
          <p:nvPr/>
        </p:nvPicPr>
        <p:blipFill>
          <a:blip r:embed="rId2" cstate="print"/>
          <a:srcRect/>
          <a:stretch>
            <a:fillRect/>
          </a:stretch>
        </p:blipFill>
        <p:spPr bwMode="auto">
          <a:xfrm>
            <a:off x="0" y="-1588"/>
            <a:ext cx="9144000" cy="6888163"/>
          </a:xfrm>
          <a:prstGeom prst="rect">
            <a:avLst/>
          </a:prstGeom>
          <a:noFill/>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D33C0C22-D23F-4ED6-98FA-BC730DF518C4}" type="datetime1">
              <a:rPr lang="zh-CN" altLang="en-US"/>
              <a:pPr/>
              <a:t>2020/1/5</a:t>
            </a:fld>
            <a:endParaRPr lang="en-US" altLang="zh-CN"/>
          </a:p>
        </p:txBody>
      </p:sp>
      <p:sp>
        <p:nvSpPr>
          <p:cNvPr id="10" name="灯片编号占位符 4"/>
          <p:cNvSpPr>
            <a:spLocks noGrp="1"/>
          </p:cNvSpPr>
          <p:nvPr>
            <p:ph type="sldNum" sz="quarter" idx="11"/>
          </p:nvPr>
        </p:nvSpPr>
        <p:spPr/>
        <p:txBody>
          <a:bodyPr/>
          <a:lstStyle/>
          <a:p>
            <a:fld id="{93365DA3-E11C-41EA-9232-962CB67891FC}" type="slidenum">
              <a:rPr lang="en-US" altLang="zh-CN"/>
              <a:pPr/>
              <a:t>159</a:t>
            </a:fld>
            <a:endParaRPr lang="en-US" altLang="zh-CN"/>
          </a:p>
        </p:txBody>
      </p:sp>
      <p:sp>
        <p:nvSpPr>
          <p:cNvPr id="169986" name="Rectangle 2"/>
          <p:cNvSpPr>
            <a:spLocks noGrp="1" noChangeArrowheads="1"/>
          </p:cNvSpPr>
          <p:nvPr>
            <p:ph type="title"/>
          </p:nvPr>
        </p:nvSpPr>
        <p:spPr/>
        <p:txBody>
          <a:bodyPr/>
          <a:lstStyle/>
          <a:p>
            <a:r>
              <a:rPr lang="en-US" altLang="zh-CN" dirty="0"/>
              <a:t>7.7.4 </a:t>
            </a:r>
            <a:r>
              <a:rPr lang="zh-CN" altLang="en-US" dirty="0"/>
              <a:t>测试种类</a:t>
            </a:r>
          </a:p>
        </p:txBody>
      </p:sp>
      <p:sp>
        <p:nvSpPr>
          <p:cNvPr id="169987"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⑻</a:t>
            </a:r>
            <a:r>
              <a:rPr lang="zh-CN" altLang="en-US">
                <a:solidFill>
                  <a:srgbClr val="CC0000"/>
                </a:solidFill>
              </a:rPr>
              <a:t>安全性测试</a:t>
            </a:r>
            <a:r>
              <a:rPr lang="en-US" altLang="zh-CN">
                <a:solidFill>
                  <a:srgbClr val="CC0000"/>
                </a:solidFill>
              </a:rPr>
              <a:t>】</a:t>
            </a:r>
          </a:p>
          <a:p>
            <a:pPr lvl="1"/>
            <a:r>
              <a:rPr lang="zh-CN" altLang="en-US"/>
              <a:t>安全性测试是要</a:t>
            </a:r>
            <a:r>
              <a:rPr lang="zh-CN" altLang="en-US">
                <a:solidFill>
                  <a:srgbClr val="CC0000"/>
                </a:solidFill>
              </a:rPr>
              <a:t>检验在系统中已经存在的系统安全性、保密性措施是否发挥作用，有无漏洞</a:t>
            </a:r>
            <a:r>
              <a:rPr lang="zh-CN" altLang="en-US"/>
              <a:t>。</a:t>
            </a:r>
          </a:p>
          <a:p>
            <a:pPr lvl="1"/>
            <a:r>
              <a:rPr lang="zh-CN" altLang="en-US">
                <a:solidFill>
                  <a:srgbClr val="0000FF"/>
                </a:solidFill>
              </a:rPr>
              <a:t>如，</a:t>
            </a:r>
            <a:r>
              <a:rPr lang="en-US" altLang="zh-CN">
                <a:solidFill>
                  <a:srgbClr val="0000FF"/>
                </a:solidFill>
              </a:rPr>
              <a:t>SQL</a:t>
            </a:r>
            <a:r>
              <a:rPr lang="zh-CN" altLang="en-US">
                <a:solidFill>
                  <a:srgbClr val="0000FF"/>
                </a:solidFill>
              </a:rPr>
              <a:t>注入攻击</a:t>
            </a:r>
          </a:p>
          <a:p>
            <a:pPr lvl="2"/>
            <a:r>
              <a:rPr lang="zh-CN" altLang="en-US"/>
              <a:t>利用</a:t>
            </a:r>
            <a:r>
              <a:rPr lang="en-US" altLang="zh-CN"/>
              <a:t>ASP</a:t>
            </a:r>
            <a:r>
              <a:rPr lang="zh-CN" altLang="en-US"/>
              <a:t>的容错性进行正面攻击。</a:t>
            </a:r>
          </a:p>
        </p:txBody>
      </p:sp>
      <p:sp>
        <p:nvSpPr>
          <p:cNvPr id="169988" name="Rectangle 4"/>
          <p:cNvSpPr>
            <a:spLocks noChangeArrowheads="1"/>
          </p:cNvSpPr>
          <p:nvPr/>
        </p:nvSpPr>
        <p:spPr bwMode="auto">
          <a:xfrm>
            <a:off x="1143000" y="3581400"/>
            <a:ext cx="5422900"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DELETE FROM T_YH WHERE ID=:ID</a:t>
            </a:r>
          </a:p>
        </p:txBody>
      </p:sp>
      <p:sp>
        <p:nvSpPr>
          <p:cNvPr id="169989" name="Rectangle 5"/>
          <p:cNvSpPr>
            <a:spLocks noChangeArrowheads="1"/>
          </p:cNvSpPr>
          <p:nvPr/>
        </p:nvSpPr>
        <p:spPr bwMode="auto">
          <a:xfrm>
            <a:off x="1143000" y="4114800"/>
            <a:ext cx="3322638" cy="457200"/>
          </a:xfrm>
          <a:prstGeom prst="rect">
            <a:avLst/>
          </a:prstGeom>
          <a:solidFill>
            <a:srgbClr val="FF0000"/>
          </a:solidFill>
          <a:ln w="9525">
            <a:noFill/>
            <a:miter lim="800000"/>
            <a:headEnd/>
            <a:tailEnd/>
          </a:ln>
          <a:effectLst/>
        </p:spPr>
        <p:txBody>
          <a:bodyPr wrap="none">
            <a:spAutoFit/>
          </a:bodyPr>
          <a:lstStyle/>
          <a:p>
            <a:pPr>
              <a:spcBef>
                <a:spcPct val="30000"/>
              </a:spcBef>
            </a:pPr>
            <a:r>
              <a:rPr lang="en-US" altLang="zh-CN" sz="2400" b="1">
                <a:solidFill>
                  <a:schemeClr val="bg1"/>
                </a:solidFill>
              </a:rPr>
              <a:t>..deleteyh.asp?id=jwc</a:t>
            </a:r>
          </a:p>
        </p:txBody>
      </p:sp>
      <p:sp>
        <p:nvSpPr>
          <p:cNvPr id="169990" name="Rectangle 6"/>
          <p:cNvSpPr>
            <a:spLocks noChangeArrowheads="1"/>
          </p:cNvSpPr>
          <p:nvPr/>
        </p:nvSpPr>
        <p:spPr bwMode="auto">
          <a:xfrm>
            <a:off x="1143000" y="4572000"/>
            <a:ext cx="5675313" cy="457200"/>
          </a:xfrm>
          <a:prstGeom prst="rect">
            <a:avLst/>
          </a:prstGeom>
          <a:solidFill>
            <a:srgbClr val="FF0000"/>
          </a:solidFill>
          <a:ln w="9525" algn="ctr">
            <a:noFill/>
            <a:miter lim="800000"/>
            <a:headEnd/>
            <a:tailEnd/>
          </a:ln>
          <a:effectLst/>
        </p:spPr>
        <p:txBody>
          <a:bodyPr wrap="none">
            <a:spAutoFit/>
          </a:bodyPr>
          <a:lstStyle/>
          <a:p>
            <a:pPr>
              <a:spcBef>
                <a:spcPct val="30000"/>
              </a:spcBef>
            </a:pPr>
            <a:r>
              <a:rPr lang="en-US" altLang="zh-CN" sz="2400" b="1">
                <a:solidFill>
                  <a:schemeClr val="bg1"/>
                </a:solidFill>
              </a:rPr>
              <a:t>DELETE FROM T_YH WHERE ID=‘jwc’</a:t>
            </a:r>
          </a:p>
        </p:txBody>
      </p:sp>
      <p:sp>
        <p:nvSpPr>
          <p:cNvPr id="169991" name="Rectangle 7"/>
          <p:cNvSpPr>
            <a:spLocks noChangeArrowheads="1"/>
          </p:cNvSpPr>
          <p:nvPr/>
        </p:nvSpPr>
        <p:spPr bwMode="auto">
          <a:xfrm>
            <a:off x="1143000" y="5181600"/>
            <a:ext cx="4481513" cy="457200"/>
          </a:xfrm>
          <a:prstGeom prst="rect">
            <a:avLst/>
          </a:prstGeom>
          <a:solidFill>
            <a:srgbClr val="0000FF"/>
          </a:solidFill>
          <a:ln w="9525">
            <a:noFill/>
            <a:miter lim="800000"/>
            <a:headEnd/>
            <a:tailEnd/>
          </a:ln>
          <a:effectLst/>
        </p:spPr>
        <p:txBody>
          <a:bodyPr wrap="none">
            <a:spAutoFit/>
          </a:bodyPr>
          <a:lstStyle/>
          <a:p>
            <a:pPr>
              <a:spcBef>
                <a:spcPct val="30000"/>
              </a:spcBef>
            </a:pPr>
            <a:r>
              <a:rPr lang="en-US" altLang="zh-CN" sz="2400" b="1">
                <a:solidFill>
                  <a:schemeClr val="bg1"/>
                </a:solidFill>
              </a:rPr>
              <a:t>..deleteyh.asp?id=jwc ‘ or 1=1</a:t>
            </a:r>
          </a:p>
        </p:txBody>
      </p:sp>
      <p:sp>
        <p:nvSpPr>
          <p:cNvPr id="169992" name="Rectangle 8"/>
          <p:cNvSpPr>
            <a:spLocks noChangeArrowheads="1"/>
          </p:cNvSpPr>
          <p:nvPr/>
        </p:nvSpPr>
        <p:spPr bwMode="auto">
          <a:xfrm>
            <a:off x="1143000" y="5638800"/>
            <a:ext cx="6834188" cy="457200"/>
          </a:xfrm>
          <a:prstGeom prst="rect">
            <a:avLst/>
          </a:prstGeom>
          <a:solidFill>
            <a:srgbClr val="0000FF"/>
          </a:solidFill>
          <a:ln w="9525" algn="ctr">
            <a:noFill/>
            <a:miter lim="800000"/>
            <a:headEnd/>
            <a:tailEnd/>
          </a:ln>
          <a:effectLst/>
        </p:spPr>
        <p:txBody>
          <a:bodyPr wrap="none">
            <a:spAutoFit/>
          </a:bodyPr>
          <a:lstStyle/>
          <a:p>
            <a:pPr>
              <a:spcBef>
                <a:spcPct val="30000"/>
              </a:spcBef>
            </a:pPr>
            <a:r>
              <a:rPr lang="en-US" altLang="zh-CN" sz="2400" b="1">
                <a:solidFill>
                  <a:schemeClr val="bg1"/>
                </a:solidFill>
              </a:rPr>
              <a:t>DELETE FROM T_YH WHERE ID=‘jwc’ or ‘1=1’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Effect transition="in" filter="strips(downRight)">
                                      <p:cBhvr>
                                        <p:cTn id="7" dur="500"/>
                                        <p:tgtEl>
                                          <p:spTgt spid="169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9987">
                                            <p:txEl>
                                              <p:pRg st="1" end="1"/>
                                            </p:txEl>
                                          </p:spTgt>
                                        </p:tgtEl>
                                        <p:attrNameLst>
                                          <p:attrName>style.visibility</p:attrName>
                                        </p:attrNameLst>
                                      </p:cBhvr>
                                      <p:to>
                                        <p:strVal val="visible"/>
                                      </p:to>
                                    </p:set>
                                    <p:animEffect transition="in" filter="strips(downRight)">
                                      <p:cBhvr>
                                        <p:cTn id="12" dur="500"/>
                                        <p:tgtEl>
                                          <p:spTgt spid="169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9987">
                                            <p:txEl>
                                              <p:pRg st="2" end="2"/>
                                            </p:txEl>
                                          </p:spTgt>
                                        </p:tgtEl>
                                        <p:attrNameLst>
                                          <p:attrName>style.visibility</p:attrName>
                                        </p:attrNameLst>
                                      </p:cBhvr>
                                      <p:to>
                                        <p:strVal val="visible"/>
                                      </p:to>
                                    </p:set>
                                    <p:animEffect transition="in" filter="strips(downRight)">
                                      <p:cBhvr>
                                        <p:cTn id="17" dur="500"/>
                                        <p:tgtEl>
                                          <p:spTgt spid="169987">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69987">
                                            <p:txEl>
                                              <p:pRg st="3" end="3"/>
                                            </p:txEl>
                                          </p:spTgt>
                                        </p:tgtEl>
                                        <p:attrNameLst>
                                          <p:attrName>style.visibility</p:attrName>
                                        </p:attrNameLst>
                                      </p:cBhvr>
                                      <p:to>
                                        <p:strVal val="visible"/>
                                      </p:to>
                                    </p:set>
                                    <p:animEffect transition="in" filter="strips(downRight)">
                                      <p:cBhvr>
                                        <p:cTn id="20" dur="500"/>
                                        <p:tgtEl>
                                          <p:spTgt spid="16998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9988"/>
                                        </p:tgtEl>
                                        <p:attrNameLst>
                                          <p:attrName>style.visibility</p:attrName>
                                        </p:attrNameLst>
                                      </p:cBhvr>
                                      <p:to>
                                        <p:strVal val="visible"/>
                                      </p:to>
                                    </p:set>
                                    <p:anim calcmode="lin" valueType="num">
                                      <p:cBhvr additive="base">
                                        <p:cTn id="25" dur="500" fill="hold"/>
                                        <p:tgtEl>
                                          <p:spTgt spid="169988"/>
                                        </p:tgtEl>
                                        <p:attrNameLst>
                                          <p:attrName>ppt_x</p:attrName>
                                        </p:attrNameLst>
                                      </p:cBhvr>
                                      <p:tavLst>
                                        <p:tav tm="0">
                                          <p:val>
                                            <p:strVal val="#ppt_x"/>
                                          </p:val>
                                        </p:tav>
                                        <p:tav tm="100000">
                                          <p:val>
                                            <p:strVal val="#ppt_x"/>
                                          </p:val>
                                        </p:tav>
                                      </p:tavLst>
                                    </p:anim>
                                    <p:anim calcmode="lin" valueType="num">
                                      <p:cBhvr additive="base">
                                        <p:cTn id="26" dur="500" fill="hold"/>
                                        <p:tgtEl>
                                          <p:spTgt spid="16998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9989"/>
                                        </p:tgtEl>
                                        <p:attrNameLst>
                                          <p:attrName>style.visibility</p:attrName>
                                        </p:attrNameLst>
                                      </p:cBhvr>
                                      <p:to>
                                        <p:strVal val="visible"/>
                                      </p:to>
                                    </p:set>
                                    <p:anim calcmode="lin" valueType="num">
                                      <p:cBhvr additive="base">
                                        <p:cTn id="31" dur="500" fill="hold"/>
                                        <p:tgtEl>
                                          <p:spTgt spid="169989"/>
                                        </p:tgtEl>
                                        <p:attrNameLst>
                                          <p:attrName>ppt_x</p:attrName>
                                        </p:attrNameLst>
                                      </p:cBhvr>
                                      <p:tavLst>
                                        <p:tav tm="0">
                                          <p:val>
                                            <p:strVal val="#ppt_x"/>
                                          </p:val>
                                        </p:tav>
                                        <p:tav tm="100000">
                                          <p:val>
                                            <p:strVal val="#ppt_x"/>
                                          </p:val>
                                        </p:tav>
                                      </p:tavLst>
                                    </p:anim>
                                    <p:anim calcmode="lin" valueType="num">
                                      <p:cBhvr additive="base">
                                        <p:cTn id="32" dur="500" fill="hold"/>
                                        <p:tgtEl>
                                          <p:spTgt spid="16998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9990"/>
                                        </p:tgtEl>
                                        <p:attrNameLst>
                                          <p:attrName>style.visibility</p:attrName>
                                        </p:attrNameLst>
                                      </p:cBhvr>
                                      <p:to>
                                        <p:strVal val="visible"/>
                                      </p:to>
                                    </p:set>
                                    <p:anim calcmode="lin" valueType="num">
                                      <p:cBhvr additive="base">
                                        <p:cTn id="37" dur="500" fill="hold"/>
                                        <p:tgtEl>
                                          <p:spTgt spid="169990"/>
                                        </p:tgtEl>
                                        <p:attrNameLst>
                                          <p:attrName>ppt_x</p:attrName>
                                        </p:attrNameLst>
                                      </p:cBhvr>
                                      <p:tavLst>
                                        <p:tav tm="0">
                                          <p:val>
                                            <p:strVal val="#ppt_x"/>
                                          </p:val>
                                        </p:tav>
                                        <p:tav tm="100000">
                                          <p:val>
                                            <p:strVal val="#ppt_x"/>
                                          </p:val>
                                        </p:tav>
                                      </p:tavLst>
                                    </p:anim>
                                    <p:anim calcmode="lin" valueType="num">
                                      <p:cBhvr additive="base">
                                        <p:cTn id="38" dur="500" fill="hold"/>
                                        <p:tgtEl>
                                          <p:spTgt spid="16999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9991"/>
                                        </p:tgtEl>
                                        <p:attrNameLst>
                                          <p:attrName>style.visibility</p:attrName>
                                        </p:attrNameLst>
                                      </p:cBhvr>
                                      <p:to>
                                        <p:strVal val="visible"/>
                                      </p:to>
                                    </p:set>
                                    <p:anim calcmode="lin" valueType="num">
                                      <p:cBhvr additive="base">
                                        <p:cTn id="43" dur="500" fill="hold"/>
                                        <p:tgtEl>
                                          <p:spTgt spid="169991"/>
                                        </p:tgtEl>
                                        <p:attrNameLst>
                                          <p:attrName>ppt_x</p:attrName>
                                        </p:attrNameLst>
                                      </p:cBhvr>
                                      <p:tavLst>
                                        <p:tav tm="0">
                                          <p:val>
                                            <p:strVal val="#ppt_x"/>
                                          </p:val>
                                        </p:tav>
                                        <p:tav tm="100000">
                                          <p:val>
                                            <p:strVal val="#ppt_x"/>
                                          </p:val>
                                        </p:tav>
                                      </p:tavLst>
                                    </p:anim>
                                    <p:anim calcmode="lin" valueType="num">
                                      <p:cBhvr additive="base">
                                        <p:cTn id="44" dur="500" fill="hold"/>
                                        <p:tgtEl>
                                          <p:spTgt spid="16999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9992"/>
                                        </p:tgtEl>
                                        <p:attrNameLst>
                                          <p:attrName>style.visibility</p:attrName>
                                        </p:attrNameLst>
                                      </p:cBhvr>
                                      <p:to>
                                        <p:strVal val="visible"/>
                                      </p:to>
                                    </p:set>
                                    <p:anim calcmode="lin" valueType="num">
                                      <p:cBhvr additive="base">
                                        <p:cTn id="49" dur="500" fill="hold"/>
                                        <p:tgtEl>
                                          <p:spTgt spid="169992"/>
                                        </p:tgtEl>
                                        <p:attrNameLst>
                                          <p:attrName>ppt_x</p:attrName>
                                        </p:attrNameLst>
                                      </p:cBhvr>
                                      <p:tavLst>
                                        <p:tav tm="0">
                                          <p:val>
                                            <p:strVal val="#ppt_x"/>
                                          </p:val>
                                        </p:tav>
                                        <p:tav tm="100000">
                                          <p:val>
                                            <p:strVal val="#ppt_x"/>
                                          </p:val>
                                        </p:tav>
                                      </p:tavLst>
                                    </p:anim>
                                    <p:anim calcmode="lin" valueType="num">
                                      <p:cBhvr additive="base">
                                        <p:cTn id="50" dur="500" fill="hold"/>
                                        <p:tgtEl>
                                          <p:spTgt spid="1699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p:bldP spid="169988" grpId="0" animBg="1"/>
      <p:bldP spid="169989" grpId="0" animBg="1"/>
      <p:bldP spid="169990" grpId="0" animBg="1"/>
      <p:bldP spid="169991" grpId="0" animBg="1"/>
      <p:bldP spid="1699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9F785C7-73D1-41BD-AB64-37D038CC72CF}"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DCDDA22C-8C80-41E8-BCA5-8CB9DAEF29A5}" type="slidenum">
              <a:rPr lang="en-US" altLang="zh-CN"/>
              <a:pPr/>
              <a:t>16</a:t>
            </a:fld>
            <a:endParaRPr lang="en-US" altLang="zh-CN"/>
          </a:p>
        </p:txBody>
      </p:sp>
      <p:sp>
        <p:nvSpPr>
          <p:cNvPr id="37890" name="Rectangle 2"/>
          <p:cNvSpPr>
            <a:spLocks noGrp="1" noChangeArrowheads="1"/>
          </p:cNvSpPr>
          <p:nvPr>
            <p:ph type="title"/>
          </p:nvPr>
        </p:nvSpPr>
        <p:spPr/>
        <p:txBody>
          <a:bodyPr/>
          <a:lstStyle/>
          <a:p>
            <a:r>
              <a:rPr lang="en-US" altLang="zh-CN"/>
              <a:t>7.3 </a:t>
            </a:r>
            <a:r>
              <a:rPr lang="zh-CN" altLang="en-US"/>
              <a:t>测试方法</a:t>
            </a:r>
          </a:p>
        </p:txBody>
      </p:sp>
      <p:sp>
        <p:nvSpPr>
          <p:cNvPr id="37891" name="Rectangle 3"/>
          <p:cNvSpPr>
            <a:spLocks noGrp="1" noChangeArrowheads="1"/>
          </p:cNvSpPr>
          <p:nvPr>
            <p:ph type="body" idx="1"/>
          </p:nvPr>
        </p:nvSpPr>
        <p:spPr/>
        <p:txBody>
          <a:bodyPr/>
          <a:lstStyle/>
          <a:p>
            <a:r>
              <a:rPr lang="zh-CN" altLang="en-US">
                <a:solidFill>
                  <a:srgbClr val="CC0000"/>
                </a:solidFill>
              </a:rPr>
              <a:t>静态测试（代码复审）</a:t>
            </a:r>
          </a:p>
          <a:p>
            <a:pPr lvl="1"/>
            <a:r>
              <a:rPr lang="zh-CN" altLang="en-US">
                <a:solidFill>
                  <a:srgbClr val="0000FF"/>
                </a:solidFill>
                <a:latin typeface="黑体" pitchFamily="2" charset="-122"/>
              </a:rPr>
              <a:t>⑴</a:t>
            </a:r>
            <a:r>
              <a:rPr lang="zh-CN" altLang="en-US">
                <a:solidFill>
                  <a:srgbClr val="0000FF"/>
                </a:solidFill>
              </a:rPr>
              <a:t>代码会审</a:t>
            </a:r>
          </a:p>
          <a:p>
            <a:pPr lvl="2"/>
            <a:r>
              <a:rPr lang="zh-CN" altLang="en-US"/>
              <a:t>审查会 </a:t>
            </a:r>
            <a:r>
              <a:rPr lang="en-US" altLang="zh-CN"/>
              <a:t>3-4</a:t>
            </a:r>
            <a:r>
              <a:rPr lang="zh-CN" altLang="en-US"/>
              <a:t>人组成，组长，程序员，测试员</a:t>
            </a:r>
          </a:p>
          <a:p>
            <a:pPr lvl="2"/>
            <a:r>
              <a:rPr lang="zh-CN" altLang="en-US"/>
              <a:t>优点</a:t>
            </a:r>
          </a:p>
          <a:p>
            <a:pPr lvl="3"/>
            <a:r>
              <a:rPr lang="en-US" altLang="zh-CN"/>
              <a:t>[1] </a:t>
            </a:r>
            <a:r>
              <a:rPr lang="zh-CN" altLang="en-US"/>
              <a:t>同行之间</a:t>
            </a:r>
            <a:r>
              <a:rPr lang="zh-CN" altLang="en-US">
                <a:solidFill>
                  <a:srgbClr val="0000FF"/>
                </a:solidFill>
              </a:rPr>
              <a:t>互相启发</a:t>
            </a:r>
            <a:r>
              <a:rPr lang="zh-CN" altLang="en-US"/>
              <a:t>，易于发现错误。</a:t>
            </a:r>
          </a:p>
          <a:p>
            <a:pPr lvl="3"/>
            <a:r>
              <a:rPr lang="en-US" altLang="zh-CN"/>
              <a:t>[2] </a:t>
            </a:r>
            <a:r>
              <a:rPr lang="zh-CN" altLang="en-US"/>
              <a:t>有利于</a:t>
            </a:r>
            <a:r>
              <a:rPr lang="zh-CN" altLang="en-US">
                <a:solidFill>
                  <a:srgbClr val="0000FF"/>
                </a:solidFill>
              </a:rPr>
              <a:t>互相学习</a:t>
            </a:r>
            <a:r>
              <a:rPr lang="zh-CN" altLang="en-US"/>
              <a:t>，交流经验。</a:t>
            </a:r>
          </a:p>
          <a:p>
            <a:pPr lvl="1"/>
            <a:r>
              <a:rPr lang="zh-CN" altLang="en-US">
                <a:solidFill>
                  <a:srgbClr val="0000FF"/>
                </a:solidFill>
                <a:latin typeface="黑体" pitchFamily="2" charset="-122"/>
              </a:rPr>
              <a:t>⑵</a:t>
            </a:r>
            <a:r>
              <a:rPr lang="zh-CN" altLang="en-US">
                <a:solidFill>
                  <a:srgbClr val="0000FF"/>
                </a:solidFill>
              </a:rPr>
              <a:t>走查</a:t>
            </a:r>
          </a:p>
          <a:p>
            <a:pPr lvl="2"/>
            <a:r>
              <a:rPr lang="zh-CN" altLang="en-US">
                <a:solidFill>
                  <a:srgbClr val="0000FF"/>
                </a:solidFill>
              </a:rPr>
              <a:t>扮演计算机的角色</a:t>
            </a:r>
            <a:r>
              <a:rPr lang="zh-CN" altLang="en-US"/>
              <a:t>，用少量测试用例从头至尾跟踪执行，从中查出错误。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strips(downRight)">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strips(downRight)">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891">
                                            <p:txEl>
                                              <p:pRg st="6" end="6"/>
                                            </p:txEl>
                                          </p:spTgt>
                                        </p:tgtEl>
                                        <p:attrNameLst>
                                          <p:attrName>style.visibility</p:attrName>
                                        </p:attrNameLst>
                                      </p:cBhvr>
                                      <p:to>
                                        <p:strVal val="visible"/>
                                      </p:to>
                                    </p:set>
                                    <p:animEffect transition="in" filter="strips(downRight)">
                                      <p:cBhvr>
                                        <p:cTn id="17" dur="500"/>
                                        <p:tgtEl>
                                          <p:spTgt spid="3789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7891">
                                            <p:txEl>
                                              <p:pRg st="2" end="2"/>
                                            </p:txEl>
                                          </p:spTgt>
                                        </p:tgtEl>
                                        <p:attrNameLst>
                                          <p:attrName>style.visibility</p:attrName>
                                        </p:attrNameLst>
                                      </p:cBhvr>
                                      <p:to>
                                        <p:strVal val="visible"/>
                                      </p:to>
                                    </p:set>
                                    <p:animEffect transition="in" filter="strips(downRight)">
                                      <p:cBhvr>
                                        <p:cTn id="22" dur="500"/>
                                        <p:tgtEl>
                                          <p:spTgt spid="378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7891">
                                            <p:txEl>
                                              <p:pRg st="3" end="3"/>
                                            </p:txEl>
                                          </p:spTgt>
                                        </p:tgtEl>
                                        <p:attrNameLst>
                                          <p:attrName>style.visibility</p:attrName>
                                        </p:attrNameLst>
                                      </p:cBhvr>
                                      <p:to>
                                        <p:strVal val="visible"/>
                                      </p:to>
                                    </p:set>
                                    <p:animEffect transition="in" filter="strips(downRight)">
                                      <p:cBhvr>
                                        <p:cTn id="27" dur="500"/>
                                        <p:tgtEl>
                                          <p:spTgt spid="378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7891">
                                            <p:txEl>
                                              <p:pRg st="4" end="4"/>
                                            </p:txEl>
                                          </p:spTgt>
                                        </p:tgtEl>
                                        <p:attrNameLst>
                                          <p:attrName>style.visibility</p:attrName>
                                        </p:attrNameLst>
                                      </p:cBhvr>
                                      <p:to>
                                        <p:strVal val="visible"/>
                                      </p:to>
                                    </p:set>
                                    <p:animEffect transition="in" filter="strips(downRight)">
                                      <p:cBhvr>
                                        <p:cTn id="32" dur="500"/>
                                        <p:tgtEl>
                                          <p:spTgt spid="3789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7891">
                                            <p:txEl>
                                              <p:pRg st="5" end="5"/>
                                            </p:txEl>
                                          </p:spTgt>
                                        </p:tgtEl>
                                        <p:attrNameLst>
                                          <p:attrName>style.visibility</p:attrName>
                                        </p:attrNameLst>
                                      </p:cBhvr>
                                      <p:to>
                                        <p:strVal val="visible"/>
                                      </p:to>
                                    </p:set>
                                    <p:animEffect transition="in" filter="strips(downRight)">
                                      <p:cBhvr>
                                        <p:cTn id="37" dur="500"/>
                                        <p:tgtEl>
                                          <p:spTgt spid="3789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7891">
                                            <p:txEl>
                                              <p:pRg st="7" end="7"/>
                                            </p:txEl>
                                          </p:spTgt>
                                        </p:tgtEl>
                                        <p:attrNameLst>
                                          <p:attrName>style.visibility</p:attrName>
                                        </p:attrNameLst>
                                      </p:cBhvr>
                                      <p:to>
                                        <p:strVal val="visible"/>
                                      </p:to>
                                    </p:set>
                                    <p:animEffect transition="in" filter="strips(downRight)">
                                      <p:cBhvr>
                                        <p:cTn id="42" dur="500"/>
                                        <p:tgtEl>
                                          <p:spTgt spid="37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7.7.4 </a:t>
            </a:r>
            <a:r>
              <a:rPr lang="zh-CN" altLang="en-US" dirty="0" smtClean="0"/>
              <a:t>测试种类</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160</a:t>
            </a:fld>
            <a:endParaRPr lang="en-US" altLang="zh-CN"/>
          </a:p>
        </p:txBody>
      </p:sp>
      <p:pic>
        <p:nvPicPr>
          <p:cNvPr id="75778" name="Picture 2"/>
          <p:cNvPicPr>
            <a:picLocks noChangeAspect="1" noChangeArrowheads="1"/>
          </p:cNvPicPr>
          <p:nvPr/>
        </p:nvPicPr>
        <p:blipFill>
          <a:blip r:embed="rId3" cstate="print"/>
          <a:srcRect/>
          <a:stretch>
            <a:fillRect/>
          </a:stretch>
        </p:blipFill>
        <p:spPr bwMode="auto">
          <a:xfrm>
            <a:off x="914400" y="765364"/>
            <a:ext cx="7162800" cy="6092636"/>
          </a:xfrm>
          <a:prstGeom prst="rect">
            <a:avLst/>
          </a:prstGeom>
          <a:noFill/>
          <a:ln w="9525">
            <a:noFill/>
            <a:miter lim="800000"/>
            <a:headEnd/>
            <a:tailEnd/>
          </a:ln>
        </p:spPr>
      </p:pic>
      <p:sp>
        <p:nvSpPr>
          <p:cNvPr id="7" name="矩形 6"/>
          <p:cNvSpPr/>
          <p:nvPr/>
        </p:nvSpPr>
        <p:spPr>
          <a:xfrm>
            <a:off x="3733800" y="2438400"/>
            <a:ext cx="4483022" cy="369332"/>
          </a:xfrm>
          <a:prstGeom prst="rect">
            <a:avLst/>
          </a:prstGeom>
          <a:solidFill>
            <a:srgbClr val="FF0000"/>
          </a:solidFill>
        </p:spPr>
        <p:txBody>
          <a:bodyPr wrap="none">
            <a:spAutoFit/>
          </a:bodyPr>
          <a:lstStyle/>
          <a:p>
            <a:r>
              <a:rPr lang="zh-CN" altLang="en-US" b="1" dirty="0" smtClean="0">
                <a:solidFill>
                  <a:schemeClr val="bg1"/>
                </a:solidFill>
                <a:latin typeface="+mj-ea"/>
                <a:ea typeface="+mj-ea"/>
              </a:rPr>
              <a:t>国内安全漏洞监测平台乌云</a:t>
            </a:r>
            <a:r>
              <a:rPr lang="en-US" altLang="zh-CN" b="1" dirty="0" smtClean="0">
                <a:solidFill>
                  <a:schemeClr val="bg1"/>
                </a:solidFill>
                <a:latin typeface="+mj-ea"/>
                <a:ea typeface="+mj-ea"/>
              </a:rPr>
              <a:t>(WooYun.org)</a:t>
            </a:r>
            <a:endParaRPr lang="zh-CN" altLang="en-US" b="1"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7.7.4 </a:t>
            </a:r>
            <a:r>
              <a:rPr lang="zh-CN" altLang="en-US" dirty="0" smtClean="0"/>
              <a:t>测试种类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161</a:t>
            </a:fld>
            <a:endParaRPr lang="en-US" altLang="zh-CN"/>
          </a:p>
        </p:txBody>
      </p:sp>
      <p:pic>
        <p:nvPicPr>
          <p:cNvPr id="76802" name="Picture 2"/>
          <p:cNvPicPr>
            <a:picLocks noChangeAspect="1" noChangeArrowheads="1"/>
          </p:cNvPicPr>
          <p:nvPr/>
        </p:nvPicPr>
        <p:blipFill>
          <a:blip r:embed="rId3" cstate="print"/>
          <a:srcRect/>
          <a:stretch>
            <a:fillRect/>
          </a:stretch>
        </p:blipFill>
        <p:spPr bwMode="auto">
          <a:xfrm>
            <a:off x="1447800" y="1066800"/>
            <a:ext cx="6019800" cy="5362575"/>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0" y="2667000"/>
            <a:ext cx="9347200" cy="3505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7.7.4 </a:t>
            </a:r>
            <a:r>
              <a:rPr lang="zh-CN" altLang="en-US" dirty="0" smtClean="0"/>
              <a:t>测试种类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162</a:t>
            </a:fld>
            <a:endParaRPr lang="en-US" altLang="zh-CN"/>
          </a:p>
        </p:txBody>
      </p:sp>
      <p:pic>
        <p:nvPicPr>
          <p:cNvPr id="78850" name="Picture 2" descr="http://image.s1979.com/allimg/131011/444_131011173102_1.jpg"/>
          <p:cNvPicPr>
            <a:picLocks noChangeAspect="1" noChangeArrowheads="1"/>
          </p:cNvPicPr>
          <p:nvPr/>
        </p:nvPicPr>
        <p:blipFill>
          <a:blip r:embed="rId3" cstate="print"/>
          <a:srcRect/>
          <a:stretch>
            <a:fillRect/>
          </a:stretch>
        </p:blipFill>
        <p:spPr bwMode="auto">
          <a:xfrm>
            <a:off x="533400" y="778071"/>
            <a:ext cx="8077200" cy="6079929"/>
          </a:xfrm>
          <a:prstGeom prst="rect">
            <a:avLst/>
          </a:prstGeom>
          <a:solidFill>
            <a:srgbClr val="FF0000"/>
          </a:solidFill>
        </p:spPr>
      </p:pic>
      <p:sp>
        <p:nvSpPr>
          <p:cNvPr id="7" name="矩形 6"/>
          <p:cNvSpPr/>
          <p:nvPr/>
        </p:nvSpPr>
        <p:spPr>
          <a:xfrm>
            <a:off x="533400" y="1066800"/>
            <a:ext cx="4483022" cy="369332"/>
          </a:xfrm>
          <a:prstGeom prst="rect">
            <a:avLst/>
          </a:prstGeom>
          <a:solidFill>
            <a:srgbClr val="FF0000"/>
          </a:solidFill>
        </p:spPr>
        <p:txBody>
          <a:bodyPr wrap="none">
            <a:spAutoFit/>
          </a:bodyPr>
          <a:lstStyle/>
          <a:p>
            <a:r>
              <a:rPr lang="zh-CN" altLang="en-US" b="1" dirty="0" smtClean="0">
                <a:solidFill>
                  <a:schemeClr val="bg1"/>
                </a:solidFill>
                <a:latin typeface="+mj-ea"/>
                <a:ea typeface="+mj-ea"/>
              </a:rPr>
              <a:t>国内安全漏洞监测平台乌云</a:t>
            </a:r>
            <a:r>
              <a:rPr lang="en-US" altLang="zh-CN" b="1" dirty="0" smtClean="0">
                <a:solidFill>
                  <a:schemeClr val="bg1"/>
                </a:solidFill>
                <a:latin typeface="+mj-ea"/>
                <a:ea typeface="+mj-ea"/>
              </a:rPr>
              <a:t>(WooYun.org)</a:t>
            </a:r>
            <a:endParaRPr lang="zh-CN" altLang="en-US" b="1" dirty="0">
              <a:solidFill>
                <a:schemeClr val="bg1"/>
              </a:solidFill>
              <a:latin typeface="+mj-ea"/>
              <a:ea typeface="+mj-ea"/>
            </a:endParaRPr>
          </a:p>
        </p:txBody>
      </p:sp>
      <p:sp>
        <p:nvSpPr>
          <p:cNvPr id="8" name="矩形 7"/>
          <p:cNvSpPr/>
          <p:nvPr/>
        </p:nvSpPr>
        <p:spPr>
          <a:xfrm>
            <a:off x="533400" y="1828800"/>
            <a:ext cx="4572000" cy="1477328"/>
          </a:xfrm>
          <a:prstGeom prst="rect">
            <a:avLst/>
          </a:prstGeom>
          <a:solidFill>
            <a:srgbClr val="FF0000"/>
          </a:solidFill>
        </p:spPr>
        <p:txBody>
          <a:bodyPr>
            <a:spAutoFit/>
          </a:bodyPr>
          <a:lstStyle/>
          <a:p>
            <a:r>
              <a:rPr lang="zh-CN" altLang="en-US" b="1" dirty="0" smtClean="0">
                <a:solidFill>
                  <a:schemeClr val="bg1"/>
                </a:solidFill>
              </a:rPr>
              <a:t>如家、汉庭等大批酒店的开房记录被第三方存储，并且因为漏洞而泄露</a:t>
            </a:r>
            <a:endParaRPr lang="en-US" altLang="zh-CN" b="1" dirty="0" smtClean="0">
              <a:solidFill>
                <a:schemeClr val="bg1"/>
              </a:solidFill>
            </a:endParaRPr>
          </a:p>
          <a:p>
            <a:endParaRPr lang="en-US" altLang="zh-CN" b="1" dirty="0">
              <a:solidFill>
                <a:schemeClr val="bg1"/>
              </a:solidFill>
            </a:endParaRPr>
          </a:p>
          <a:p>
            <a:r>
              <a:rPr lang="zh-CN" altLang="en-US" b="1" dirty="0">
                <a:solidFill>
                  <a:schemeClr val="bg1"/>
                </a:solidFill>
              </a:rPr>
              <a:t>“</a:t>
            </a:r>
            <a:r>
              <a:rPr lang="en-US" altLang="zh-CN" b="1" dirty="0">
                <a:solidFill>
                  <a:schemeClr val="bg1"/>
                </a:solidFill>
              </a:rPr>
              <a:t>2000</a:t>
            </a:r>
            <a:r>
              <a:rPr lang="zh-CN" altLang="en-US" b="1" dirty="0">
                <a:solidFill>
                  <a:schemeClr val="bg1"/>
                </a:solidFill>
              </a:rPr>
              <a:t>万条开房记录”、压缩数据高达</a:t>
            </a:r>
            <a:r>
              <a:rPr lang="en-US" altLang="zh-CN" b="1" dirty="0">
                <a:solidFill>
                  <a:schemeClr val="bg1"/>
                </a:solidFill>
              </a:rPr>
              <a:t>1 .7GB</a:t>
            </a:r>
            <a:r>
              <a:rPr lang="zh-CN" altLang="en-US" b="1" dirty="0">
                <a:solidFill>
                  <a:schemeClr val="bg1"/>
                </a:solidFill>
              </a:rPr>
              <a:t>的文件（解压后超过</a:t>
            </a:r>
            <a:r>
              <a:rPr lang="en-US" altLang="zh-CN" b="1" dirty="0">
                <a:solidFill>
                  <a:schemeClr val="bg1"/>
                </a:solidFill>
              </a:rPr>
              <a:t>8GB</a:t>
            </a:r>
            <a:r>
              <a:rPr lang="zh-CN" altLang="en-US" b="1" dirty="0">
                <a:solidFill>
                  <a:schemeClr val="bg1"/>
                </a:solidFill>
              </a:rPr>
              <a:t>）</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163</a:t>
            </a:fld>
            <a:endParaRPr lang="en-US" altLang="zh-CN"/>
          </a:p>
        </p:txBody>
      </p:sp>
      <p:pic>
        <p:nvPicPr>
          <p:cNvPr id="6" name="图片 5"/>
          <p:cNvPicPr>
            <a:picLocks noChangeAspect="1"/>
          </p:cNvPicPr>
          <p:nvPr/>
        </p:nvPicPr>
        <p:blipFill>
          <a:blip r:embed="rId2"/>
          <a:stretch>
            <a:fillRect/>
          </a:stretch>
        </p:blipFill>
        <p:spPr>
          <a:xfrm>
            <a:off x="0" y="0"/>
            <a:ext cx="9144000" cy="5736695"/>
          </a:xfrm>
          <a:prstGeom prst="rect">
            <a:avLst/>
          </a:prstGeom>
        </p:spPr>
      </p:pic>
    </p:spTree>
    <p:extLst>
      <p:ext uri="{BB962C8B-B14F-4D97-AF65-F5344CB8AC3E}">
        <p14:creationId xmlns:p14="http://schemas.microsoft.com/office/powerpoint/2010/main" val="401417147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7F13446-FF00-428E-B75B-1965423F3AF2}"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4CB10162-953F-4011-8871-DEF0BA6B8C98}" type="slidenum">
              <a:rPr lang="en-US" altLang="zh-CN"/>
              <a:pPr/>
              <a:t>164</a:t>
            </a:fld>
            <a:endParaRPr lang="en-US" altLang="zh-CN"/>
          </a:p>
        </p:txBody>
      </p:sp>
      <p:sp>
        <p:nvSpPr>
          <p:cNvPr id="171010" name="Rectangle 2"/>
          <p:cNvSpPr>
            <a:spLocks noGrp="1" noChangeArrowheads="1"/>
          </p:cNvSpPr>
          <p:nvPr>
            <p:ph type="title"/>
          </p:nvPr>
        </p:nvSpPr>
        <p:spPr/>
        <p:txBody>
          <a:bodyPr/>
          <a:lstStyle/>
          <a:p>
            <a:r>
              <a:rPr lang="en-US" altLang="zh-CN"/>
              <a:t>7.7.4 </a:t>
            </a:r>
            <a:r>
              <a:rPr lang="zh-CN" altLang="en-US"/>
              <a:t>测试种类</a:t>
            </a:r>
          </a:p>
        </p:txBody>
      </p:sp>
      <p:sp>
        <p:nvSpPr>
          <p:cNvPr id="171011"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⑼</a:t>
            </a:r>
            <a:r>
              <a:rPr lang="zh-CN" altLang="en-US">
                <a:solidFill>
                  <a:srgbClr val="CC0000"/>
                </a:solidFill>
              </a:rPr>
              <a:t>可使用性测试</a:t>
            </a:r>
            <a:r>
              <a:rPr lang="en-US" altLang="zh-CN">
                <a:solidFill>
                  <a:srgbClr val="CC0000"/>
                </a:solidFill>
              </a:rPr>
              <a:t>】</a:t>
            </a:r>
          </a:p>
          <a:p>
            <a:pPr lvl="1"/>
            <a:r>
              <a:rPr lang="zh-CN" altLang="en-US"/>
              <a:t>从使用的</a:t>
            </a:r>
            <a:r>
              <a:rPr lang="zh-CN" altLang="en-US">
                <a:solidFill>
                  <a:srgbClr val="CC0000"/>
                </a:solidFill>
              </a:rPr>
              <a:t>合理性</a:t>
            </a:r>
            <a:r>
              <a:rPr lang="zh-CN" altLang="en-US"/>
              <a:t>、</a:t>
            </a:r>
            <a:r>
              <a:rPr lang="zh-CN" altLang="en-US">
                <a:solidFill>
                  <a:srgbClr val="CC0000"/>
                </a:solidFill>
              </a:rPr>
              <a:t>方便性</a:t>
            </a:r>
            <a:r>
              <a:rPr lang="zh-CN" altLang="en-US"/>
              <a:t>等角度对软件系统进行检查，发现人为因素或使用上的问题。</a:t>
            </a:r>
          </a:p>
          <a:p>
            <a:pPr lvl="1"/>
            <a:r>
              <a:rPr lang="zh-CN" altLang="en-US" u="sng">
                <a:solidFill>
                  <a:srgbClr val="CC0000"/>
                </a:solidFill>
              </a:rPr>
              <a:t>包括：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strips(downRight)">
                                      <p:cBhvr>
                                        <p:cTn id="7" dur="500"/>
                                        <p:tgtEl>
                                          <p:spTgt spid="171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strips(downRight)">
                                      <p:cBhvr>
                                        <p:cTn id="12" dur="500"/>
                                        <p:tgtEl>
                                          <p:spTgt spid="171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1011">
                                            <p:txEl>
                                              <p:pRg st="2" end="2"/>
                                            </p:txEl>
                                          </p:spTgt>
                                        </p:tgtEl>
                                        <p:attrNameLst>
                                          <p:attrName>style.visibility</p:attrName>
                                        </p:attrNameLst>
                                      </p:cBhvr>
                                      <p:to>
                                        <p:strVal val="visible"/>
                                      </p:to>
                                    </p:set>
                                    <p:animEffect transition="in" filter="strips(downRight)">
                                      <p:cBhvr>
                                        <p:cTn id="17" dur="500"/>
                                        <p:tgtEl>
                                          <p:spTgt spid="171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B0FE9B6-C950-4D18-A33B-25AEEA3AF34D}"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6FAB16FB-185A-457E-91E3-FA1491373272}" type="slidenum">
              <a:rPr lang="en-US" altLang="zh-CN"/>
              <a:pPr/>
              <a:t>165</a:t>
            </a:fld>
            <a:endParaRPr lang="en-US" altLang="zh-CN"/>
          </a:p>
        </p:txBody>
      </p:sp>
      <p:sp>
        <p:nvSpPr>
          <p:cNvPr id="202754" name="Rectangle 2"/>
          <p:cNvSpPr>
            <a:spLocks noGrp="1" noChangeArrowheads="1"/>
          </p:cNvSpPr>
          <p:nvPr>
            <p:ph type="title"/>
          </p:nvPr>
        </p:nvSpPr>
        <p:spPr/>
        <p:txBody>
          <a:bodyPr/>
          <a:lstStyle/>
          <a:p>
            <a:endParaRPr lang="zh-CN" altLang="zh-CN"/>
          </a:p>
        </p:txBody>
      </p:sp>
      <p:sp>
        <p:nvSpPr>
          <p:cNvPr id="202755" name="Rectangle 3"/>
          <p:cNvSpPr>
            <a:spLocks noGrp="1" noChangeArrowheads="1"/>
          </p:cNvSpPr>
          <p:nvPr>
            <p:ph type="body" idx="1"/>
          </p:nvPr>
        </p:nvSpPr>
        <p:spPr/>
        <p:txBody>
          <a:bodyPr/>
          <a:lstStyle/>
          <a:p>
            <a:endParaRPr lang="zh-CN" altLang="zh-CN"/>
          </a:p>
        </p:txBody>
      </p:sp>
      <p:pic>
        <p:nvPicPr>
          <p:cNvPr id="202756" name="Picture 4" descr="内河水运输入检察界面"/>
          <p:cNvPicPr>
            <a:picLocks noChangeAspect="1" noChangeArrowheads="1"/>
          </p:cNvPicPr>
          <p:nvPr/>
        </p:nvPicPr>
        <p:blipFill>
          <a:blip r:embed="rId3" cstate="print"/>
          <a:srcRect/>
          <a:stretch>
            <a:fillRect/>
          </a:stretch>
        </p:blipFill>
        <p:spPr bwMode="auto">
          <a:xfrm>
            <a:off x="-1676400" y="-939800"/>
            <a:ext cx="10820400" cy="7797800"/>
          </a:xfrm>
          <a:prstGeom prst="rect">
            <a:avLst/>
          </a:prstGeom>
          <a:noFill/>
        </p:spPr>
      </p:pic>
      <p:sp>
        <p:nvSpPr>
          <p:cNvPr id="202757" name="Rectangle 5"/>
          <p:cNvSpPr>
            <a:spLocks noChangeArrowheads="1"/>
          </p:cNvSpPr>
          <p:nvPr/>
        </p:nvSpPr>
        <p:spPr bwMode="auto">
          <a:xfrm>
            <a:off x="952500" y="88900"/>
            <a:ext cx="7848600" cy="1800225"/>
          </a:xfrm>
          <a:prstGeom prst="rect">
            <a:avLst/>
          </a:prstGeom>
          <a:solidFill>
            <a:srgbClr val="FF0000"/>
          </a:solidFill>
          <a:ln w="9525">
            <a:noFill/>
            <a:miter lim="800000"/>
            <a:headEnd/>
            <a:tailEnd/>
          </a:ln>
          <a:effectLst/>
        </p:spPr>
        <p:txBody>
          <a:bodyPr>
            <a:spAutoFit/>
          </a:bodyPr>
          <a:lstStyle/>
          <a:p>
            <a:pPr lvl="2"/>
            <a:r>
              <a:rPr lang="zh-CN" altLang="en-US" sz="2800" b="1" dirty="0">
                <a:solidFill>
                  <a:schemeClr val="bg1"/>
                </a:solidFill>
                <a:ea typeface="黑体" pitchFamily="2" charset="-122"/>
              </a:rPr>
              <a:t>用户界面便于使用；</a:t>
            </a:r>
          </a:p>
          <a:p>
            <a:pPr lvl="2"/>
            <a:r>
              <a:rPr lang="zh-CN" altLang="en-US" sz="2800" b="1" dirty="0">
                <a:solidFill>
                  <a:schemeClr val="bg1"/>
                </a:solidFill>
                <a:ea typeface="黑体" pitchFamily="2" charset="-122"/>
              </a:rPr>
              <a:t>对输入的容错；</a:t>
            </a:r>
          </a:p>
          <a:p>
            <a:pPr lvl="2"/>
            <a:r>
              <a:rPr lang="zh-CN" altLang="en-US" sz="2800" b="1" dirty="0">
                <a:solidFill>
                  <a:schemeClr val="bg1"/>
                </a:solidFill>
                <a:ea typeface="黑体" pitchFamily="2" charset="-122"/>
              </a:rPr>
              <a:t>出错信息能够引导用户去解决问题；</a:t>
            </a:r>
          </a:p>
          <a:p>
            <a:pPr lvl="2"/>
            <a:r>
              <a:rPr lang="zh-CN" altLang="en-US" sz="2800" b="1" dirty="0">
                <a:solidFill>
                  <a:schemeClr val="bg1"/>
                </a:solidFill>
                <a:ea typeface="黑体" pitchFamily="2" charset="-122"/>
              </a:rPr>
              <a:t>用户文档全面、正规、确切；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02757">
                                            <p:txEl>
                                              <p:pRg st="0" end="0"/>
                                            </p:txEl>
                                          </p:spTgt>
                                        </p:tgtEl>
                                        <p:attrNameLst>
                                          <p:attrName>style.visibility</p:attrName>
                                        </p:attrNameLst>
                                      </p:cBhvr>
                                      <p:to>
                                        <p:strVal val="visible"/>
                                      </p:to>
                                    </p:set>
                                    <p:animEffect transition="in" filter="strips(downLeft)">
                                      <p:cBhvr>
                                        <p:cTn id="7" dur="500"/>
                                        <p:tgtEl>
                                          <p:spTgt spid="20275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02757">
                                            <p:txEl>
                                              <p:pRg st="1" end="1"/>
                                            </p:txEl>
                                          </p:spTgt>
                                        </p:tgtEl>
                                        <p:attrNameLst>
                                          <p:attrName>style.visibility</p:attrName>
                                        </p:attrNameLst>
                                      </p:cBhvr>
                                      <p:to>
                                        <p:strVal val="visible"/>
                                      </p:to>
                                    </p:set>
                                    <p:animEffect transition="in" filter="strips(downLeft)">
                                      <p:cBhvr>
                                        <p:cTn id="10" dur="500"/>
                                        <p:tgtEl>
                                          <p:spTgt spid="202757">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02757">
                                            <p:txEl>
                                              <p:pRg st="2" end="2"/>
                                            </p:txEl>
                                          </p:spTgt>
                                        </p:tgtEl>
                                        <p:attrNameLst>
                                          <p:attrName>style.visibility</p:attrName>
                                        </p:attrNameLst>
                                      </p:cBhvr>
                                      <p:to>
                                        <p:strVal val="visible"/>
                                      </p:to>
                                    </p:set>
                                    <p:animEffect transition="in" filter="strips(downLeft)">
                                      <p:cBhvr>
                                        <p:cTn id="13" dur="500"/>
                                        <p:tgtEl>
                                          <p:spTgt spid="20275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202757">
                                            <p:txEl>
                                              <p:pRg st="3" end="3"/>
                                            </p:txEl>
                                          </p:spTgt>
                                        </p:tgtEl>
                                        <p:attrNameLst>
                                          <p:attrName>style.visibility</p:attrName>
                                        </p:attrNameLst>
                                      </p:cBhvr>
                                      <p:to>
                                        <p:strVal val="visible"/>
                                      </p:to>
                                    </p:set>
                                    <p:animEffect transition="in" filter="strips(downLeft)">
                                      <p:cBhvr>
                                        <p:cTn id="18" dur="500"/>
                                        <p:tgtEl>
                                          <p:spTgt spid="2027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A814863-26F5-4DD8-BB16-B53CE8BD23C4}"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DCA2D41A-2DF0-484B-800E-698F33E34AF7}" type="slidenum">
              <a:rPr lang="en-US" altLang="zh-CN"/>
              <a:pPr/>
              <a:t>166</a:t>
            </a:fld>
            <a:endParaRPr lang="en-US" altLang="zh-CN"/>
          </a:p>
        </p:txBody>
      </p:sp>
      <p:sp>
        <p:nvSpPr>
          <p:cNvPr id="172034" name="Rectangle 2"/>
          <p:cNvSpPr>
            <a:spLocks noGrp="1" noChangeArrowheads="1"/>
          </p:cNvSpPr>
          <p:nvPr>
            <p:ph type="title"/>
          </p:nvPr>
        </p:nvSpPr>
        <p:spPr/>
        <p:txBody>
          <a:bodyPr/>
          <a:lstStyle/>
          <a:p>
            <a:r>
              <a:rPr lang="en-US" altLang="zh-CN"/>
              <a:t>7.7.4 </a:t>
            </a:r>
            <a:r>
              <a:rPr lang="zh-CN" altLang="en-US"/>
              <a:t>测试种类</a:t>
            </a:r>
          </a:p>
        </p:txBody>
      </p:sp>
      <p:sp>
        <p:nvSpPr>
          <p:cNvPr id="172035"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⑽</a:t>
            </a:r>
            <a:r>
              <a:rPr lang="zh-CN" altLang="en-US">
                <a:solidFill>
                  <a:srgbClr val="CC0000"/>
                </a:solidFill>
              </a:rPr>
              <a:t>可支持性测试</a:t>
            </a:r>
            <a:r>
              <a:rPr lang="en-US" altLang="zh-CN">
                <a:solidFill>
                  <a:srgbClr val="CC0000"/>
                </a:solidFill>
              </a:rPr>
              <a:t>】</a:t>
            </a:r>
          </a:p>
          <a:p>
            <a:pPr lvl="1"/>
            <a:r>
              <a:rPr lang="zh-CN" altLang="en-US"/>
              <a:t>验证系统的</a:t>
            </a:r>
            <a:r>
              <a:rPr lang="zh-CN" altLang="en-US">
                <a:solidFill>
                  <a:srgbClr val="0000FF"/>
                </a:solidFill>
              </a:rPr>
              <a:t>支持策略</a:t>
            </a:r>
            <a:r>
              <a:rPr lang="zh-CN" altLang="en-US"/>
              <a:t>对于公司与用户方面是否切实可行。</a:t>
            </a:r>
          </a:p>
          <a:p>
            <a:pPr lvl="1"/>
            <a:r>
              <a:rPr lang="zh-CN" altLang="en-US" u="sng">
                <a:solidFill>
                  <a:srgbClr val="CC0000"/>
                </a:solidFill>
              </a:rPr>
              <a:t>包括：</a:t>
            </a:r>
          </a:p>
          <a:p>
            <a:pPr lvl="2"/>
            <a:r>
              <a:rPr lang="zh-CN" altLang="en-US">
                <a:solidFill>
                  <a:srgbClr val="0000FF"/>
                </a:solidFill>
              </a:rPr>
              <a:t>试运行支持过程</a:t>
            </a:r>
            <a:r>
              <a:rPr lang="en-US" altLang="zh-CN"/>
              <a:t>(</a:t>
            </a:r>
            <a:r>
              <a:rPr lang="zh-CN" altLang="en-US"/>
              <a:t>如对有错部分</a:t>
            </a:r>
            <a:r>
              <a:rPr lang="zh-CN" altLang="en-US">
                <a:solidFill>
                  <a:srgbClr val="0000FF"/>
                </a:solidFill>
              </a:rPr>
              <a:t>打补丁</a:t>
            </a:r>
            <a:r>
              <a:rPr lang="zh-CN" altLang="en-US"/>
              <a:t>的过程</a:t>
            </a:r>
            <a:r>
              <a:rPr lang="en-US" altLang="zh-CN"/>
              <a:t>)</a:t>
            </a:r>
            <a:r>
              <a:rPr lang="zh-CN" altLang="en-US"/>
              <a:t>；</a:t>
            </a:r>
          </a:p>
          <a:p>
            <a:pPr lvl="2"/>
            <a:r>
              <a:rPr lang="zh-CN" altLang="en-US">
                <a:solidFill>
                  <a:srgbClr val="0000FF"/>
                </a:solidFill>
              </a:rPr>
              <a:t>修复一个错误所需平均最少时间；</a:t>
            </a:r>
          </a:p>
          <a:p>
            <a:r>
              <a:rPr lang="en-US" altLang="zh-CN">
                <a:solidFill>
                  <a:srgbClr val="CC0000"/>
                </a:solidFill>
              </a:rPr>
              <a:t>【</a:t>
            </a:r>
            <a:r>
              <a:rPr lang="en-US" altLang="zh-CN">
                <a:solidFill>
                  <a:srgbClr val="CC0000"/>
                </a:solidFill>
                <a:latin typeface="黑体" pitchFamily="2" charset="-122"/>
              </a:rPr>
              <a:t>⑾</a:t>
            </a:r>
            <a:r>
              <a:rPr lang="zh-CN" altLang="en-US">
                <a:solidFill>
                  <a:srgbClr val="CC0000"/>
                </a:solidFill>
              </a:rPr>
              <a:t>安装测试</a:t>
            </a:r>
            <a:r>
              <a:rPr lang="en-US" altLang="zh-CN">
                <a:solidFill>
                  <a:srgbClr val="CC0000"/>
                </a:solidFill>
              </a:rPr>
              <a:t>】</a:t>
            </a:r>
          </a:p>
          <a:p>
            <a:pPr lvl="1"/>
            <a:r>
              <a:rPr lang="zh-CN" altLang="en-US"/>
              <a:t>安装测试的目的</a:t>
            </a:r>
            <a:r>
              <a:rPr lang="zh-CN" altLang="en-US">
                <a:solidFill>
                  <a:srgbClr val="CC0000"/>
                </a:solidFill>
              </a:rPr>
              <a:t>不是找软件错误</a:t>
            </a:r>
            <a:r>
              <a:rPr lang="zh-CN" altLang="en-US"/>
              <a:t>，而是</a:t>
            </a:r>
            <a:r>
              <a:rPr lang="zh-CN" altLang="en-US">
                <a:solidFill>
                  <a:srgbClr val="CC0000"/>
                </a:solidFill>
              </a:rPr>
              <a:t>找安装错误</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Effect transition="in" filter="strips(downRight)">
                                      <p:cBhvr>
                                        <p:cTn id="7" dur="500"/>
                                        <p:tgtEl>
                                          <p:spTgt spid="172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2035">
                                            <p:txEl>
                                              <p:pRg st="1" end="1"/>
                                            </p:txEl>
                                          </p:spTgt>
                                        </p:tgtEl>
                                        <p:attrNameLst>
                                          <p:attrName>style.visibility</p:attrName>
                                        </p:attrNameLst>
                                      </p:cBhvr>
                                      <p:to>
                                        <p:strVal val="visible"/>
                                      </p:to>
                                    </p:set>
                                    <p:animEffect transition="in" filter="strips(downRight)">
                                      <p:cBhvr>
                                        <p:cTn id="12" dur="500"/>
                                        <p:tgtEl>
                                          <p:spTgt spid="172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2035">
                                            <p:txEl>
                                              <p:pRg st="2" end="2"/>
                                            </p:txEl>
                                          </p:spTgt>
                                        </p:tgtEl>
                                        <p:attrNameLst>
                                          <p:attrName>style.visibility</p:attrName>
                                        </p:attrNameLst>
                                      </p:cBhvr>
                                      <p:to>
                                        <p:strVal val="visible"/>
                                      </p:to>
                                    </p:set>
                                    <p:animEffect transition="in" filter="strips(downRight)">
                                      <p:cBhvr>
                                        <p:cTn id="17" dur="500"/>
                                        <p:tgtEl>
                                          <p:spTgt spid="172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2035">
                                            <p:txEl>
                                              <p:pRg st="3" end="3"/>
                                            </p:txEl>
                                          </p:spTgt>
                                        </p:tgtEl>
                                        <p:attrNameLst>
                                          <p:attrName>style.visibility</p:attrName>
                                        </p:attrNameLst>
                                      </p:cBhvr>
                                      <p:to>
                                        <p:strVal val="visible"/>
                                      </p:to>
                                    </p:set>
                                    <p:animEffect transition="in" filter="strips(downRight)">
                                      <p:cBhvr>
                                        <p:cTn id="22" dur="500"/>
                                        <p:tgtEl>
                                          <p:spTgt spid="1720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2035">
                                            <p:txEl>
                                              <p:pRg st="4" end="4"/>
                                            </p:txEl>
                                          </p:spTgt>
                                        </p:tgtEl>
                                        <p:attrNameLst>
                                          <p:attrName>style.visibility</p:attrName>
                                        </p:attrNameLst>
                                      </p:cBhvr>
                                      <p:to>
                                        <p:strVal val="visible"/>
                                      </p:to>
                                    </p:set>
                                    <p:animEffect transition="in" filter="strips(downRight)">
                                      <p:cBhvr>
                                        <p:cTn id="27" dur="500"/>
                                        <p:tgtEl>
                                          <p:spTgt spid="1720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2035">
                                            <p:txEl>
                                              <p:pRg st="5" end="5"/>
                                            </p:txEl>
                                          </p:spTgt>
                                        </p:tgtEl>
                                        <p:attrNameLst>
                                          <p:attrName>style.visibility</p:attrName>
                                        </p:attrNameLst>
                                      </p:cBhvr>
                                      <p:to>
                                        <p:strVal val="visible"/>
                                      </p:to>
                                    </p:set>
                                    <p:animEffect transition="in" filter="strips(downRight)">
                                      <p:cBhvr>
                                        <p:cTn id="32" dur="500"/>
                                        <p:tgtEl>
                                          <p:spTgt spid="1720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72035">
                                            <p:txEl>
                                              <p:pRg st="6" end="6"/>
                                            </p:txEl>
                                          </p:spTgt>
                                        </p:tgtEl>
                                        <p:attrNameLst>
                                          <p:attrName>style.visibility</p:attrName>
                                        </p:attrNameLst>
                                      </p:cBhvr>
                                      <p:to>
                                        <p:strVal val="visible"/>
                                      </p:to>
                                    </p:set>
                                    <p:animEffect transition="in" filter="strips(downRight)">
                                      <p:cBhvr>
                                        <p:cTn id="37" dur="500"/>
                                        <p:tgtEl>
                                          <p:spTgt spid="172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uiExpand="1"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851D63-8EBB-4D06-B93B-4C7ACBC9BFC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DC3AB71-9CFB-4BDF-ADAC-24E71FA5EB1D}" type="slidenum">
              <a:rPr lang="en-US" altLang="zh-CN"/>
              <a:pPr/>
              <a:t>167</a:t>
            </a:fld>
            <a:endParaRPr lang="en-US" altLang="zh-CN"/>
          </a:p>
        </p:txBody>
      </p:sp>
      <p:sp>
        <p:nvSpPr>
          <p:cNvPr id="174082" name="Rectangle 2"/>
          <p:cNvSpPr>
            <a:spLocks noGrp="1" noChangeArrowheads="1"/>
          </p:cNvSpPr>
          <p:nvPr>
            <p:ph type="title"/>
          </p:nvPr>
        </p:nvSpPr>
        <p:spPr/>
        <p:txBody>
          <a:bodyPr/>
          <a:lstStyle/>
          <a:p>
            <a:r>
              <a:rPr lang="en-US" altLang="zh-CN"/>
              <a:t>7.7.4 </a:t>
            </a:r>
            <a:r>
              <a:rPr lang="zh-CN" altLang="en-US"/>
              <a:t>测试种类</a:t>
            </a:r>
          </a:p>
        </p:txBody>
      </p:sp>
      <p:sp>
        <p:nvSpPr>
          <p:cNvPr id="174083"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⑿</a:t>
            </a:r>
            <a:r>
              <a:rPr lang="zh-CN" altLang="en-US">
                <a:solidFill>
                  <a:srgbClr val="CC0000"/>
                </a:solidFill>
              </a:rPr>
              <a:t>过程测试</a:t>
            </a:r>
            <a:r>
              <a:rPr lang="en-US" altLang="zh-CN">
                <a:solidFill>
                  <a:srgbClr val="CC0000"/>
                </a:solidFill>
              </a:rPr>
              <a:t>】</a:t>
            </a:r>
          </a:p>
          <a:p>
            <a:pPr lvl="1"/>
            <a:r>
              <a:rPr lang="zh-CN" altLang="en-US"/>
              <a:t>一些大型的系统（如，</a:t>
            </a:r>
            <a:r>
              <a:rPr lang="en-US" altLang="zh-CN"/>
              <a:t>ERP</a:t>
            </a:r>
            <a:r>
              <a:rPr lang="zh-CN" altLang="en-US"/>
              <a:t>）</a:t>
            </a:r>
          </a:p>
          <a:p>
            <a:pPr lvl="2"/>
            <a:r>
              <a:rPr lang="zh-CN" altLang="en-US">
                <a:solidFill>
                  <a:srgbClr val="0000FF"/>
                </a:solidFill>
              </a:rPr>
              <a:t>部分工作由软件自动完成</a:t>
            </a:r>
            <a:r>
              <a:rPr lang="zh-CN" altLang="en-US"/>
              <a:t>；</a:t>
            </a:r>
          </a:p>
          <a:p>
            <a:pPr lvl="2"/>
            <a:r>
              <a:rPr lang="zh-CN" altLang="en-US">
                <a:solidFill>
                  <a:srgbClr val="0000FF"/>
                </a:solidFill>
              </a:rPr>
              <a:t>其它工作</a:t>
            </a:r>
            <a:r>
              <a:rPr lang="zh-CN" altLang="en-US"/>
              <a:t>则需由各种人员按一定规程同计算机配合，</a:t>
            </a:r>
            <a:r>
              <a:rPr lang="zh-CN" altLang="en-US">
                <a:solidFill>
                  <a:srgbClr val="0000FF"/>
                </a:solidFill>
              </a:rPr>
              <a:t>靠人工来完成</a:t>
            </a:r>
            <a:r>
              <a:rPr lang="zh-CN" altLang="en-US"/>
              <a:t>，包括</a:t>
            </a:r>
          </a:p>
          <a:p>
            <a:pPr lvl="3"/>
            <a:r>
              <a:rPr lang="zh-CN" altLang="en-US"/>
              <a:t>普通用户</a:t>
            </a:r>
          </a:p>
          <a:p>
            <a:pPr lvl="3"/>
            <a:r>
              <a:rPr lang="zh-CN" altLang="en-US"/>
              <a:t>数据库管理员</a:t>
            </a:r>
          </a:p>
          <a:p>
            <a:pPr lvl="1"/>
            <a:r>
              <a:rPr lang="zh-CN" altLang="en-US">
                <a:solidFill>
                  <a:srgbClr val="CC0000"/>
                </a:solidFill>
              </a:rPr>
              <a:t>过程测试</a:t>
            </a:r>
            <a:r>
              <a:rPr lang="zh-CN" altLang="en-US"/>
              <a:t>仔细的检查人机配合的过程。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animEffect transition="in" filter="strips(downLeft)">
                                      <p:cBhvr>
                                        <p:cTn id="7" dur="500"/>
                                        <p:tgtEl>
                                          <p:spTgt spid="174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74083">
                                            <p:txEl>
                                              <p:pRg st="1" end="1"/>
                                            </p:txEl>
                                          </p:spTgt>
                                        </p:tgtEl>
                                        <p:attrNameLst>
                                          <p:attrName>style.visibility</p:attrName>
                                        </p:attrNameLst>
                                      </p:cBhvr>
                                      <p:to>
                                        <p:strVal val="visible"/>
                                      </p:to>
                                    </p:set>
                                    <p:animEffect transition="in" filter="strips(downLeft)">
                                      <p:cBhvr>
                                        <p:cTn id="12" dur="500"/>
                                        <p:tgtEl>
                                          <p:spTgt spid="174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74083">
                                            <p:txEl>
                                              <p:pRg st="2" end="2"/>
                                            </p:txEl>
                                          </p:spTgt>
                                        </p:tgtEl>
                                        <p:attrNameLst>
                                          <p:attrName>style.visibility</p:attrName>
                                        </p:attrNameLst>
                                      </p:cBhvr>
                                      <p:to>
                                        <p:strVal val="visible"/>
                                      </p:to>
                                    </p:set>
                                    <p:animEffect transition="in" filter="strips(downLeft)">
                                      <p:cBhvr>
                                        <p:cTn id="17" dur="500"/>
                                        <p:tgtEl>
                                          <p:spTgt spid="174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74083">
                                            <p:txEl>
                                              <p:pRg st="3" end="3"/>
                                            </p:txEl>
                                          </p:spTgt>
                                        </p:tgtEl>
                                        <p:attrNameLst>
                                          <p:attrName>style.visibility</p:attrName>
                                        </p:attrNameLst>
                                      </p:cBhvr>
                                      <p:to>
                                        <p:strVal val="visible"/>
                                      </p:to>
                                    </p:set>
                                    <p:animEffect transition="in" filter="strips(downLeft)">
                                      <p:cBhvr>
                                        <p:cTn id="22" dur="500"/>
                                        <p:tgtEl>
                                          <p:spTgt spid="174083">
                                            <p:txEl>
                                              <p:pRg st="3" end="3"/>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74083">
                                            <p:txEl>
                                              <p:pRg st="4" end="4"/>
                                            </p:txEl>
                                          </p:spTgt>
                                        </p:tgtEl>
                                        <p:attrNameLst>
                                          <p:attrName>style.visibility</p:attrName>
                                        </p:attrNameLst>
                                      </p:cBhvr>
                                      <p:to>
                                        <p:strVal val="visible"/>
                                      </p:to>
                                    </p:set>
                                    <p:animEffect transition="in" filter="strips(downLeft)">
                                      <p:cBhvr>
                                        <p:cTn id="25" dur="500"/>
                                        <p:tgtEl>
                                          <p:spTgt spid="174083">
                                            <p:txEl>
                                              <p:pRg st="4" end="4"/>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74083">
                                            <p:txEl>
                                              <p:pRg st="5" end="5"/>
                                            </p:txEl>
                                          </p:spTgt>
                                        </p:tgtEl>
                                        <p:attrNameLst>
                                          <p:attrName>style.visibility</p:attrName>
                                        </p:attrNameLst>
                                      </p:cBhvr>
                                      <p:to>
                                        <p:strVal val="visible"/>
                                      </p:to>
                                    </p:set>
                                    <p:animEffect transition="in" filter="strips(downLeft)">
                                      <p:cBhvr>
                                        <p:cTn id="28" dur="500"/>
                                        <p:tgtEl>
                                          <p:spTgt spid="17408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74083">
                                            <p:txEl>
                                              <p:pRg st="6" end="6"/>
                                            </p:txEl>
                                          </p:spTgt>
                                        </p:tgtEl>
                                        <p:attrNameLst>
                                          <p:attrName>style.visibility</p:attrName>
                                        </p:attrNameLst>
                                      </p:cBhvr>
                                      <p:to>
                                        <p:strVal val="visible"/>
                                      </p:to>
                                    </p:set>
                                    <p:animEffect transition="in" filter="strips(downLeft)">
                                      <p:cBhvr>
                                        <p:cTn id="33" dur="500"/>
                                        <p:tgtEl>
                                          <p:spTgt spid="174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17B403A-84AA-4FC1-BFC9-9DF5D8DB151C}"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816AE402-0519-489C-946C-842DAC57125C}" type="slidenum">
              <a:rPr lang="en-US" altLang="zh-CN"/>
              <a:pPr/>
              <a:t>168</a:t>
            </a:fld>
            <a:endParaRPr lang="en-US" altLang="zh-CN"/>
          </a:p>
        </p:txBody>
      </p:sp>
      <p:sp>
        <p:nvSpPr>
          <p:cNvPr id="175106" name="Rectangle 2"/>
          <p:cNvSpPr>
            <a:spLocks noGrp="1" noChangeArrowheads="1"/>
          </p:cNvSpPr>
          <p:nvPr>
            <p:ph type="title"/>
          </p:nvPr>
        </p:nvSpPr>
        <p:spPr/>
        <p:txBody>
          <a:bodyPr/>
          <a:lstStyle/>
          <a:p>
            <a:r>
              <a:rPr lang="en-US" altLang="zh-CN"/>
              <a:t>7.7.4 </a:t>
            </a:r>
            <a:r>
              <a:rPr lang="zh-CN" altLang="en-US"/>
              <a:t>测试种类</a:t>
            </a:r>
          </a:p>
        </p:txBody>
      </p:sp>
      <p:sp>
        <p:nvSpPr>
          <p:cNvPr id="175107" name="Rectangle 3"/>
          <p:cNvSpPr>
            <a:spLocks noGrp="1" noChangeArrowheads="1"/>
          </p:cNvSpPr>
          <p:nvPr>
            <p:ph type="body" idx="1"/>
          </p:nvPr>
        </p:nvSpPr>
        <p:spPr/>
        <p:txBody>
          <a:bodyPr/>
          <a:lstStyle/>
          <a:p>
            <a:r>
              <a:rPr lang="en-US" altLang="zh-CN">
                <a:solidFill>
                  <a:srgbClr val="CC0000"/>
                </a:solidFill>
              </a:rPr>
              <a:t>【</a:t>
            </a:r>
            <a:r>
              <a:rPr lang="en-US" altLang="zh-CN">
                <a:solidFill>
                  <a:srgbClr val="CC0000"/>
                </a:solidFill>
                <a:latin typeface="黑体" pitchFamily="2" charset="-122"/>
              </a:rPr>
              <a:t>⒀</a:t>
            </a:r>
            <a:r>
              <a:rPr lang="zh-CN" altLang="en-US">
                <a:solidFill>
                  <a:srgbClr val="CC0000"/>
                </a:solidFill>
              </a:rPr>
              <a:t>互连测试</a:t>
            </a:r>
            <a:r>
              <a:rPr lang="en-US" altLang="zh-CN">
                <a:solidFill>
                  <a:srgbClr val="CC0000"/>
                </a:solidFill>
              </a:rPr>
              <a:t>】</a:t>
            </a:r>
          </a:p>
          <a:p>
            <a:pPr lvl="1"/>
            <a:r>
              <a:rPr lang="zh-CN" altLang="en-US"/>
              <a:t>验证两个或多个</a:t>
            </a:r>
            <a:r>
              <a:rPr lang="zh-CN" altLang="en-US">
                <a:solidFill>
                  <a:srgbClr val="0000FF"/>
                </a:solidFill>
              </a:rPr>
              <a:t>不同的系统之间的互连性</a:t>
            </a:r>
            <a:r>
              <a:rPr lang="zh-CN" altLang="en-US"/>
              <a:t>。</a:t>
            </a:r>
          </a:p>
          <a:p>
            <a:r>
              <a:rPr lang="en-US" altLang="zh-CN">
                <a:solidFill>
                  <a:srgbClr val="CC0000"/>
                </a:solidFill>
              </a:rPr>
              <a:t>【</a:t>
            </a:r>
            <a:r>
              <a:rPr lang="en-US" altLang="zh-CN">
                <a:solidFill>
                  <a:srgbClr val="CC0000"/>
                </a:solidFill>
                <a:latin typeface="黑体" pitchFamily="2" charset="-122"/>
              </a:rPr>
              <a:t>⒁</a:t>
            </a:r>
            <a:r>
              <a:rPr lang="zh-CN" altLang="en-US">
                <a:solidFill>
                  <a:srgbClr val="CC0000"/>
                </a:solidFill>
              </a:rPr>
              <a:t>兼容性测试</a:t>
            </a:r>
            <a:r>
              <a:rPr lang="en-US" altLang="zh-CN">
                <a:solidFill>
                  <a:srgbClr val="CC0000"/>
                </a:solidFill>
              </a:rPr>
              <a:t>】</a:t>
            </a:r>
          </a:p>
          <a:p>
            <a:pPr lvl="1"/>
            <a:r>
              <a:rPr lang="zh-CN" altLang="en-US"/>
              <a:t>验证软件产品在</a:t>
            </a:r>
            <a:r>
              <a:rPr lang="zh-CN" altLang="en-US">
                <a:solidFill>
                  <a:srgbClr val="0000FF"/>
                </a:solidFill>
              </a:rPr>
              <a:t>不同版本之间的兼容性</a:t>
            </a:r>
            <a:r>
              <a:rPr lang="zh-CN" altLang="en-US"/>
              <a:t>。</a:t>
            </a:r>
          </a:p>
          <a:p>
            <a:pPr lvl="2"/>
            <a:r>
              <a:rPr lang="zh-CN" altLang="en-US">
                <a:solidFill>
                  <a:srgbClr val="0000FF"/>
                </a:solidFill>
              </a:rPr>
              <a:t>向下兼容</a:t>
            </a:r>
            <a:r>
              <a:rPr lang="en-US" altLang="zh-CN">
                <a:solidFill>
                  <a:srgbClr val="0000FF"/>
                </a:solidFill>
              </a:rPr>
              <a:t>——office2003</a:t>
            </a:r>
            <a:r>
              <a:rPr lang="zh-CN" altLang="en-US">
                <a:solidFill>
                  <a:srgbClr val="0000FF"/>
                </a:solidFill>
              </a:rPr>
              <a:t>兼容</a:t>
            </a:r>
            <a:r>
              <a:rPr lang="en-US" altLang="zh-CN">
                <a:solidFill>
                  <a:srgbClr val="0000FF"/>
                </a:solidFill>
              </a:rPr>
              <a:t>office2000</a:t>
            </a:r>
            <a:r>
              <a:rPr lang="en-US" altLang="zh-CN"/>
              <a:t> </a:t>
            </a:r>
          </a:p>
          <a:p>
            <a:r>
              <a:rPr lang="en-US" altLang="zh-CN">
                <a:solidFill>
                  <a:srgbClr val="CC0000"/>
                </a:solidFill>
              </a:rPr>
              <a:t>【 </a:t>
            </a:r>
            <a:r>
              <a:rPr lang="en-US" altLang="zh-CN">
                <a:solidFill>
                  <a:srgbClr val="CC0000"/>
                </a:solidFill>
                <a:latin typeface="黑体" pitchFamily="2" charset="-122"/>
              </a:rPr>
              <a:t>⒂</a:t>
            </a:r>
            <a:r>
              <a:rPr lang="zh-CN" altLang="en-US">
                <a:solidFill>
                  <a:srgbClr val="CC0000"/>
                </a:solidFill>
              </a:rPr>
              <a:t>文档测试</a:t>
            </a:r>
            <a:r>
              <a:rPr lang="en-US" altLang="zh-CN">
                <a:solidFill>
                  <a:srgbClr val="CC0000"/>
                </a:solidFill>
              </a:rPr>
              <a:t>】</a:t>
            </a:r>
          </a:p>
          <a:p>
            <a:pPr lvl="1"/>
            <a:r>
              <a:rPr lang="zh-CN" altLang="en-US"/>
              <a:t>检查</a:t>
            </a:r>
            <a:r>
              <a:rPr lang="zh-CN" altLang="en-US">
                <a:solidFill>
                  <a:srgbClr val="0000FF"/>
                </a:solidFill>
              </a:rPr>
              <a:t>用户文档</a:t>
            </a:r>
            <a:r>
              <a:rPr lang="en-US" altLang="zh-CN"/>
              <a:t>(</a:t>
            </a:r>
            <a:r>
              <a:rPr lang="zh-CN" altLang="en-US"/>
              <a:t>如</a:t>
            </a:r>
            <a:r>
              <a:rPr lang="zh-CN" altLang="en-US">
                <a:solidFill>
                  <a:srgbClr val="FF0000"/>
                </a:solidFill>
              </a:rPr>
              <a:t>用户手册</a:t>
            </a:r>
            <a:r>
              <a:rPr lang="en-US" altLang="zh-CN"/>
              <a:t>)</a:t>
            </a:r>
            <a:r>
              <a:rPr lang="zh-CN" altLang="en-US"/>
              <a:t>的</a:t>
            </a:r>
            <a:r>
              <a:rPr lang="zh-CN" altLang="en-US">
                <a:solidFill>
                  <a:srgbClr val="0000FF"/>
                </a:solidFill>
              </a:rPr>
              <a:t>清晰性和精确性。</a:t>
            </a:r>
          </a:p>
          <a:p>
            <a:pPr lvl="1"/>
            <a:r>
              <a:rPr lang="zh-CN" altLang="en-US"/>
              <a:t>用户文档中所使用的</a:t>
            </a:r>
            <a:r>
              <a:rPr lang="zh-CN" altLang="en-US">
                <a:solidFill>
                  <a:srgbClr val="FF0000"/>
                </a:solidFill>
              </a:rPr>
              <a:t>例子必须在测试中试过</a:t>
            </a:r>
            <a:r>
              <a:rPr lang="zh-CN" altLang="en-US"/>
              <a:t>，确保</a:t>
            </a:r>
            <a:r>
              <a:rPr lang="zh-CN" altLang="en-US">
                <a:solidFill>
                  <a:srgbClr val="FF0000"/>
                </a:solidFill>
              </a:rPr>
              <a:t>叙述正确无误</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Effect transition="in" filter="strips(downRight)">
                                      <p:cBhvr>
                                        <p:cTn id="7" dur="500"/>
                                        <p:tgtEl>
                                          <p:spTgt spid="175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5107">
                                            <p:txEl>
                                              <p:pRg st="1" end="1"/>
                                            </p:txEl>
                                          </p:spTgt>
                                        </p:tgtEl>
                                        <p:attrNameLst>
                                          <p:attrName>style.visibility</p:attrName>
                                        </p:attrNameLst>
                                      </p:cBhvr>
                                      <p:to>
                                        <p:strVal val="visible"/>
                                      </p:to>
                                    </p:set>
                                    <p:animEffect transition="in" filter="strips(downRight)">
                                      <p:cBhvr>
                                        <p:cTn id="12" dur="500"/>
                                        <p:tgtEl>
                                          <p:spTgt spid="175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5107">
                                            <p:txEl>
                                              <p:pRg st="2" end="2"/>
                                            </p:txEl>
                                          </p:spTgt>
                                        </p:tgtEl>
                                        <p:attrNameLst>
                                          <p:attrName>style.visibility</p:attrName>
                                        </p:attrNameLst>
                                      </p:cBhvr>
                                      <p:to>
                                        <p:strVal val="visible"/>
                                      </p:to>
                                    </p:set>
                                    <p:animEffect transition="in" filter="strips(downRight)">
                                      <p:cBhvr>
                                        <p:cTn id="17" dur="500"/>
                                        <p:tgtEl>
                                          <p:spTgt spid="175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5107">
                                            <p:txEl>
                                              <p:pRg st="3" end="3"/>
                                            </p:txEl>
                                          </p:spTgt>
                                        </p:tgtEl>
                                        <p:attrNameLst>
                                          <p:attrName>style.visibility</p:attrName>
                                        </p:attrNameLst>
                                      </p:cBhvr>
                                      <p:to>
                                        <p:strVal val="visible"/>
                                      </p:to>
                                    </p:set>
                                    <p:animEffect transition="in" filter="strips(downRight)">
                                      <p:cBhvr>
                                        <p:cTn id="22" dur="500"/>
                                        <p:tgtEl>
                                          <p:spTgt spid="1751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5107">
                                            <p:txEl>
                                              <p:pRg st="4" end="4"/>
                                            </p:txEl>
                                          </p:spTgt>
                                        </p:tgtEl>
                                        <p:attrNameLst>
                                          <p:attrName>style.visibility</p:attrName>
                                        </p:attrNameLst>
                                      </p:cBhvr>
                                      <p:to>
                                        <p:strVal val="visible"/>
                                      </p:to>
                                    </p:set>
                                    <p:animEffect transition="in" filter="strips(downRight)">
                                      <p:cBhvr>
                                        <p:cTn id="27" dur="500"/>
                                        <p:tgtEl>
                                          <p:spTgt spid="1751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5107">
                                            <p:txEl>
                                              <p:pRg st="5" end="5"/>
                                            </p:txEl>
                                          </p:spTgt>
                                        </p:tgtEl>
                                        <p:attrNameLst>
                                          <p:attrName>style.visibility</p:attrName>
                                        </p:attrNameLst>
                                      </p:cBhvr>
                                      <p:to>
                                        <p:strVal val="visible"/>
                                      </p:to>
                                    </p:set>
                                    <p:animEffect transition="in" filter="strips(downRight)">
                                      <p:cBhvr>
                                        <p:cTn id="32" dur="500"/>
                                        <p:tgtEl>
                                          <p:spTgt spid="175107">
                                            <p:txEl>
                                              <p:pRg st="5" end="5"/>
                                            </p:txEl>
                                          </p:spTgt>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175107">
                                            <p:txEl>
                                              <p:pRg st="6" end="6"/>
                                            </p:txEl>
                                          </p:spTgt>
                                        </p:tgtEl>
                                        <p:attrNameLst>
                                          <p:attrName>style.visibility</p:attrName>
                                        </p:attrNameLst>
                                      </p:cBhvr>
                                      <p:to>
                                        <p:strVal val="visible"/>
                                      </p:to>
                                    </p:set>
                                    <p:animEffect transition="in" filter="strips(downRight)">
                                      <p:cBhvr>
                                        <p:cTn id="35" dur="500"/>
                                        <p:tgtEl>
                                          <p:spTgt spid="175107">
                                            <p:txEl>
                                              <p:pRg st="6" end="6"/>
                                            </p:txEl>
                                          </p:spTgt>
                                        </p:tgtEl>
                                      </p:cBhvr>
                                    </p:animEffect>
                                  </p:childTnLst>
                                </p:cTn>
                              </p:par>
                              <p:par>
                                <p:cTn id="36" presetID="18" presetClass="entr" presetSubtype="6" fill="hold" grpId="0" nodeType="withEffect">
                                  <p:stCondLst>
                                    <p:cond delay="0"/>
                                  </p:stCondLst>
                                  <p:childTnLst>
                                    <p:set>
                                      <p:cBhvr>
                                        <p:cTn id="37" dur="1" fill="hold">
                                          <p:stCondLst>
                                            <p:cond delay="0"/>
                                          </p:stCondLst>
                                        </p:cTn>
                                        <p:tgtEl>
                                          <p:spTgt spid="175107">
                                            <p:txEl>
                                              <p:pRg st="7" end="7"/>
                                            </p:txEl>
                                          </p:spTgt>
                                        </p:tgtEl>
                                        <p:attrNameLst>
                                          <p:attrName>style.visibility</p:attrName>
                                        </p:attrNameLst>
                                      </p:cBhvr>
                                      <p:to>
                                        <p:strVal val="visible"/>
                                      </p:to>
                                    </p:set>
                                    <p:animEffect transition="in" filter="strips(downRight)">
                                      <p:cBhvr>
                                        <p:cTn id="38" dur="500"/>
                                        <p:tgtEl>
                                          <p:spTgt spid="1751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idx="4294967295"/>
          </p:nvPr>
        </p:nvSpPr>
        <p:spPr>
          <a:xfrm>
            <a:off x="1150938" y="214313"/>
            <a:ext cx="7793037" cy="623887"/>
          </a:xfrm>
        </p:spPr>
        <p:txBody>
          <a:bodyPr/>
          <a:lstStyle/>
          <a:p>
            <a:r>
              <a:rPr lang="zh-CN" altLang="en-US" dirty="0" smtClean="0"/>
              <a:t>回归测试</a:t>
            </a:r>
            <a:r>
              <a:rPr lang="zh-CN" altLang="en-US" dirty="0"/>
              <a:t>的概念</a:t>
            </a:r>
          </a:p>
        </p:txBody>
      </p:sp>
      <p:sp>
        <p:nvSpPr>
          <p:cNvPr id="281603" name="Rectangle 3"/>
          <p:cNvSpPr>
            <a:spLocks noGrp="1" noChangeArrowheads="1"/>
          </p:cNvSpPr>
          <p:nvPr>
            <p:ph type="body" idx="4294967295"/>
          </p:nvPr>
        </p:nvSpPr>
        <p:spPr>
          <a:xfrm>
            <a:off x="228600" y="685800"/>
            <a:ext cx="8726488" cy="4760913"/>
          </a:xfrm>
        </p:spPr>
        <p:txBody>
          <a:bodyPr/>
          <a:lstStyle/>
          <a:p>
            <a:pPr>
              <a:lnSpc>
                <a:spcPct val="125000"/>
              </a:lnSpc>
              <a:buFont typeface="Wingdings" pitchFamily="2" charset="2"/>
              <a:buNone/>
            </a:pPr>
            <a:r>
              <a:rPr lang="zh-CN" altLang="en-US" sz="2800" dirty="0"/>
              <a:t>         </a:t>
            </a:r>
            <a:r>
              <a:rPr lang="zh-CN" altLang="en-US" b="1" dirty="0"/>
              <a:t>回归测试是在软件发生变动时保证原有功能正常运行的一种测试策略和方法。回归测试不需要进行全面的测试，而是根据修改的情况进行有选择性的测试。这里所说的保证软件原有功能正常运行，或称之为软件修改的正确性</a:t>
            </a:r>
            <a:r>
              <a:rPr lang="zh-CN" altLang="en-US" b="1" dirty="0" smtClean="0"/>
              <a:t>。</a:t>
            </a:r>
            <a:endParaRPr lang="zh-CN" altLang="en-US" b="1" dirty="0"/>
          </a:p>
          <a:p>
            <a:pPr>
              <a:lnSpc>
                <a:spcPct val="125000"/>
              </a:lnSpc>
              <a:buFont typeface="Wingdings" pitchFamily="2" charset="2"/>
              <a:buNone/>
            </a:pPr>
            <a:r>
              <a:rPr lang="zh-CN" altLang="en-US" b="1" dirty="0"/>
              <a:t>       可以从两方面来理解：</a:t>
            </a:r>
          </a:p>
          <a:p>
            <a:pPr lvl="1">
              <a:lnSpc>
                <a:spcPct val="125000"/>
              </a:lnSpc>
            </a:pPr>
            <a:r>
              <a:rPr lang="zh-CN" altLang="en-US" sz="2400" b="1" dirty="0"/>
              <a:t>所做的修改达到了预期的目的，例如缺陷得到了修改，新增加的功能得到了实现</a:t>
            </a:r>
          </a:p>
          <a:p>
            <a:pPr lvl="1">
              <a:lnSpc>
                <a:spcPct val="125000"/>
              </a:lnSpc>
            </a:pPr>
            <a:r>
              <a:rPr lang="zh-CN" altLang="en-US" sz="2400" b="1" dirty="0"/>
              <a:t>软件的修改没有引入新的缺陷，没有影响原有的功能实现</a:t>
            </a:r>
          </a:p>
        </p:txBody>
      </p:sp>
    </p:spTree>
    <p:extLst>
      <p:ext uri="{BB962C8B-B14F-4D97-AF65-F5344CB8AC3E}">
        <p14:creationId xmlns:p14="http://schemas.microsoft.com/office/powerpoint/2010/main" val="1567357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55444B14-18CB-49A7-89FD-B8B5625B157F}" type="datetime1">
              <a:rPr lang="zh-CN" altLang="en-US"/>
              <a:pPr/>
              <a:t>2020/1/5</a:t>
            </a:fld>
            <a:endParaRPr lang="en-US" altLang="zh-CN"/>
          </a:p>
        </p:txBody>
      </p:sp>
      <p:sp>
        <p:nvSpPr>
          <p:cNvPr id="10" name="灯片编号占位符 4"/>
          <p:cNvSpPr>
            <a:spLocks noGrp="1"/>
          </p:cNvSpPr>
          <p:nvPr>
            <p:ph type="sldNum" sz="quarter" idx="11"/>
          </p:nvPr>
        </p:nvSpPr>
        <p:spPr/>
        <p:txBody>
          <a:bodyPr/>
          <a:lstStyle/>
          <a:p>
            <a:fld id="{08E4A4DE-F042-4F87-A8F2-923C167E9DA7}" type="slidenum">
              <a:rPr lang="en-US" altLang="zh-CN"/>
              <a:pPr/>
              <a:t>17</a:t>
            </a:fld>
            <a:endParaRPr lang="en-US" altLang="zh-CN"/>
          </a:p>
        </p:txBody>
      </p:sp>
      <p:sp>
        <p:nvSpPr>
          <p:cNvPr id="39938" name="Rectangle 2"/>
          <p:cNvSpPr>
            <a:spLocks noGrp="1" noChangeArrowheads="1"/>
          </p:cNvSpPr>
          <p:nvPr>
            <p:ph type="title"/>
          </p:nvPr>
        </p:nvSpPr>
        <p:spPr/>
        <p:txBody>
          <a:bodyPr/>
          <a:lstStyle/>
          <a:p>
            <a:r>
              <a:rPr lang="en-US" altLang="zh-CN"/>
              <a:t>7.3 </a:t>
            </a:r>
            <a:r>
              <a:rPr lang="zh-CN" altLang="en-US"/>
              <a:t>测试方法</a:t>
            </a:r>
          </a:p>
        </p:txBody>
      </p:sp>
      <p:sp>
        <p:nvSpPr>
          <p:cNvPr id="39939" name="Rectangle 3"/>
          <p:cNvSpPr>
            <a:spLocks noGrp="1" noChangeArrowheads="1"/>
          </p:cNvSpPr>
          <p:nvPr>
            <p:ph type="body" idx="1"/>
          </p:nvPr>
        </p:nvSpPr>
        <p:spPr/>
        <p:txBody>
          <a:bodyPr/>
          <a:lstStyle/>
          <a:p>
            <a:r>
              <a:rPr lang="zh-CN" altLang="en-US">
                <a:solidFill>
                  <a:srgbClr val="CC0000"/>
                </a:solidFill>
              </a:rPr>
              <a:t>动态测试（机器测试）</a:t>
            </a:r>
            <a:r>
              <a:rPr lang="en-US" altLang="zh-CN">
                <a:solidFill>
                  <a:srgbClr val="CC0000"/>
                </a:solidFill>
              </a:rPr>
              <a:t>——</a:t>
            </a:r>
            <a:r>
              <a:rPr lang="en-US" altLang="zh-CN">
                <a:latin typeface="黑体" pitchFamily="2" charset="-122"/>
              </a:rPr>
              <a:t>⑴</a:t>
            </a:r>
            <a:r>
              <a:rPr lang="zh-CN" altLang="en-US"/>
              <a:t>黑盒测试</a:t>
            </a:r>
          </a:p>
          <a:p>
            <a:pPr lvl="1"/>
            <a:r>
              <a:rPr lang="zh-CN" altLang="en-US">
                <a:solidFill>
                  <a:srgbClr val="0000FF"/>
                </a:solidFill>
              </a:rPr>
              <a:t>将被测程序看成一个黑盒</a:t>
            </a:r>
            <a:r>
              <a:rPr lang="zh-CN" altLang="en-US"/>
              <a:t>。</a:t>
            </a:r>
          </a:p>
          <a:p>
            <a:pPr lvl="1"/>
            <a:r>
              <a:rPr lang="zh-CN" altLang="en-US"/>
              <a:t>测试者对被测程序内部结构不关心。</a:t>
            </a:r>
          </a:p>
          <a:p>
            <a:pPr lvl="1"/>
            <a:r>
              <a:rPr lang="zh-CN" altLang="en-US"/>
              <a:t>根据</a:t>
            </a:r>
            <a:r>
              <a:rPr lang="zh-CN" altLang="en-US">
                <a:solidFill>
                  <a:srgbClr val="0000FF"/>
                </a:solidFill>
              </a:rPr>
              <a:t>程序的功能</a:t>
            </a:r>
            <a:r>
              <a:rPr lang="zh-CN" altLang="en-US"/>
              <a:t>来设计</a:t>
            </a:r>
            <a:r>
              <a:rPr lang="zh-CN" altLang="en-US">
                <a:solidFill>
                  <a:srgbClr val="CC0000"/>
                </a:solidFill>
              </a:rPr>
              <a:t>测试用例</a:t>
            </a:r>
            <a:r>
              <a:rPr lang="zh-CN" altLang="en-US"/>
              <a:t>。</a:t>
            </a:r>
          </a:p>
          <a:p>
            <a:pPr lvl="1"/>
            <a:r>
              <a:rPr lang="zh-CN" altLang="en-US"/>
              <a:t>黑盒测试又叫做</a:t>
            </a:r>
            <a:r>
              <a:rPr lang="zh-CN" altLang="en-US">
                <a:solidFill>
                  <a:srgbClr val="CC0000"/>
                </a:solidFill>
              </a:rPr>
              <a:t>功能测试</a:t>
            </a:r>
            <a:r>
              <a:rPr lang="zh-CN" altLang="en-US"/>
              <a:t>、</a:t>
            </a:r>
            <a:r>
              <a:rPr lang="zh-CN" altLang="en-US">
                <a:solidFill>
                  <a:srgbClr val="CC0000"/>
                </a:solidFill>
              </a:rPr>
              <a:t>数据驱动测试</a:t>
            </a:r>
            <a:r>
              <a:rPr lang="zh-CN" altLang="en-US"/>
              <a:t>。</a:t>
            </a:r>
          </a:p>
        </p:txBody>
      </p:sp>
      <p:sp>
        <p:nvSpPr>
          <p:cNvPr id="39946" name="Rectangle 10"/>
          <p:cNvSpPr>
            <a:spLocks noChangeArrowheads="1"/>
          </p:cNvSpPr>
          <p:nvPr/>
        </p:nvSpPr>
        <p:spPr bwMode="auto">
          <a:xfrm>
            <a:off x="3962400" y="3810000"/>
            <a:ext cx="1371600" cy="1981200"/>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2800">
                <a:solidFill>
                  <a:schemeClr val="bg1"/>
                </a:solidFill>
                <a:ea typeface="黑体" pitchFamily="2" charset="-122"/>
              </a:rPr>
              <a:t>黑</a:t>
            </a:r>
          </a:p>
          <a:p>
            <a:pPr algn="ctr"/>
            <a:r>
              <a:rPr lang="zh-CN" altLang="en-US" sz="2800">
                <a:solidFill>
                  <a:schemeClr val="bg1"/>
                </a:solidFill>
                <a:ea typeface="黑体" pitchFamily="2" charset="-122"/>
              </a:rPr>
              <a:t>盒</a:t>
            </a:r>
          </a:p>
        </p:txBody>
      </p:sp>
      <p:sp>
        <p:nvSpPr>
          <p:cNvPr id="39947" name="Line 11"/>
          <p:cNvSpPr>
            <a:spLocks noChangeShapeType="1"/>
          </p:cNvSpPr>
          <p:nvPr/>
        </p:nvSpPr>
        <p:spPr bwMode="auto">
          <a:xfrm>
            <a:off x="1219200" y="4876800"/>
            <a:ext cx="2743200" cy="0"/>
          </a:xfrm>
          <a:prstGeom prst="line">
            <a:avLst/>
          </a:prstGeom>
          <a:noFill/>
          <a:ln w="38100" cap="sq">
            <a:solidFill>
              <a:srgbClr val="FF6600"/>
            </a:solidFill>
            <a:round/>
            <a:headEnd type="none" w="sm" len="sm"/>
            <a:tailEnd type="stealth" w="lg" len="lg"/>
          </a:ln>
          <a:effectLst/>
        </p:spPr>
        <p:txBody>
          <a:bodyPr wrap="none" anchor="ctr"/>
          <a:lstStyle/>
          <a:p>
            <a:endParaRPr lang="zh-CN" altLang="en-US"/>
          </a:p>
        </p:txBody>
      </p:sp>
      <p:sp>
        <p:nvSpPr>
          <p:cNvPr id="39948" name="Line 12"/>
          <p:cNvSpPr>
            <a:spLocks noChangeShapeType="1"/>
          </p:cNvSpPr>
          <p:nvPr/>
        </p:nvSpPr>
        <p:spPr bwMode="auto">
          <a:xfrm>
            <a:off x="5410200" y="4800600"/>
            <a:ext cx="2438400" cy="0"/>
          </a:xfrm>
          <a:prstGeom prst="line">
            <a:avLst/>
          </a:prstGeom>
          <a:noFill/>
          <a:ln w="38100" cap="sq">
            <a:solidFill>
              <a:srgbClr val="FF6600"/>
            </a:solidFill>
            <a:round/>
            <a:headEnd type="none" w="sm" len="sm"/>
            <a:tailEnd type="stealth" w="lg" len="lg"/>
          </a:ln>
          <a:effectLst/>
        </p:spPr>
        <p:txBody>
          <a:bodyPr wrap="none" anchor="ctr"/>
          <a:lstStyle/>
          <a:p>
            <a:endParaRPr lang="zh-CN" altLang="en-US"/>
          </a:p>
        </p:txBody>
      </p:sp>
      <p:sp>
        <p:nvSpPr>
          <p:cNvPr id="39949" name="Text Box 13"/>
          <p:cNvSpPr txBox="1">
            <a:spLocks noChangeArrowheads="1"/>
          </p:cNvSpPr>
          <p:nvPr/>
        </p:nvSpPr>
        <p:spPr bwMode="auto">
          <a:xfrm>
            <a:off x="1219200" y="4343400"/>
            <a:ext cx="895350" cy="519113"/>
          </a:xfrm>
          <a:prstGeom prst="rect">
            <a:avLst/>
          </a:prstGeom>
          <a:noFill/>
          <a:ln w="12700" cap="sq">
            <a:noFill/>
            <a:miter lim="800000"/>
            <a:headEnd type="none" w="sm" len="sm"/>
            <a:tailEnd type="none" w="sm" len="sm"/>
          </a:ln>
          <a:effectLst/>
        </p:spPr>
        <p:txBody>
          <a:bodyPr wrap="none">
            <a:spAutoFit/>
          </a:bodyPr>
          <a:lstStyle/>
          <a:p>
            <a:r>
              <a:rPr kumimoji="1" lang="zh-CN" altLang="en-US" sz="2800" b="1">
                <a:solidFill>
                  <a:srgbClr val="CC0000"/>
                </a:solidFill>
                <a:latin typeface="Times New Roman" pitchFamily="18" charset="0"/>
                <a:ea typeface="黑体" pitchFamily="2" charset="-122"/>
              </a:rPr>
              <a:t>输入</a:t>
            </a:r>
          </a:p>
        </p:txBody>
      </p:sp>
      <p:sp>
        <p:nvSpPr>
          <p:cNvPr id="39950" name="Text Box 14"/>
          <p:cNvSpPr txBox="1">
            <a:spLocks noChangeArrowheads="1"/>
          </p:cNvSpPr>
          <p:nvPr/>
        </p:nvSpPr>
        <p:spPr bwMode="auto">
          <a:xfrm>
            <a:off x="6781800" y="4267200"/>
            <a:ext cx="895350" cy="519113"/>
          </a:xfrm>
          <a:prstGeom prst="rect">
            <a:avLst/>
          </a:prstGeom>
          <a:noFill/>
          <a:ln w="12700" cap="sq">
            <a:noFill/>
            <a:miter lim="800000"/>
            <a:headEnd type="none" w="sm" len="sm"/>
            <a:tailEnd type="none" w="sm" len="sm"/>
          </a:ln>
          <a:effectLst/>
        </p:spPr>
        <p:txBody>
          <a:bodyPr wrap="none">
            <a:spAutoFit/>
          </a:bodyPr>
          <a:lstStyle/>
          <a:p>
            <a:r>
              <a:rPr kumimoji="1" lang="zh-CN" altLang="en-US" sz="2800" b="1">
                <a:solidFill>
                  <a:srgbClr val="CC0000"/>
                </a:solidFill>
                <a:latin typeface="Times New Roman" pitchFamily="18" charset="0"/>
                <a:ea typeface="黑体" pitchFamily="2" charset="-122"/>
              </a:rPr>
              <a:t>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strips(downRight)">
                                      <p:cBhvr>
                                        <p:cTn id="7" dur="500"/>
                                        <p:tgtEl>
                                          <p:spTgt spid="39939">
                                            <p:txEl>
                                              <p:pRg st="1" end="1"/>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9946"/>
                                        </p:tgtEl>
                                        <p:attrNameLst>
                                          <p:attrName>style.visibility</p:attrName>
                                        </p:attrNameLst>
                                      </p:cBhvr>
                                      <p:to>
                                        <p:strVal val="visible"/>
                                      </p:to>
                                    </p:set>
                                    <p:animEffect transition="in" filter="box(in)">
                                      <p:cBhvr>
                                        <p:cTn id="10" dur="500"/>
                                        <p:tgtEl>
                                          <p:spTgt spid="3994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animEffect transition="in" filter="strips(downRight)">
                                      <p:cBhvr>
                                        <p:cTn id="15" dur="500"/>
                                        <p:tgtEl>
                                          <p:spTgt spid="399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39939">
                                            <p:txEl>
                                              <p:pRg st="3" end="3"/>
                                            </p:txEl>
                                          </p:spTgt>
                                        </p:tgtEl>
                                        <p:attrNameLst>
                                          <p:attrName>style.visibility</p:attrName>
                                        </p:attrNameLst>
                                      </p:cBhvr>
                                      <p:to>
                                        <p:strVal val="visible"/>
                                      </p:to>
                                    </p:set>
                                    <p:animEffect transition="in" filter="strips(downRight)">
                                      <p:cBhvr>
                                        <p:cTn id="20" dur="500"/>
                                        <p:tgtEl>
                                          <p:spTgt spid="399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9947"/>
                                        </p:tgtEl>
                                        <p:attrNameLst>
                                          <p:attrName>style.visibility</p:attrName>
                                        </p:attrNameLst>
                                      </p:cBhvr>
                                      <p:to>
                                        <p:strVal val="visible"/>
                                      </p:to>
                                    </p:set>
                                    <p:animEffect transition="in" filter="strips(downRight)">
                                      <p:cBhvr>
                                        <p:cTn id="25" dur="500"/>
                                        <p:tgtEl>
                                          <p:spTgt spid="39947"/>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39949"/>
                                        </p:tgtEl>
                                        <p:attrNameLst>
                                          <p:attrName>style.visibility</p:attrName>
                                        </p:attrNameLst>
                                      </p:cBhvr>
                                      <p:to>
                                        <p:strVal val="visible"/>
                                      </p:to>
                                    </p:set>
                                    <p:animEffect transition="in" filter="strips(downRight)">
                                      <p:cBhvr>
                                        <p:cTn id="28" dur="500"/>
                                        <p:tgtEl>
                                          <p:spTgt spid="39949"/>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39948"/>
                                        </p:tgtEl>
                                        <p:attrNameLst>
                                          <p:attrName>style.visibility</p:attrName>
                                        </p:attrNameLst>
                                      </p:cBhvr>
                                      <p:to>
                                        <p:strVal val="visible"/>
                                      </p:to>
                                    </p:set>
                                    <p:animEffect transition="in" filter="strips(downRight)">
                                      <p:cBhvr>
                                        <p:cTn id="33" dur="500"/>
                                        <p:tgtEl>
                                          <p:spTgt spid="39948"/>
                                        </p:tgtEl>
                                      </p:cBhvr>
                                    </p:animEffect>
                                  </p:childTnLst>
                                </p:cTn>
                              </p:par>
                              <p:par>
                                <p:cTn id="34" presetID="18" presetClass="entr" presetSubtype="6" fill="hold" grpId="0" nodeType="withEffect">
                                  <p:stCondLst>
                                    <p:cond delay="0"/>
                                  </p:stCondLst>
                                  <p:childTnLst>
                                    <p:set>
                                      <p:cBhvr>
                                        <p:cTn id="35" dur="1" fill="hold">
                                          <p:stCondLst>
                                            <p:cond delay="0"/>
                                          </p:stCondLst>
                                        </p:cTn>
                                        <p:tgtEl>
                                          <p:spTgt spid="39950"/>
                                        </p:tgtEl>
                                        <p:attrNameLst>
                                          <p:attrName>style.visibility</p:attrName>
                                        </p:attrNameLst>
                                      </p:cBhvr>
                                      <p:to>
                                        <p:strVal val="visible"/>
                                      </p:to>
                                    </p:set>
                                    <p:animEffect transition="in" filter="strips(downRight)">
                                      <p:cBhvr>
                                        <p:cTn id="36" dur="500"/>
                                        <p:tgtEl>
                                          <p:spTgt spid="39950"/>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39939">
                                            <p:txEl>
                                              <p:pRg st="4" end="4"/>
                                            </p:txEl>
                                          </p:spTgt>
                                        </p:tgtEl>
                                        <p:attrNameLst>
                                          <p:attrName>style.visibility</p:attrName>
                                        </p:attrNameLst>
                                      </p:cBhvr>
                                      <p:to>
                                        <p:strVal val="visible"/>
                                      </p:to>
                                    </p:set>
                                    <p:animEffect transition="in" filter="strips(downRight)">
                                      <p:cBhvr>
                                        <p:cTn id="41" dur="500"/>
                                        <p:tgtEl>
                                          <p:spTgt spid="39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6" grpId="0" animBg="1"/>
      <p:bldP spid="39947" grpId="0" animBg="1"/>
      <p:bldP spid="39948" grpId="0" animBg="1"/>
      <p:bldP spid="39949" grpId="0"/>
      <p:bldP spid="3995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idx="4294967295"/>
          </p:nvPr>
        </p:nvSpPr>
        <p:spPr>
          <a:xfrm>
            <a:off x="1150938" y="214313"/>
            <a:ext cx="7793037" cy="623887"/>
          </a:xfrm>
        </p:spPr>
        <p:txBody>
          <a:bodyPr/>
          <a:lstStyle/>
          <a:p>
            <a:r>
              <a:rPr lang="zh-CN" altLang="en-US" dirty="0" smtClean="0"/>
              <a:t>回归测试</a:t>
            </a:r>
            <a:r>
              <a:rPr lang="zh-CN" altLang="en-US" dirty="0"/>
              <a:t>方法</a:t>
            </a:r>
          </a:p>
        </p:txBody>
      </p:sp>
      <p:sp>
        <p:nvSpPr>
          <p:cNvPr id="282627" name="Rectangle 3"/>
          <p:cNvSpPr>
            <a:spLocks noGrp="1" noChangeArrowheads="1"/>
          </p:cNvSpPr>
          <p:nvPr>
            <p:ph type="body" idx="4294967295"/>
          </p:nvPr>
        </p:nvSpPr>
        <p:spPr>
          <a:xfrm>
            <a:off x="533400" y="1371601"/>
            <a:ext cx="8421688" cy="2667000"/>
          </a:xfrm>
        </p:spPr>
        <p:txBody>
          <a:bodyPr/>
          <a:lstStyle/>
          <a:p>
            <a:pPr>
              <a:lnSpc>
                <a:spcPct val="130000"/>
              </a:lnSpc>
              <a:buFont typeface="Wingdings" pitchFamily="2" charset="2"/>
              <a:buNone/>
            </a:pPr>
            <a:r>
              <a:rPr lang="en-US" b="1" dirty="0"/>
              <a:t>1</a:t>
            </a:r>
            <a:r>
              <a:rPr lang="zh-CN" altLang="en-US" b="1" dirty="0"/>
              <a:t>．测试用例库的维护 </a:t>
            </a:r>
          </a:p>
          <a:p>
            <a:pPr>
              <a:lnSpc>
                <a:spcPct val="130000"/>
              </a:lnSpc>
              <a:buFont typeface="Wingdings" pitchFamily="2" charset="2"/>
              <a:buNone/>
            </a:pPr>
            <a:r>
              <a:rPr lang="en-US" b="1" dirty="0"/>
              <a:t>2</a:t>
            </a:r>
            <a:r>
              <a:rPr lang="zh-CN" altLang="en-US" b="1" dirty="0"/>
              <a:t>．回归测试包的选择 </a:t>
            </a:r>
          </a:p>
          <a:p>
            <a:pPr>
              <a:lnSpc>
                <a:spcPct val="130000"/>
              </a:lnSpc>
              <a:buFont typeface="Wingdings" pitchFamily="2" charset="2"/>
              <a:buNone/>
            </a:pPr>
            <a:r>
              <a:rPr lang="en-US" b="1" dirty="0"/>
              <a:t>3</a:t>
            </a:r>
            <a:r>
              <a:rPr lang="zh-CN" altLang="en-US" b="1" dirty="0"/>
              <a:t>．回归测试的基本过程</a:t>
            </a:r>
            <a:r>
              <a:rPr lang="zh-CN" altLang="en-US" dirty="0"/>
              <a:t> </a:t>
            </a:r>
          </a:p>
        </p:txBody>
      </p:sp>
    </p:spTree>
    <p:extLst>
      <p:ext uri="{BB962C8B-B14F-4D97-AF65-F5344CB8AC3E}">
        <p14:creationId xmlns:p14="http://schemas.microsoft.com/office/powerpoint/2010/main" val="25954220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idx="4294967295"/>
          </p:nvPr>
        </p:nvSpPr>
        <p:spPr>
          <a:xfrm>
            <a:off x="1150938" y="214313"/>
            <a:ext cx="7793037" cy="623887"/>
          </a:xfrm>
        </p:spPr>
        <p:txBody>
          <a:bodyPr/>
          <a:lstStyle/>
          <a:p>
            <a:r>
              <a:rPr lang="en-US" dirty="0"/>
              <a:t>1 </a:t>
            </a:r>
            <a:r>
              <a:rPr lang="zh-CN" altLang="en-US" dirty="0"/>
              <a:t>测试用例库的维护 </a:t>
            </a:r>
          </a:p>
        </p:txBody>
      </p:sp>
      <p:sp>
        <p:nvSpPr>
          <p:cNvPr id="283651" name="Rectangle 3"/>
          <p:cNvSpPr>
            <a:spLocks noGrp="1" noChangeArrowheads="1"/>
          </p:cNvSpPr>
          <p:nvPr>
            <p:ph type="body" idx="4294967295"/>
          </p:nvPr>
        </p:nvSpPr>
        <p:spPr>
          <a:xfrm>
            <a:off x="533400" y="1371600"/>
            <a:ext cx="8421688" cy="4760913"/>
          </a:xfrm>
        </p:spPr>
        <p:txBody>
          <a:bodyPr/>
          <a:lstStyle/>
          <a:p>
            <a:pPr>
              <a:lnSpc>
                <a:spcPct val="130000"/>
              </a:lnSpc>
              <a:buFont typeface="Wingdings" pitchFamily="2" charset="2"/>
              <a:buNone/>
            </a:pPr>
            <a:r>
              <a:rPr lang="en-US" b="1" dirty="0"/>
              <a:t>(1) </a:t>
            </a:r>
            <a:r>
              <a:rPr lang="zh-CN" altLang="en-US" b="1" dirty="0"/>
              <a:t>删除过时的测试用例 </a:t>
            </a:r>
          </a:p>
          <a:p>
            <a:pPr>
              <a:lnSpc>
                <a:spcPct val="130000"/>
              </a:lnSpc>
              <a:buFont typeface="Wingdings" pitchFamily="2" charset="2"/>
              <a:buNone/>
            </a:pPr>
            <a:r>
              <a:rPr lang="en-US" b="1" dirty="0"/>
              <a:t>(2) </a:t>
            </a:r>
            <a:r>
              <a:rPr lang="zh-CN" altLang="en-US" b="1" dirty="0"/>
              <a:t>改进不受控制的测试用例 </a:t>
            </a:r>
          </a:p>
          <a:p>
            <a:pPr>
              <a:lnSpc>
                <a:spcPct val="130000"/>
              </a:lnSpc>
              <a:buFont typeface="Wingdings" pitchFamily="2" charset="2"/>
              <a:buNone/>
            </a:pPr>
            <a:r>
              <a:rPr lang="en-US" b="1" dirty="0"/>
              <a:t>(3) </a:t>
            </a:r>
            <a:r>
              <a:rPr lang="zh-CN" altLang="en-US" b="1" dirty="0"/>
              <a:t>删除冗余的测试用例</a:t>
            </a:r>
          </a:p>
          <a:p>
            <a:pPr>
              <a:lnSpc>
                <a:spcPct val="130000"/>
              </a:lnSpc>
              <a:buFont typeface="Wingdings" pitchFamily="2" charset="2"/>
              <a:buNone/>
            </a:pPr>
            <a:r>
              <a:rPr lang="en-US" b="1" dirty="0"/>
              <a:t>(4) </a:t>
            </a:r>
            <a:r>
              <a:rPr lang="zh-CN" altLang="en-US" b="1" dirty="0"/>
              <a:t>增添新的测试用例</a:t>
            </a:r>
            <a:r>
              <a:rPr lang="zh-CN" altLang="en-US" dirty="0"/>
              <a:t> </a:t>
            </a:r>
          </a:p>
        </p:txBody>
      </p:sp>
    </p:spTree>
    <p:extLst>
      <p:ext uri="{BB962C8B-B14F-4D97-AF65-F5344CB8AC3E}">
        <p14:creationId xmlns:p14="http://schemas.microsoft.com/office/powerpoint/2010/main" val="16533209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idx="4294967295"/>
          </p:nvPr>
        </p:nvSpPr>
        <p:spPr>
          <a:xfrm>
            <a:off x="1150938" y="214313"/>
            <a:ext cx="7793037" cy="623887"/>
          </a:xfrm>
        </p:spPr>
        <p:txBody>
          <a:bodyPr/>
          <a:lstStyle/>
          <a:p>
            <a:r>
              <a:rPr lang="en-US"/>
              <a:t>2 </a:t>
            </a:r>
            <a:r>
              <a:rPr lang="zh-CN" altLang="en-US"/>
              <a:t>回归测试包的选择 </a:t>
            </a:r>
          </a:p>
        </p:txBody>
      </p:sp>
      <p:sp>
        <p:nvSpPr>
          <p:cNvPr id="284675" name="Rectangle 3"/>
          <p:cNvSpPr>
            <a:spLocks noGrp="1" noChangeArrowheads="1"/>
          </p:cNvSpPr>
          <p:nvPr>
            <p:ph type="body" idx="4294967295"/>
          </p:nvPr>
        </p:nvSpPr>
        <p:spPr>
          <a:xfrm>
            <a:off x="533400" y="1371600"/>
            <a:ext cx="8421688" cy="4760913"/>
          </a:xfrm>
        </p:spPr>
        <p:txBody>
          <a:bodyPr/>
          <a:lstStyle/>
          <a:p>
            <a:pPr>
              <a:lnSpc>
                <a:spcPct val="130000"/>
              </a:lnSpc>
              <a:buFont typeface="Wingdings" pitchFamily="2" charset="2"/>
              <a:buNone/>
            </a:pPr>
            <a:r>
              <a:rPr lang="en-US" b="1"/>
              <a:t>(1) </a:t>
            </a:r>
            <a:r>
              <a:rPr lang="zh-CN" altLang="en-US" b="1"/>
              <a:t>再测试全部用例 </a:t>
            </a:r>
          </a:p>
          <a:p>
            <a:pPr>
              <a:lnSpc>
                <a:spcPct val="130000"/>
              </a:lnSpc>
              <a:buFont typeface="Wingdings" pitchFamily="2" charset="2"/>
              <a:buNone/>
            </a:pPr>
            <a:r>
              <a:rPr lang="en-US" b="1"/>
              <a:t>(2) </a:t>
            </a:r>
            <a:r>
              <a:rPr lang="zh-CN" altLang="en-US" b="1"/>
              <a:t>基于风险选择测试 </a:t>
            </a:r>
          </a:p>
          <a:p>
            <a:pPr>
              <a:lnSpc>
                <a:spcPct val="130000"/>
              </a:lnSpc>
              <a:buFont typeface="Wingdings" pitchFamily="2" charset="2"/>
              <a:buNone/>
            </a:pPr>
            <a:r>
              <a:rPr lang="en-US" b="1"/>
              <a:t>(3) </a:t>
            </a:r>
            <a:r>
              <a:rPr lang="zh-CN" altLang="en-US" b="1"/>
              <a:t>基于操作剖面选择测试 </a:t>
            </a:r>
          </a:p>
          <a:p>
            <a:pPr>
              <a:lnSpc>
                <a:spcPct val="130000"/>
              </a:lnSpc>
              <a:buFont typeface="Wingdings" pitchFamily="2" charset="2"/>
              <a:buNone/>
            </a:pPr>
            <a:r>
              <a:rPr lang="en-US" b="1"/>
              <a:t>(4) </a:t>
            </a:r>
            <a:r>
              <a:rPr lang="zh-CN" altLang="en-US" b="1"/>
              <a:t>再测试修改的部分</a:t>
            </a:r>
            <a:r>
              <a:rPr lang="zh-CN" altLang="en-US"/>
              <a:t> </a:t>
            </a:r>
          </a:p>
        </p:txBody>
      </p:sp>
    </p:spTree>
    <p:extLst>
      <p:ext uri="{BB962C8B-B14F-4D97-AF65-F5344CB8AC3E}">
        <p14:creationId xmlns:p14="http://schemas.microsoft.com/office/powerpoint/2010/main" val="2222697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idx="4294967295"/>
          </p:nvPr>
        </p:nvSpPr>
        <p:spPr>
          <a:xfrm>
            <a:off x="1150938" y="214313"/>
            <a:ext cx="7793037" cy="623887"/>
          </a:xfrm>
        </p:spPr>
        <p:txBody>
          <a:bodyPr/>
          <a:lstStyle/>
          <a:p>
            <a:r>
              <a:rPr lang="en-US"/>
              <a:t>3  </a:t>
            </a:r>
            <a:r>
              <a:rPr lang="zh-CN" altLang="en-US"/>
              <a:t>回归测试的基本过程 </a:t>
            </a:r>
          </a:p>
        </p:txBody>
      </p:sp>
      <p:sp>
        <p:nvSpPr>
          <p:cNvPr id="285699" name="Rectangle 3"/>
          <p:cNvSpPr>
            <a:spLocks noGrp="1" noChangeArrowheads="1"/>
          </p:cNvSpPr>
          <p:nvPr>
            <p:ph type="body" idx="4294967295"/>
          </p:nvPr>
        </p:nvSpPr>
        <p:spPr>
          <a:xfrm>
            <a:off x="152400" y="1371600"/>
            <a:ext cx="8802688" cy="4760913"/>
          </a:xfrm>
        </p:spPr>
        <p:txBody>
          <a:bodyPr/>
          <a:lstStyle/>
          <a:p>
            <a:pPr>
              <a:lnSpc>
                <a:spcPct val="125000"/>
              </a:lnSpc>
              <a:buFont typeface="Wingdings" pitchFamily="2" charset="2"/>
              <a:buNone/>
            </a:pPr>
            <a:r>
              <a:rPr lang="en-US" b="1"/>
              <a:t>(1) </a:t>
            </a:r>
            <a:r>
              <a:rPr lang="zh-CN" altLang="en-US" b="1"/>
              <a:t>识别出软件中被修改的部分。</a:t>
            </a:r>
          </a:p>
          <a:p>
            <a:pPr>
              <a:lnSpc>
                <a:spcPct val="125000"/>
              </a:lnSpc>
              <a:buFont typeface="Wingdings" pitchFamily="2" charset="2"/>
              <a:buNone/>
            </a:pPr>
            <a:r>
              <a:rPr lang="en-US" b="1"/>
              <a:t>(2) </a:t>
            </a:r>
            <a:r>
              <a:rPr lang="zh-CN" altLang="en-US" b="1"/>
              <a:t>从原基线测试用例库</a:t>
            </a:r>
            <a:r>
              <a:rPr lang="en-US" b="1"/>
              <a:t>T</a:t>
            </a:r>
            <a:r>
              <a:rPr lang="zh-CN" altLang="en-US" b="1"/>
              <a:t>中排除所有不再适用的测试用例，确定那些对新的软件版本依然有效的测试用例，其结果是建立一个新的基线测试用例库</a:t>
            </a:r>
            <a:r>
              <a:rPr lang="en-US" b="1"/>
              <a:t>T0</a:t>
            </a:r>
            <a:r>
              <a:rPr lang="zh-CN" altLang="en-US" b="1"/>
              <a:t>。</a:t>
            </a:r>
          </a:p>
          <a:p>
            <a:pPr>
              <a:lnSpc>
                <a:spcPct val="125000"/>
              </a:lnSpc>
              <a:buFont typeface="Wingdings" pitchFamily="2" charset="2"/>
              <a:buNone/>
            </a:pPr>
            <a:r>
              <a:rPr lang="en-US" b="1"/>
              <a:t>(3) </a:t>
            </a:r>
            <a:r>
              <a:rPr lang="zh-CN" altLang="en-US" b="1"/>
              <a:t>依据一定的策略从</a:t>
            </a:r>
            <a:r>
              <a:rPr lang="en-US" b="1"/>
              <a:t>T0</a:t>
            </a:r>
            <a:r>
              <a:rPr lang="zh-CN" altLang="en-US" b="1"/>
              <a:t>中选择测试用例测试被修改的软件。</a:t>
            </a:r>
          </a:p>
          <a:p>
            <a:pPr>
              <a:lnSpc>
                <a:spcPct val="125000"/>
              </a:lnSpc>
              <a:buFont typeface="Wingdings" pitchFamily="2" charset="2"/>
              <a:buNone/>
            </a:pPr>
            <a:r>
              <a:rPr lang="en-US" b="1"/>
              <a:t>(4) </a:t>
            </a:r>
            <a:r>
              <a:rPr lang="zh-CN" altLang="en-US" b="1"/>
              <a:t>生成新的测试用例集</a:t>
            </a:r>
            <a:r>
              <a:rPr lang="en-US" b="1"/>
              <a:t>T1</a:t>
            </a:r>
            <a:r>
              <a:rPr lang="zh-CN" altLang="en-US" b="1"/>
              <a:t>，用于测试</a:t>
            </a:r>
            <a:r>
              <a:rPr lang="en-US" b="1"/>
              <a:t>T0</a:t>
            </a:r>
            <a:r>
              <a:rPr lang="zh-CN" altLang="en-US" b="1"/>
              <a:t>无法充分测试的软件部分。</a:t>
            </a:r>
          </a:p>
          <a:p>
            <a:pPr>
              <a:lnSpc>
                <a:spcPct val="125000"/>
              </a:lnSpc>
              <a:buFont typeface="Wingdings" pitchFamily="2" charset="2"/>
              <a:buNone/>
            </a:pPr>
            <a:r>
              <a:rPr lang="en-US" b="1"/>
              <a:t>(5) </a:t>
            </a:r>
            <a:r>
              <a:rPr lang="zh-CN" altLang="en-US" b="1"/>
              <a:t>用</a:t>
            </a:r>
            <a:r>
              <a:rPr lang="en-US" b="1"/>
              <a:t>T1</a:t>
            </a:r>
            <a:r>
              <a:rPr lang="zh-CN" altLang="en-US" b="1"/>
              <a:t>执行修改后的软件。</a:t>
            </a:r>
            <a:r>
              <a:rPr lang="zh-CN" altLang="en-US" sz="2800">
                <a:latin typeface="Arial" pitchFamily="34" charset="0"/>
              </a:rPr>
              <a:t> </a:t>
            </a:r>
            <a:r>
              <a:rPr lang="zh-CN" altLang="en-US" sz="2800"/>
              <a:t> </a:t>
            </a:r>
          </a:p>
        </p:txBody>
      </p:sp>
    </p:spTree>
    <p:extLst>
      <p:ext uri="{BB962C8B-B14F-4D97-AF65-F5344CB8AC3E}">
        <p14:creationId xmlns:p14="http://schemas.microsoft.com/office/powerpoint/2010/main" val="24039630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678B59B-54E4-43CB-B531-217F1BF1EB0A}"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FB74D677-F7C3-4891-A02C-1FC2E198E720}" type="slidenum">
              <a:rPr lang="en-US" altLang="zh-CN"/>
              <a:pPr/>
              <a:t>174</a:t>
            </a:fld>
            <a:endParaRPr lang="en-US" altLang="zh-CN"/>
          </a:p>
        </p:txBody>
      </p:sp>
      <p:sp>
        <p:nvSpPr>
          <p:cNvPr id="20482" name="Rectangle 2"/>
          <p:cNvSpPr>
            <a:spLocks noGrp="1" noChangeArrowheads="1"/>
          </p:cNvSpPr>
          <p:nvPr>
            <p:ph type="title"/>
          </p:nvPr>
        </p:nvSpPr>
        <p:spPr/>
        <p:txBody>
          <a:bodyPr/>
          <a:lstStyle/>
          <a:p>
            <a:r>
              <a:rPr lang="en-US" altLang="zh-CN"/>
              <a:t>7.9 </a:t>
            </a:r>
            <a:r>
              <a:rPr lang="zh-CN" altLang="en-US"/>
              <a:t>自动测试工具</a:t>
            </a:r>
          </a:p>
        </p:txBody>
      </p:sp>
      <p:sp>
        <p:nvSpPr>
          <p:cNvPr id="20483" name="Rectangle 3"/>
          <p:cNvSpPr>
            <a:spLocks noGrp="1" noChangeArrowheads="1"/>
          </p:cNvSpPr>
          <p:nvPr>
            <p:ph type="body" idx="1"/>
          </p:nvPr>
        </p:nvSpPr>
        <p:spPr/>
        <p:txBody>
          <a:bodyPr/>
          <a:lstStyle/>
          <a:p>
            <a:r>
              <a:rPr lang="zh-CN" altLang="en-US">
                <a:solidFill>
                  <a:srgbClr val="0000FF"/>
                </a:solidFill>
              </a:rPr>
              <a:t>软件测试的工作量很大</a:t>
            </a:r>
            <a:r>
              <a:rPr lang="zh-CN" altLang="en-US"/>
              <a:t>，据统计约</a:t>
            </a:r>
            <a:r>
              <a:rPr lang="zh-CN" altLang="en-US">
                <a:solidFill>
                  <a:srgbClr val="0000FF"/>
                </a:solidFill>
              </a:rPr>
              <a:t>占</a:t>
            </a:r>
            <a:r>
              <a:rPr lang="en-US" altLang="zh-CN">
                <a:solidFill>
                  <a:srgbClr val="0000FF"/>
                </a:solidFill>
              </a:rPr>
              <a:t>40% </a:t>
            </a:r>
            <a:r>
              <a:rPr lang="zh-CN" altLang="en-US">
                <a:solidFill>
                  <a:srgbClr val="0000FF"/>
                </a:solidFill>
              </a:rPr>
              <a:t>的开发时间</a:t>
            </a:r>
            <a:r>
              <a:rPr lang="zh-CN" altLang="en-US"/>
              <a:t>，一些可靠性要求非常高的软件，测试时间甚至占到总开发时间的</a:t>
            </a:r>
            <a:r>
              <a:rPr lang="en-US" altLang="zh-CN"/>
              <a:t>60% </a:t>
            </a:r>
          </a:p>
          <a:p>
            <a:r>
              <a:rPr lang="en-US" altLang="zh-CN"/>
              <a:t>①</a:t>
            </a:r>
            <a:r>
              <a:rPr lang="zh-CN" altLang="en-US"/>
              <a:t>测试的</a:t>
            </a:r>
            <a:r>
              <a:rPr lang="zh-CN" altLang="en-US">
                <a:solidFill>
                  <a:srgbClr val="FF0000"/>
                </a:solidFill>
              </a:rPr>
              <a:t>部分操作</a:t>
            </a:r>
            <a:r>
              <a:rPr lang="zh-CN" altLang="en-US"/>
              <a:t>是</a:t>
            </a:r>
            <a:r>
              <a:rPr lang="zh-CN" altLang="en-US">
                <a:solidFill>
                  <a:srgbClr val="0000FF"/>
                </a:solidFill>
              </a:rPr>
              <a:t>重复性的、非智力的工作</a:t>
            </a:r>
          </a:p>
          <a:p>
            <a:pPr lvl="1"/>
            <a:r>
              <a:rPr lang="zh-CN" altLang="en-US"/>
              <a:t>应用计算机进行</a:t>
            </a:r>
            <a:r>
              <a:rPr lang="zh-CN" altLang="en-US">
                <a:solidFill>
                  <a:srgbClr val="FF0000"/>
                </a:solidFill>
              </a:rPr>
              <a:t>自动化的测试</a:t>
            </a:r>
          </a:p>
          <a:p>
            <a:r>
              <a:rPr lang="zh-CN" altLang="en-US"/>
              <a:t>②有些专用的测试工具能</a:t>
            </a:r>
            <a:r>
              <a:rPr lang="zh-CN" altLang="en-US">
                <a:solidFill>
                  <a:srgbClr val="0000FF"/>
                </a:solidFill>
              </a:rPr>
              <a:t>帮助发现一些用任何测试用例都难以触及的错误</a:t>
            </a:r>
            <a:r>
              <a:rPr lang="zh-CN" altLang="en-US"/>
              <a:t>。</a:t>
            </a:r>
          </a:p>
          <a:p>
            <a:pPr lvl="1"/>
            <a:r>
              <a:rPr lang="zh-CN" altLang="en-US" u="sng">
                <a:solidFill>
                  <a:srgbClr val="FF0000"/>
                </a:solidFill>
              </a:rPr>
              <a:t>强度测试</a:t>
            </a:r>
          </a:p>
          <a:p>
            <a:pPr lvl="1"/>
            <a:r>
              <a:rPr lang="zh-CN" altLang="en-US"/>
              <a:t>如，</a:t>
            </a:r>
            <a:r>
              <a:rPr lang="en-US" altLang="zh-CN"/>
              <a:t>WEB</a:t>
            </a:r>
            <a:r>
              <a:rPr lang="zh-CN" altLang="en-US"/>
              <a:t>系统支持的同时在线人数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strips(downRight)">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strips(downRight)">
                                      <p:cBhvr>
                                        <p:cTn id="12" dur="500"/>
                                        <p:tgtEl>
                                          <p:spTgt spid="20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strips(downRight)">
                                      <p:cBhvr>
                                        <p:cTn id="17" dur="500"/>
                                        <p:tgtEl>
                                          <p:spTgt spid="20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strips(downRight)">
                                      <p:cBhvr>
                                        <p:cTn id="22" dur="500"/>
                                        <p:tgtEl>
                                          <p:spTgt spid="20483">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Effect transition="in" filter="strips(downRight)">
                                      <p:cBhvr>
                                        <p:cTn id="25" dur="500"/>
                                        <p:tgtEl>
                                          <p:spTgt spid="20483">
                                            <p:txEl>
                                              <p:pRg st="4" end="4"/>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20483">
                                            <p:txEl>
                                              <p:pRg st="5" end="5"/>
                                            </p:txEl>
                                          </p:spTgt>
                                        </p:tgtEl>
                                        <p:attrNameLst>
                                          <p:attrName>style.visibility</p:attrName>
                                        </p:attrNameLst>
                                      </p:cBhvr>
                                      <p:to>
                                        <p:strVal val="visible"/>
                                      </p:to>
                                    </p:set>
                                    <p:animEffect transition="in" filter="strips(downRight)">
                                      <p:cBhvr>
                                        <p:cTn id="28"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78F355-0CCF-4AD0-954E-7C04871EFEA4}"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99A61D36-F684-4990-BD91-CCD06787EF0D}" type="slidenum">
              <a:rPr lang="en-US" altLang="zh-CN"/>
              <a:pPr/>
              <a:t>175</a:t>
            </a:fld>
            <a:endParaRPr lang="en-US" altLang="zh-CN"/>
          </a:p>
        </p:txBody>
      </p:sp>
      <p:sp>
        <p:nvSpPr>
          <p:cNvPr id="181250" name="Rectangle 2"/>
          <p:cNvSpPr>
            <a:spLocks noGrp="1" noChangeArrowheads="1"/>
          </p:cNvSpPr>
          <p:nvPr>
            <p:ph type="title"/>
          </p:nvPr>
        </p:nvSpPr>
        <p:spPr/>
        <p:txBody>
          <a:bodyPr/>
          <a:lstStyle/>
          <a:p>
            <a:r>
              <a:rPr lang="en-US" altLang="en-US"/>
              <a:t>7.9.1 测试工具的分类</a:t>
            </a:r>
            <a:endParaRPr lang="zh-CN" altLang="en-US"/>
          </a:p>
        </p:txBody>
      </p:sp>
      <p:sp>
        <p:nvSpPr>
          <p:cNvPr id="181251" name="Rectangle 3"/>
          <p:cNvSpPr>
            <a:spLocks noGrp="1" noChangeArrowheads="1"/>
          </p:cNvSpPr>
          <p:nvPr>
            <p:ph type="body" idx="1"/>
          </p:nvPr>
        </p:nvSpPr>
        <p:spPr/>
        <p:txBody>
          <a:bodyPr/>
          <a:lstStyle/>
          <a:p>
            <a:r>
              <a:rPr lang="zh-CN" altLang="en-US"/>
              <a:t>测试工具分为</a:t>
            </a:r>
            <a:r>
              <a:rPr lang="en-US" altLang="zh-CN"/>
              <a:t>:</a:t>
            </a:r>
          </a:p>
          <a:p>
            <a:pPr lvl="1"/>
            <a:r>
              <a:rPr lang="zh-CN" altLang="en-US"/>
              <a:t>白盒测试工具</a:t>
            </a:r>
          </a:p>
          <a:p>
            <a:pPr lvl="1"/>
            <a:r>
              <a:rPr lang="zh-CN" altLang="en-US"/>
              <a:t>黑盒测试工具</a:t>
            </a:r>
          </a:p>
          <a:p>
            <a:pPr lvl="1"/>
            <a:r>
              <a:rPr lang="zh-CN" altLang="en-US"/>
              <a:t>性能测试工具</a:t>
            </a:r>
          </a:p>
          <a:p>
            <a:pPr lvl="1"/>
            <a:r>
              <a:rPr lang="zh-CN" altLang="en-US"/>
              <a:t>测试管理工具</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D6DEAF3-854C-44D5-AE53-11090308F779}"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CBA52243-27AE-49FC-B55A-2D1E0C213F5C}" type="slidenum">
              <a:rPr lang="en-US" altLang="zh-CN"/>
              <a:pPr/>
              <a:t>176</a:t>
            </a:fld>
            <a:endParaRPr lang="en-US" altLang="zh-CN"/>
          </a:p>
        </p:txBody>
      </p:sp>
      <p:sp>
        <p:nvSpPr>
          <p:cNvPr id="182274" name="Rectangle 2"/>
          <p:cNvSpPr>
            <a:spLocks noGrp="1" noChangeArrowheads="1"/>
          </p:cNvSpPr>
          <p:nvPr>
            <p:ph type="title"/>
          </p:nvPr>
        </p:nvSpPr>
        <p:spPr/>
        <p:txBody>
          <a:bodyPr/>
          <a:lstStyle/>
          <a:p>
            <a:r>
              <a:rPr lang="en-US" altLang="en-US"/>
              <a:t>7.9.1 测试工具的分类</a:t>
            </a:r>
            <a:endParaRPr lang="zh-CN" altLang="en-US"/>
          </a:p>
        </p:txBody>
      </p:sp>
      <p:sp>
        <p:nvSpPr>
          <p:cNvPr id="182275"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白盒测试工具</a:t>
            </a:r>
            <a:r>
              <a:rPr lang="en-US" altLang="zh-CN">
                <a:solidFill>
                  <a:srgbClr val="CC0000"/>
                </a:solidFill>
              </a:rPr>
              <a:t>】</a:t>
            </a:r>
          </a:p>
          <a:p>
            <a:pPr lvl="1"/>
            <a:r>
              <a:rPr lang="zh-CN" altLang="en-US">
                <a:solidFill>
                  <a:srgbClr val="CC0000"/>
                </a:solidFill>
              </a:rPr>
              <a:t>一般是针对代码进行测试，测试中发现的错误可以定位到代码级。</a:t>
            </a:r>
          </a:p>
          <a:p>
            <a:pPr lvl="1"/>
            <a:r>
              <a:rPr lang="zh-CN" altLang="en-US"/>
              <a:t>根据测试工具原理的不同分为：</a:t>
            </a:r>
          </a:p>
          <a:p>
            <a:pPr lvl="1"/>
            <a:r>
              <a:rPr lang="zh-CN" altLang="en-US">
                <a:solidFill>
                  <a:srgbClr val="CC0000"/>
                </a:solidFill>
              </a:rPr>
              <a:t>⑴静态测试工具</a:t>
            </a:r>
          </a:p>
          <a:p>
            <a:pPr lvl="2"/>
            <a:r>
              <a:rPr lang="en-US" altLang="zh-CN"/>
              <a:t>Telelogic</a:t>
            </a:r>
            <a:r>
              <a:rPr lang="zh-CN" altLang="en-US"/>
              <a:t>公司的</a:t>
            </a:r>
            <a:r>
              <a:rPr lang="en-US" altLang="zh-CN">
                <a:solidFill>
                  <a:srgbClr val="0000FF"/>
                </a:solidFill>
              </a:rPr>
              <a:t>Logiscope</a:t>
            </a:r>
            <a:r>
              <a:rPr lang="zh-CN" altLang="en-US"/>
              <a:t>软件</a:t>
            </a:r>
          </a:p>
          <a:p>
            <a:pPr lvl="2"/>
            <a:r>
              <a:rPr lang="en-US" altLang="zh-CN"/>
              <a:t>PR</a:t>
            </a:r>
            <a:r>
              <a:rPr lang="zh-CN" altLang="en-US"/>
              <a:t>公司的</a:t>
            </a:r>
            <a:r>
              <a:rPr lang="en-US" altLang="zh-CN">
                <a:solidFill>
                  <a:srgbClr val="0000FF"/>
                </a:solidFill>
              </a:rPr>
              <a:t>PRQA</a:t>
            </a:r>
            <a:r>
              <a:rPr lang="zh-CN" altLang="en-US"/>
              <a:t>软件</a:t>
            </a:r>
          </a:p>
          <a:p>
            <a:pPr lvl="1"/>
            <a:r>
              <a:rPr lang="zh-CN" altLang="en-US">
                <a:solidFill>
                  <a:srgbClr val="CC0000"/>
                </a:solidFill>
              </a:rPr>
              <a:t> ⑵动态测试工具</a:t>
            </a:r>
          </a:p>
          <a:p>
            <a:pPr lvl="2"/>
            <a:r>
              <a:rPr lang="en-US" altLang="zh-CN"/>
              <a:t>Compuware</a:t>
            </a:r>
            <a:r>
              <a:rPr lang="zh-CN" altLang="en-US"/>
              <a:t>公司的</a:t>
            </a:r>
            <a:r>
              <a:rPr lang="en-US" altLang="zh-CN">
                <a:solidFill>
                  <a:srgbClr val="0000FF"/>
                </a:solidFill>
              </a:rPr>
              <a:t>DevPartner</a:t>
            </a:r>
            <a:r>
              <a:rPr lang="zh-CN" altLang="en-US"/>
              <a:t>软件</a:t>
            </a:r>
          </a:p>
          <a:p>
            <a:pPr lvl="2"/>
            <a:r>
              <a:rPr lang="en-US" altLang="zh-CN"/>
              <a:t>Rational</a:t>
            </a:r>
            <a:r>
              <a:rPr lang="zh-CN" altLang="en-US"/>
              <a:t>公司的</a:t>
            </a:r>
            <a:r>
              <a:rPr lang="en-US" altLang="zh-CN">
                <a:solidFill>
                  <a:srgbClr val="0000FF"/>
                </a:solidFill>
              </a:rPr>
              <a:t>Purify</a:t>
            </a:r>
            <a:r>
              <a:rPr lang="zh-CN" altLang="en-US"/>
              <a:t>系列</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628701E-D686-48FB-B675-DF5BE9694A64}"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A1AEFCEE-7C57-4A12-89AE-17434B8386D2}" type="slidenum">
              <a:rPr lang="en-US" altLang="zh-CN"/>
              <a:pPr/>
              <a:t>177</a:t>
            </a:fld>
            <a:endParaRPr lang="en-US" altLang="zh-CN"/>
          </a:p>
        </p:txBody>
      </p:sp>
      <p:sp>
        <p:nvSpPr>
          <p:cNvPr id="184322" name="Rectangle 2"/>
          <p:cNvSpPr>
            <a:spLocks noGrp="1" noChangeArrowheads="1"/>
          </p:cNvSpPr>
          <p:nvPr>
            <p:ph type="title"/>
          </p:nvPr>
        </p:nvSpPr>
        <p:spPr/>
        <p:txBody>
          <a:bodyPr/>
          <a:lstStyle/>
          <a:p>
            <a:r>
              <a:rPr lang="en-US" altLang="en-US"/>
              <a:t>7.9.1 测试工具的分类</a:t>
            </a:r>
            <a:endParaRPr lang="zh-CN" altLang="en-US"/>
          </a:p>
        </p:txBody>
      </p:sp>
      <p:sp>
        <p:nvSpPr>
          <p:cNvPr id="184323" name="Rectangle 3"/>
          <p:cNvSpPr>
            <a:spLocks noGrp="1" noChangeArrowheads="1"/>
          </p:cNvSpPr>
          <p:nvPr>
            <p:ph type="body" idx="1"/>
          </p:nvPr>
        </p:nvSpPr>
        <p:spPr>
          <a:xfrm>
            <a:off x="468313" y="1052513"/>
            <a:ext cx="8229600" cy="5500687"/>
          </a:xfrm>
        </p:spPr>
        <p:txBody>
          <a:bodyPr/>
          <a:lstStyle/>
          <a:p>
            <a:pPr>
              <a:lnSpc>
                <a:spcPct val="90000"/>
              </a:lnSpc>
            </a:pPr>
            <a:r>
              <a:rPr lang="en-US" altLang="zh-CN">
                <a:solidFill>
                  <a:srgbClr val="CC0000"/>
                </a:solidFill>
              </a:rPr>
              <a:t>【</a:t>
            </a:r>
            <a:r>
              <a:rPr lang="zh-CN" altLang="en-US">
                <a:solidFill>
                  <a:srgbClr val="CC0000"/>
                </a:solidFill>
              </a:rPr>
              <a:t>白盒测试工具</a:t>
            </a:r>
            <a:r>
              <a:rPr lang="en-US" altLang="zh-CN">
                <a:solidFill>
                  <a:srgbClr val="CC0000"/>
                </a:solidFill>
              </a:rPr>
              <a:t>】——⑴</a:t>
            </a:r>
            <a:r>
              <a:rPr lang="zh-CN" altLang="en-US">
                <a:solidFill>
                  <a:srgbClr val="CC0000"/>
                </a:solidFill>
              </a:rPr>
              <a:t>静态测试工具</a:t>
            </a:r>
          </a:p>
          <a:p>
            <a:pPr lvl="1">
              <a:lnSpc>
                <a:spcPct val="90000"/>
              </a:lnSpc>
            </a:pPr>
            <a:r>
              <a:rPr lang="zh-CN" altLang="en-US"/>
              <a:t>一般是对代码进行</a:t>
            </a:r>
            <a:r>
              <a:rPr lang="zh-CN" altLang="en-US">
                <a:solidFill>
                  <a:srgbClr val="0000FF"/>
                </a:solidFill>
              </a:rPr>
              <a:t>语法扫描</a:t>
            </a:r>
          </a:p>
          <a:p>
            <a:pPr lvl="1">
              <a:lnSpc>
                <a:spcPct val="90000"/>
              </a:lnSpc>
            </a:pPr>
            <a:r>
              <a:rPr lang="en-US" altLang="zh-CN"/>
              <a:t>Telelogic</a:t>
            </a:r>
            <a:r>
              <a:rPr lang="zh-CN" altLang="en-US"/>
              <a:t>公司的</a:t>
            </a:r>
            <a:r>
              <a:rPr lang="en-US" altLang="zh-CN">
                <a:solidFill>
                  <a:srgbClr val="0000FF"/>
                </a:solidFill>
              </a:rPr>
              <a:t>Logiscope</a:t>
            </a:r>
            <a:r>
              <a:rPr lang="zh-CN" altLang="en-US"/>
              <a:t>软件；</a:t>
            </a:r>
          </a:p>
          <a:p>
            <a:pPr lvl="2">
              <a:lnSpc>
                <a:spcPct val="90000"/>
              </a:lnSpc>
            </a:pPr>
            <a:r>
              <a:rPr lang="zh-CN" altLang="en-US"/>
              <a:t>软件质量分析工具</a:t>
            </a:r>
            <a:r>
              <a:rPr lang="en-US" altLang="zh-CN"/>
              <a:t>——Audit</a:t>
            </a:r>
            <a:r>
              <a:rPr lang="zh-CN" altLang="en-US"/>
              <a:t>； </a:t>
            </a:r>
          </a:p>
          <a:p>
            <a:pPr lvl="2">
              <a:lnSpc>
                <a:spcPct val="90000"/>
              </a:lnSpc>
            </a:pPr>
            <a:r>
              <a:rPr lang="zh-CN" altLang="en-US"/>
              <a:t>代码规范性检测工具</a:t>
            </a:r>
            <a:r>
              <a:rPr lang="en-US" altLang="zh-CN"/>
              <a:t>——Rulechecker</a:t>
            </a:r>
            <a:r>
              <a:rPr lang="zh-CN" altLang="en-US"/>
              <a:t>； </a:t>
            </a:r>
          </a:p>
          <a:p>
            <a:pPr lvl="2">
              <a:lnSpc>
                <a:spcPct val="90000"/>
              </a:lnSpc>
            </a:pPr>
            <a:r>
              <a:rPr lang="zh-CN" altLang="en-US"/>
              <a:t>测试覆盖率统计工具</a:t>
            </a:r>
            <a:r>
              <a:rPr lang="en-US" altLang="zh-CN"/>
              <a:t>——TestChecker</a:t>
            </a:r>
            <a:r>
              <a:rPr lang="zh-CN" altLang="en-US"/>
              <a:t>。</a:t>
            </a:r>
            <a:endParaRPr lang="zh-CN" altLang="en-US">
              <a:solidFill>
                <a:srgbClr val="0000FF"/>
              </a:solidFill>
            </a:endParaRPr>
          </a:p>
          <a:p>
            <a:pPr>
              <a:lnSpc>
                <a:spcPct val="90000"/>
              </a:lnSpc>
            </a:pPr>
            <a:r>
              <a:rPr lang="en-US" altLang="zh-CN">
                <a:solidFill>
                  <a:srgbClr val="CC0000"/>
                </a:solidFill>
              </a:rPr>
              <a:t>【</a:t>
            </a:r>
            <a:r>
              <a:rPr lang="zh-CN" altLang="en-US">
                <a:solidFill>
                  <a:srgbClr val="CC0000"/>
                </a:solidFill>
              </a:rPr>
              <a:t>白盒测试工具</a:t>
            </a:r>
            <a:r>
              <a:rPr lang="en-US" altLang="zh-CN">
                <a:solidFill>
                  <a:srgbClr val="CC0000"/>
                </a:solidFill>
              </a:rPr>
              <a:t>】——⑵</a:t>
            </a:r>
            <a:r>
              <a:rPr lang="zh-CN" altLang="en-US">
                <a:solidFill>
                  <a:srgbClr val="CC0000"/>
                </a:solidFill>
              </a:rPr>
              <a:t>动态测试工具</a:t>
            </a:r>
          </a:p>
          <a:p>
            <a:pPr lvl="1">
              <a:lnSpc>
                <a:spcPct val="90000"/>
              </a:lnSpc>
            </a:pPr>
            <a:r>
              <a:rPr lang="zh-CN" altLang="en-US"/>
              <a:t>一般采用</a:t>
            </a:r>
            <a:r>
              <a:rPr lang="zh-CN" altLang="en-US">
                <a:solidFill>
                  <a:srgbClr val="0000FF"/>
                </a:solidFill>
              </a:rPr>
              <a:t>“插桩”</a:t>
            </a:r>
            <a:r>
              <a:rPr lang="zh-CN" altLang="en-US"/>
              <a:t>的方式，向代码生成的可执行文件中</a:t>
            </a:r>
            <a:r>
              <a:rPr lang="zh-CN" altLang="en-US">
                <a:solidFill>
                  <a:srgbClr val="0000FF"/>
                </a:solidFill>
              </a:rPr>
              <a:t>插入一些监测代码</a:t>
            </a:r>
            <a:r>
              <a:rPr lang="zh-CN" altLang="en-US"/>
              <a:t>，用来统计程序运行时的数据</a:t>
            </a:r>
          </a:p>
          <a:p>
            <a:pPr lvl="1">
              <a:lnSpc>
                <a:spcPct val="90000"/>
              </a:lnSpc>
            </a:pPr>
            <a:r>
              <a:rPr lang="en-US" altLang="zh-CN">
                <a:solidFill>
                  <a:srgbClr val="0000FF"/>
                </a:solidFill>
              </a:rPr>
              <a:t>NUnit 2.5.8</a:t>
            </a:r>
          </a:p>
          <a:p>
            <a:pPr>
              <a:lnSpc>
                <a:spcPct val="90000"/>
              </a:lnSpc>
            </a:pPr>
            <a:r>
              <a:rPr lang="zh-CN" altLang="en-US">
                <a:solidFill>
                  <a:srgbClr val="CC0000"/>
                </a:solidFill>
              </a:rPr>
              <a:t>区别：</a:t>
            </a:r>
          </a:p>
          <a:p>
            <a:pPr lvl="1">
              <a:lnSpc>
                <a:spcPct val="90000"/>
              </a:lnSpc>
            </a:pPr>
            <a:r>
              <a:rPr lang="zh-CN" altLang="en-US" u="sng">
                <a:solidFill>
                  <a:srgbClr val="CC0000"/>
                </a:solidFill>
              </a:rPr>
              <a:t>动态测试工具</a:t>
            </a:r>
            <a:r>
              <a:rPr lang="zh-CN" altLang="en-US"/>
              <a:t>要求被测系统在实际运行中被测试。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strips(downRight)">
                                      <p:cBhvr>
                                        <p:cTn id="7" dur="500"/>
                                        <p:tgtEl>
                                          <p:spTgt spid="18432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84323">
                                            <p:txEl>
                                              <p:pRg st="6" end="6"/>
                                            </p:txEl>
                                          </p:spTgt>
                                        </p:tgtEl>
                                        <p:attrNameLst>
                                          <p:attrName>style.visibility</p:attrName>
                                        </p:attrNameLst>
                                      </p:cBhvr>
                                      <p:to>
                                        <p:strVal val="visible"/>
                                      </p:to>
                                    </p:set>
                                    <p:animEffect transition="in" filter="strips(downRight)">
                                      <p:cBhvr>
                                        <p:cTn id="10" dur="500"/>
                                        <p:tgtEl>
                                          <p:spTgt spid="18432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84323">
                                            <p:txEl>
                                              <p:pRg st="9" end="9"/>
                                            </p:txEl>
                                          </p:spTgt>
                                        </p:tgtEl>
                                        <p:attrNameLst>
                                          <p:attrName>style.visibility</p:attrName>
                                        </p:attrNameLst>
                                      </p:cBhvr>
                                      <p:to>
                                        <p:strVal val="visible"/>
                                      </p:to>
                                    </p:set>
                                    <p:animEffect transition="in" filter="strips(downRight)">
                                      <p:cBhvr>
                                        <p:cTn id="15" dur="500"/>
                                        <p:tgtEl>
                                          <p:spTgt spid="184323">
                                            <p:txEl>
                                              <p:pRg st="9" end="9"/>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84323">
                                            <p:txEl>
                                              <p:pRg st="10" end="10"/>
                                            </p:txEl>
                                          </p:spTgt>
                                        </p:tgtEl>
                                        <p:attrNameLst>
                                          <p:attrName>style.visibility</p:attrName>
                                        </p:attrNameLst>
                                      </p:cBhvr>
                                      <p:to>
                                        <p:strVal val="visible"/>
                                      </p:to>
                                    </p:set>
                                    <p:animEffect transition="in" filter="strips(downRight)">
                                      <p:cBhvr>
                                        <p:cTn id="18" dur="500"/>
                                        <p:tgtEl>
                                          <p:spTgt spid="18432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84323">
                                            <p:txEl>
                                              <p:pRg st="1" end="1"/>
                                            </p:txEl>
                                          </p:spTgt>
                                        </p:tgtEl>
                                        <p:attrNameLst>
                                          <p:attrName>style.visibility</p:attrName>
                                        </p:attrNameLst>
                                      </p:cBhvr>
                                      <p:to>
                                        <p:strVal val="visible"/>
                                      </p:to>
                                    </p:set>
                                    <p:animEffect transition="in" filter="strips(downRight)">
                                      <p:cBhvr>
                                        <p:cTn id="23" dur="500"/>
                                        <p:tgtEl>
                                          <p:spTgt spid="184323">
                                            <p:txEl>
                                              <p:pRg st="1" end="1"/>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84323">
                                            <p:txEl>
                                              <p:pRg st="2" end="2"/>
                                            </p:txEl>
                                          </p:spTgt>
                                        </p:tgtEl>
                                        <p:attrNameLst>
                                          <p:attrName>style.visibility</p:attrName>
                                        </p:attrNameLst>
                                      </p:cBhvr>
                                      <p:to>
                                        <p:strVal val="visible"/>
                                      </p:to>
                                    </p:set>
                                    <p:animEffect transition="in" filter="strips(downRight)">
                                      <p:cBhvr>
                                        <p:cTn id="26" dur="500"/>
                                        <p:tgtEl>
                                          <p:spTgt spid="184323">
                                            <p:txEl>
                                              <p:pRg st="2" end="2"/>
                                            </p:txEl>
                                          </p:spTgt>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84323">
                                            <p:txEl>
                                              <p:pRg st="3" end="3"/>
                                            </p:txEl>
                                          </p:spTgt>
                                        </p:tgtEl>
                                        <p:attrNameLst>
                                          <p:attrName>style.visibility</p:attrName>
                                        </p:attrNameLst>
                                      </p:cBhvr>
                                      <p:to>
                                        <p:strVal val="visible"/>
                                      </p:to>
                                    </p:set>
                                    <p:animEffect transition="in" filter="strips(downRight)">
                                      <p:cBhvr>
                                        <p:cTn id="29" dur="500"/>
                                        <p:tgtEl>
                                          <p:spTgt spid="184323">
                                            <p:txEl>
                                              <p:pRg st="3" end="3"/>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184323">
                                            <p:txEl>
                                              <p:pRg st="4" end="4"/>
                                            </p:txEl>
                                          </p:spTgt>
                                        </p:tgtEl>
                                        <p:attrNameLst>
                                          <p:attrName>style.visibility</p:attrName>
                                        </p:attrNameLst>
                                      </p:cBhvr>
                                      <p:to>
                                        <p:strVal val="visible"/>
                                      </p:to>
                                    </p:set>
                                    <p:animEffect transition="in" filter="strips(downRight)">
                                      <p:cBhvr>
                                        <p:cTn id="32" dur="500"/>
                                        <p:tgtEl>
                                          <p:spTgt spid="184323">
                                            <p:txEl>
                                              <p:pRg st="4" end="4"/>
                                            </p:txEl>
                                          </p:spTgt>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184323">
                                            <p:txEl>
                                              <p:pRg st="5" end="5"/>
                                            </p:txEl>
                                          </p:spTgt>
                                        </p:tgtEl>
                                        <p:attrNameLst>
                                          <p:attrName>style.visibility</p:attrName>
                                        </p:attrNameLst>
                                      </p:cBhvr>
                                      <p:to>
                                        <p:strVal val="visible"/>
                                      </p:to>
                                    </p:set>
                                    <p:animEffect transition="in" filter="strips(downRight)">
                                      <p:cBhvr>
                                        <p:cTn id="35" dur="500"/>
                                        <p:tgtEl>
                                          <p:spTgt spid="18432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84323">
                                            <p:txEl>
                                              <p:pRg st="7" end="7"/>
                                            </p:txEl>
                                          </p:spTgt>
                                        </p:tgtEl>
                                        <p:attrNameLst>
                                          <p:attrName>style.visibility</p:attrName>
                                        </p:attrNameLst>
                                      </p:cBhvr>
                                      <p:to>
                                        <p:strVal val="visible"/>
                                      </p:to>
                                    </p:set>
                                    <p:animEffect transition="in" filter="strips(downRight)">
                                      <p:cBhvr>
                                        <p:cTn id="40" dur="500"/>
                                        <p:tgtEl>
                                          <p:spTgt spid="184323">
                                            <p:txEl>
                                              <p:pRg st="7" end="7"/>
                                            </p:tx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184323">
                                            <p:txEl>
                                              <p:pRg st="8" end="8"/>
                                            </p:txEl>
                                          </p:spTgt>
                                        </p:tgtEl>
                                        <p:attrNameLst>
                                          <p:attrName>style.visibility</p:attrName>
                                        </p:attrNameLst>
                                      </p:cBhvr>
                                      <p:to>
                                        <p:strVal val="visible"/>
                                      </p:to>
                                    </p:set>
                                    <p:animEffect transition="in" filter="strips(downRight)">
                                      <p:cBhvr>
                                        <p:cTn id="43" dur="500"/>
                                        <p:tgtEl>
                                          <p:spTgt spid="1843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uiExpand="1"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0A816C2-2288-4C34-A1D0-E8E5EE331774}"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0E742521-8BBD-430D-994F-75D71F81C15C}" type="slidenum">
              <a:rPr lang="en-US" altLang="zh-CN"/>
              <a:pPr/>
              <a:t>178</a:t>
            </a:fld>
            <a:endParaRPr lang="en-US" altLang="zh-CN"/>
          </a:p>
        </p:txBody>
      </p:sp>
      <p:sp>
        <p:nvSpPr>
          <p:cNvPr id="251906" name="Rectangle 2"/>
          <p:cNvSpPr>
            <a:spLocks noGrp="1" noChangeArrowheads="1"/>
          </p:cNvSpPr>
          <p:nvPr>
            <p:ph type="title"/>
          </p:nvPr>
        </p:nvSpPr>
        <p:spPr/>
        <p:txBody>
          <a:bodyPr/>
          <a:lstStyle/>
          <a:p>
            <a:endParaRPr lang="zh-CN" altLang="zh-CN"/>
          </a:p>
        </p:txBody>
      </p:sp>
      <p:sp>
        <p:nvSpPr>
          <p:cNvPr id="251907" name="Rectangle 3"/>
          <p:cNvSpPr>
            <a:spLocks noGrp="1" noChangeArrowheads="1"/>
          </p:cNvSpPr>
          <p:nvPr>
            <p:ph type="body" idx="1"/>
          </p:nvPr>
        </p:nvSpPr>
        <p:spPr/>
        <p:txBody>
          <a:bodyPr/>
          <a:lstStyle/>
          <a:p>
            <a:endParaRPr lang="zh-CN" altLang="zh-CN"/>
          </a:p>
        </p:txBody>
      </p:sp>
      <p:pic>
        <p:nvPicPr>
          <p:cNvPr id="251908" name="Picture 4" descr="Logiscope"/>
          <p:cNvPicPr>
            <a:picLocks noChangeAspect="1" noChangeArrowheads="1"/>
          </p:cNvPicPr>
          <p:nvPr/>
        </p:nvPicPr>
        <p:blipFill>
          <a:blip r:embed="rId2" cstate="print"/>
          <a:srcRect/>
          <a:stretch>
            <a:fillRect/>
          </a:stretch>
        </p:blipFill>
        <p:spPr bwMode="auto">
          <a:xfrm>
            <a:off x="0" y="0"/>
            <a:ext cx="9144000" cy="6850063"/>
          </a:xfrm>
          <a:prstGeom prst="rect">
            <a:avLst/>
          </a:prstGeom>
          <a:noFill/>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4B21DCE-D1D1-4134-841B-12087DA6A57D}"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FA7172AE-FCA6-4D79-8D23-C389E9904167}" type="slidenum">
              <a:rPr lang="en-US" altLang="zh-CN"/>
              <a:pPr/>
              <a:t>179</a:t>
            </a:fld>
            <a:endParaRPr lang="en-US" altLang="zh-CN"/>
          </a:p>
        </p:txBody>
      </p:sp>
      <p:sp>
        <p:nvSpPr>
          <p:cNvPr id="183298" name="Rectangle 2"/>
          <p:cNvSpPr>
            <a:spLocks noGrp="1" noChangeArrowheads="1"/>
          </p:cNvSpPr>
          <p:nvPr>
            <p:ph type="title"/>
          </p:nvPr>
        </p:nvSpPr>
        <p:spPr/>
        <p:txBody>
          <a:bodyPr/>
          <a:lstStyle/>
          <a:p>
            <a:r>
              <a:rPr lang="en-US" altLang="en-US"/>
              <a:t>7.9.1 测试工具的分类</a:t>
            </a:r>
            <a:endParaRPr lang="zh-CN" altLang="en-US"/>
          </a:p>
        </p:txBody>
      </p:sp>
      <p:sp>
        <p:nvSpPr>
          <p:cNvPr id="18329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黑盒测试工具</a:t>
            </a:r>
            <a:r>
              <a:rPr lang="en-US" altLang="zh-CN">
                <a:solidFill>
                  <a:srgbClr val="CC0000"/>
                </a:solidFill>
              </a:rPr>
              <a:t>】</a:t>
            </a:r>
          </a:p>
          <a:p>
            <a:pPr lvl="1"/>
            <a:r>
              <a:rPr lang="zh-CN" altLang="en-US"/>
              <a:t>通常包括</a:t>
            </a:r>
            <a:r>
              <a:rPr lang="zh-CN" altLang="en-US" u="sng">
                <a:solidFill>
                  <a:srgbClr val="CC0000"/>
                </a:solidFill>
              </a:rPr>
              <a:t>功能测试</a:t>
            </a:r>
            <a:r>
              <a:rPr lang="zh-CN" altLang="en-US"/>
              <a:t>、</a:t>
            </a:r>
            <a:r>
              <a:rPr lang="zh-CN" altLang="en-US" u="sng">
                <a:solidFill>
                  <a:srgbClr val="CC0000"/>
                </a:solidFill>
              </a:rPr>
              <a:t>性能测试</a:t>
            </a:r>
            <a:r>
              <a:rPr lang="zh-CN" altLang="en-US"/>
              <a:t>工具。</a:t>
            </a:r>
          </a:p>
          <a:p>
            <a:pPr lvl="1"/>
            <a:r>
              <a:rPr lang="zh-CN" altLang="en-US" u="sng">
                <a:solidFill>
                  <a:srgbClr val="CC0000"/>
                </a:solidFill>
              </a:rPr>
              <a:t>代表性的产品：</a:t>
            </a:r>
          </a:p>
          <a:p>
            <a:pPr lvl="2"/>
            <a:r>
              <a:rPr lang="en-US" altLang="zh-CN">
                <a:solidFill>
                  <a:srgbClr val="0000FF"/>
                </a:solidFill>
              </a:rPr>
              <a:t>IBM Rational Robot</a:t>
            </a:r>
          </a:p>
          <a:p>
            <a:pPr lvl="2"/>
            <a:r>
              <a:rPr lang="en-US" altLang="zh-CN"/>
              <a:t>Compureware</a:t>
            </a:r>
            <a:r>
              <a:rPr lang="zh-CN" altLang="en-US"/>
              <a:t>公司的</a:t>
            </a:r>
            <a:r>
              <a:rPr lang="en-US" altLang="zh-CN"/>
              <a:t>QACenter</a:t>
            </a:r>
          </a:p>
          <a:p>
            <a:pPr lvl="1"/>
            <a:r>
              <a:rPr lang="en-US" altLang="zh-CN">
                <a:solidFill>
                  <a:srgbClr val="0000FF"/>
                </a:solidFill>
              </a:rPr>
              <a:t>IBM Rational Robot</a:t>
            </a:r>
            <a:r>
              <a:rPr lang="zh-CN" altLang="en-US" u="sng">
                <a:solidFill>
                  <a:srgbClr val="CC0000"/>
                </a:solidFill>
              </a:rPr>
              <a:t>原理：</a:t>
            </a:r>
          </a:p>
          <a:p>
            <a:pPr lvl="2"/>
            <a:r>
              <a:rPr lang="zh-CN" altLang="en-US"/>
              <a:t>利用脚本的</a:t>
            </a:r>
            <a:r>
              <a:rPr lang="zh-CN" altLang="en-US">
                <a:solidFill>
                  <a:srgbClr val="0000FF"/>
                </a:solidFill>
              </a:rPr>
              <a:t>录制、回放，模拟用户的操作</a:t>
            </a:r>
            <a:r>
              <a:rPr lang="zh-CN" altLang="en-US"/>
              <a:t>；</a:t>
            </a:r>
          </a:p>
          <a:p>
            <a:pPr lvl="2"/>
            <a:r>
              <a:rPr lang="zh-CN" altLang="en-US"/>
              <a:t>然后将被测系统的</a:t>
            </a:r>
            <a:r>
              <a:rPr lang="zh-CN" altLang="en-US">
                <a:solidFill>
                  <a:srgbClr val="0000FF"/>
                </a:solidFill>
              </a:rPr>
              <a:t>输出</a:t>
            </a:r>
            <a:r>
              <a:rPr lang="zh-CN" altLang="en-US"/>
              <a:t>同</a:t>
            </a:r>
            <a:r>
              <a:rPr lang="zh-CN" altLang="en-US">
                <a:solidFill>
                  <a:srgbClr val="0000FF"/>
                </a:solidFill>
              </a:rPr>
              <a:t>预先给定的结果（检查点）比较</a:t>
            </a:r>
            <a:r>
              <a:rPr lang="zh-CN" altLang="en-US"/>
              <a:t>。</a:t>
            </a:r>
          </a:p>
          <a:p>
            <a:pPr lvl="1"/>
            <a:endParaRPr lang="en-US" altLang="zh-CN">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strips(downRight)">
                                      <p:cBhvr>
                                        <p:cTn id="7" dur="500"/>
                                        <p:tgtEl>
                                          <p:spTgt spid="183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3299">
                                            <p:txEl>
                                              <p:pRg st="1" end="1"/>
                                            </p:txEl>
                                          </p:spTgt>
                                        </p:tgtEl>
                                        <p:attrNameLst>
                                          <p:attrName>style.visibility</p:attrName>
                                        </p:attrNameLst>
                                      </p:cBhvr>
                                      <p:to>
                                        <p:strVal val="visible"/>
                                      </p:to>
                                    </p:set>
                                    <p:animEffect transition="in" filter="strips(downRight)">
                                      <p:cBhvr>
                                        <p:cTn id="12" dur="500"/>
                                        <p:tgtEl>
                                          <p:spTgt spid="183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3299">
                                            <p:txEl>
                                              <p:pRg st="2" end="2"/>
                                            </p:txEl>
                                          </p:spTgt>
                                        </p:tgtEl>
                                        <p:attrNameLst>
                                          <p:attrName>style.visibility</p:attrName>
                                        </p:attrNameLst>
                                      </p:cBhvr>
                                      <p:to>
                                        <p:strVal val="visible"/>
                                      </p:to>
                                    </p:set>
                                    <p:animEffect transition="in" filter="strips(downRight)">
                                      <p:cBhvr>
                                        <p:cTn id="17" dur="500"/>
                                        <p:tgtEl>
                                          <p:spTgt spid="183299">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83299">
                                            <p:txEl>
                                              <p:pRg st="3" end="3"/>
                                            </p:txEl>
                                          </p:spTgt>
                                        </p:tgtEl>
                                        <p:attrNameLst>
                                          <p:attrName>style.visibility</p:attrName>
                                        </p:attrNameLst>
                                      </p:cBhvr>
                                      <p:to>
                                        <p:strVal val="visible"/>
                                      </p:to>
                                    </p:set>
                                    <p:animEffect transition="in" filter="strips(downRight)">
                                      <p:cBhvr>
                                        <p:cTn id="20" dur="500"/>
                                        <p:tgtEl>
                                          <p:spTgt spid="183299">
                                            <p:txEl>
                                              <p:pRg st="3" end="3"/>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83299">
                                            <p:txEl>
                                              <p:pRg st="4" end="4"/>
                                            </p:txEl>
                                          </p:spTgt>
                                        </p:tgtEl>
                                        <p:attrNameLst>
                                          <p:attrName>style.visibility</p:attrName>
                                        </p:attrNameLst>
                                      </p:cBhvr>
                                      <p:to>
                                        <p:strVal val="visible"/>
                                      </p:to>
                                    </p:set>
                                    <p:animEffect transition="in" filter="strips(downRight)">
                                      <p:cBhvr>
                                        <p:cTn id="23" dur="500"/>
                                        <p:tgtEl>
                                          <p:spTgt spid="1832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83299">
                                            <p:txEl>
                                              <p:pRg st="5" end="5"/>
                                            </p:txEl>
                                          </p:spTgt>
                                        </p:tgtEl>
                                        <p:attrNameLst>
                                          <p:attrName>style.visibility</p:attrName>
                                        </p:attrNameLst>
                                      </p:cBhvr>
                                      <p:to>
                                        <p:strVal val="visible"/>
                                      </p:to>
                                    </p:set>
                                    <p:animEffect transition="in" filter="strips(downRight)">
                                      <p:cBhvr>
                                        <p:cTn id="28" dur="500"/>
                                        <p:tgtEl>
                                          <p:spTgt spid="1832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83299">
                                            <p:txEl>
                                              <p:pRg st="6" end="6"/>
                                            </p:txEl>
                                          </p:spTgt>
                                        </p:tgtEl>
                                        <p:attrNameLst>
                                          <p:attrName>style.visibility</p:attrName>
                                        </p:attrNameLst>
                                      </p:cBhvr>
                                      <p:to>
                                        <p:strVal val="visible"/>
                                      </p:to>
                                    </p:set>
                                    <p:animEffect transition="in" filter="strips(downRight)">
                                      <p:cBhvr>
                                        <p:cTn id="33" dur="500"/>
                                        <p:tgtEl>
                                          <p:spTgt spid="183299">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183299">
                                            <p:txEl>
                                              <p:pRg st="7" end="7"/>
                                            </p:txEl>
                                          </p:spTgt>
                                        </p:tgtEl>
                                        <p:attrNameLst>
                                          <p:attrName>style.visibility</p:attrName>
                                        </p:attrNameLst>
                                      </p:cBhvr>
                                      <p:to>
                                        <p:strVal val="visible"/>
                                      </p:to>
                                    </p:set>
                                    <p:animEffect transition="in" filter="strips(downRight)">
                                      <p:cBhvr>
                                        <p:cTn id="38" dur="500"/>
                                        <p:tgtEl>
                                          <p:spTgt spid="183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E1B7034-82A2-4876-8D3B-2036B140E54E}"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5398479A-7552-4DE4-80CC-8216B53E615D}" type="slidenum">
              <a:rPr lang="en-US" altLang="zh-CN"/>
              <a:pPr/>
              <a:t>18</a:t>
            </a:fld>
            <a:endParaRPr lang="en-US" altLang="zh-CN"/>
          </a:p>
        </p:txBody>
      </p:sp>
      <p:sp>
        <p:nvSpPr>
          <p:cNvPr id="41986" name="Rectangle 2"/>
          <p:cNvSpPr>
            <a:spLocks noGrp="1" noChangeArrowheads="1"/>
          </p:cNvSpPr>
          <p:nvPr>
            <p:ph type="title"/>
          </p:nvPr>
        </p:nvSpPr>
        <p:spPr/>
        <p:txBody>
          <a:bodyPr/>
          <a:lstStyle/>
          <a:p>
            <a:r>
              <a:rPr lang="en-US" altLang="zh-CN"/>
              <a:t>7.3 </a:t>
            </a:r>
            <a:r>
              <a:rPr lang="zh-CN" altLang="en-US"/>
              <a:t>测试方法</a:t>
            </a:r>
          </a:p>
        </p:txBody>
      </p:sp>
      <p:sp>
        <p:nvSpPr>
          <p:cNvPr id="41987" name="Rectangle 3"/>
          <p:cNvSpPr>
            <a:spLocks noGrp="1" noChangeArrowheads="1"/>
          </p:cNvSpPr>
          <p:nvPr>
            <p:ph type="body" idx="1"/>
          </p:nvPr>
        </p:nvSpPr>
        <p:spPr/>
        <p:txBody>
          <a:bodyPr/>
          <a:lstStyle/>
          <a:p>
            <a:r>
              <a:rPr lang="zh-CN" altLang="en-US" dirty="0">
                <a:solidFill>
                  <a:srgbClr val="CC0000"/>
                </a:solidFill>
              </a:rPr>
              <a:t>动态测试（机器测试）</a:t>
            </a:r>
            <a:r>
              <a:rPr lang="en-US" altLang="zh-CN" dirty="0">
                <a:solidFill>
                  <a:srgbClr val="CC0000"/>
                </a:solidFill>
              </a:rPr>
              <a:t>——</a:t>
            </a:r>
            <a:r>
              <a:rPr lang="en-US" altLang="zh-CN" dirty="0"/>
              <a:t>⑴</a:t>
            </a:r>
            <a:r>
              <a:rPr lang="zh-CN" altLang="en-US" dirty="0"/>
              <a:t>黑盒测试</a:t>
            </a:r>
          </a:p>
          <a:p>
            <a:pPr lvl="1"/>
            <a:r>
              <a:rPr lang="zh-CN" altLang="en-US" dirty="0"/>
              <a:t>黑盒测试又叫做</a:t>
            </a:r>
            <a:r>
              <a:rPr lang="zh-CN" altLang="en-US" dirty="0">
                <a:solidFill>
                  <a:srgbClr val="CC0000"/>
                </a:solidFill>
              </a:rPr>
              <a:t>功能测试</a:t>
            </a:r>
            <a:r>
              <a:rPr lang="zh-CN" altLang="en-US" dirty="0"/>
              <a:t>、</a:t>
            </a:r>
            <a:r>
              <a:rPr lang="zh-CN" altLang="en-US" dirty="0">
                <a:solidFill>
                  <a:srgbClr val="CC0000"/>
                </a:solidFill>
              </a:rPr>
              <a:t>数据驱动测试</a:t>
            </a:r>
            <a:r>
              <a:rPr lang="zh-CN" altLang="en-US" dirty="0"/>
              <a:t>。</a:t>
            </a:r>
          </a:p>
          <a:p>
            <a:pPr lvl="1"/>
            <a:r>
              <a:rPr lang="zh-CN" altLang="en-US" dirty="0"/>
              <a:t>主要是为了发现以下错误</a:t>
            </a:r>
            <a:r>
              <a:rPr lang="en-US" altLang="zh-CN" dirty="0"/>
              <a:t>:</a:t>
            </a:r>
          </a:p>
          <a:p>
            <a:pPr lvl="2"/>
            <a:r>
              <a:rPr lang="en-US" altLang="zh-CN" dirty="0" smtClean="0"/>
              <a:t>①</a:t>
            </a:r>
            <a:r>
              <a:rPr lang="zh-CN" altLang="en-US" dirty="0" smtClean="0">
                <a:solidFill>
                  <a:srgbClr val="0000FF"/>
                </a:solidFill>
              </a:rPr>
              <a:t>输入能否正确地接受</a:t>
            </a:r>
            <a:r>
              <a:rPr lang="en-US" altLang="zh-CN" dirty="0" smtClean="0"/>
              <a:t>? </a:t>
            </a:r>
            <a:r>
              <a:rPr lang="zh-CN" altLang="en-US" dirty="0" smtClean="0"/>
              <a:t>能否</a:t>
            </a:r>
            <a:r>
              <a:rPr lang="zh-CN" altLang="en-US" dirty="0" smtClean="0">
                <a:solidFill>
                  <a:srgbClr val="0000FF"/>
                </a:solidFill>
              </a:rPr>
              <a:t>输出正确</a:t>
            </a:r>
            <a:r>
              <a:rPr lang="zh-CN" altLang="en-US" dirty="0" smtClean="0"/>
              <a:t>的结果</a:t>
            </a:r>
            <a:r>
              <a:rPr lang="en-US" altLang="zh-CN" dirty="0" smtClean="0"/>
              <a:t>?</a:t>
            </a:r>
          </a:p>
          <a:p>
            <a:pPr lvl="3"/>
            <a:r>
              <a:rPr lang="zh-CN" altLang="en-US" dirty="0" smtClean="0"/>
              <a:t>是否有</a:t>
            </a:r>
            <a:r>
              <a:rPr lang="zh-CN" altLang="en-US" dirty="0" smtClean="0">
                <a:solidFill>
                  <a:srgbClr val="0000FF"/>
                </a:solidFill>
              </a:rPr>
              <a:t>不正确</a:t>
            </a:r>
            <a:r>
              <a:rPr lang="zh-CN" altLang="en-US" dirty="0" smtClean="0"/>
              <a:t>或</a:t>
            </a:r>
            <a:r>
              <a:rPr lang="zh-CN" altLang="en-US" dirty="0" smtClean="0">
                <a:solidFill>
                  <a:srgbClr val="0000FF"/>
                </a:solidFill>
              </a:rPr>
              <a:t>遗漏</a:t>
            </a:r>
            <a:r>
              <a:rPr lang="zh-CN" altLang="en-US" dirty="0" smtClean="0"/>
              <a:t>了的</a:t>
            </a:r>
            <a:r>
              <a:rPr lang="zh-CN" altLang="en-US" dirty="0" smtClean="0">
                <a:solidFill>
                  <a:srgbClr val="0000FF"/>
                </a:solidFill>
              </a:rPr>
              <a:t>功能</a:t>
            </a:r>
            <a:r>
              <a:rPr lang="en-US" altLang="zh-CN" dirty="0" smtClean="0"/>
              <a:t>?</a:t>
            </a:r>
          </a:p>
          <a:p>
            <a:pPr lvl="2"/>
            <a:r>
              <a:rPr lang="en-US" altLang="zh-CN" dirty="0" smtClean="0"/>
              <a:t>②</a:t>
            </a:r>
            <a:r>
              <a:rPr lang="zh-CN" altLang="en-US" dirty="0"/>
              <a:t>是否有</a:t>
            </a:r>
            <a:r>
              <a:rPr lang="zh-CN" altLang="en-US" dirty="0">
                <a:solidFill>
                  <a:srgbClr val="0000FF"/>
                </a:solidFill>
              </a:rPr>
              <a:t>初始化</a:t>
            </a:r>
            <a:r>
              <a:rPr lang="zh-CN" altLang="en-US" dirty="0"/>
              <a:t>或</a:t>
            </a:r>
            <a:r>
              <a:rPr lang="zh-CN" altLang="en-US" dirty="0">
                <a:solidFill>
                  <a:srgbClr val="0000FF"/>
                </a:solidFill>
              </a:rPr>
              <a:t>终止性错误</a:t>
            </a:r>
            <a:r>
              <a:rPr lang="en-US" altLang="zh-CN" dirty="0"/>
              <a:t>?</a:t>
            </a:r>
            <a:r>
              <a:rPr lang="zh-CN" altLang="en-US" dirty="0"/>
              <a:t>　</a:t>
            </a:r>
          </a:p>
          <a:p>
            <a:pPr lvl="2"/>
            <a:r>
              <a:rPr lang="zh-CN" altLang="en-US" dirty="0"/>
              <a:t>③</a:t>
            </a:r>
            <a:r>
              <a:rPr lang="zh-CN" altLang="en-US" dirty="0">
                <a:solidFill>
                  <a:srgbClr val="0000FF"/>
                </a:solidFill>
              </a:rPr>
              <a:t>性能</a:t>
            </a:r>
            <a:r>
              <a:rPr lang="zh-CN" altLang="en-US" dirty="0"/>
              <a:t>上是否能够满足要求</a:t>
            </a:r>
            <a:r>
              <a:rPr lang="en-US" altLang="zh-CN" dirty="0"/>
              <a:t>?</a:t>
            </a:r>
          </a:p>
        </p:txBody>
      </p:sp>
      <p:sp>
        <p:nvSpPr>
          <p:cNvPr id="6" name="矩形 5"/>
          <p:cNvSpPr/>
          <p:nvPr/>
        </p:nvSpPr>
        <p:spPr>
          <a:xfrm>
            <a:off x="1600200" y="4876800"/>
            <a:ext cx="6400800" cy="830997"/>
          </a:xfrm>
          <a:prstGeom prst="rect">
            <a:avLst/>
          </a:prstGeom>
        </p:spPr>
        <p:txBody>
          <a:bodyPr wrap="square">
            <a:spAutoFit/>
          </a:bodyPr>
          <a:lstStyle/>
          <a:p>
            <a:pPr algn="ctr"/>
            <a:r>
              <a:rPr lang="zh-CN" altLang="en-US" sz="2400" dirty="0" smtClean="0">
                <a:solidFill>
                  <a:srgbClr val="FF0000"/>
                </a:solidFill>
                <a:latin typeface="黑体" pitchFamily="49" charset="-122"/>
                <a:ea typeface="黑体" pitchFamily="49" charset="-122"/>
              </a:rPr>
              <a:t>黑盒测试是对软件接口进行测试，</a:t>
            </a:r>
            <a:endParaRPr lang="en-US" altLang="zh-CN" sz="2400" dirty="0" smtClean="0">
              <a:solidFill>
                <a:srgbClr val="FF0000"/>
              </a:solidFill>
              <a:latin typeface="黑体" pitchFamily="49" charset="-122"/>
              <a:ea typeface="黑体" pitchFamily="49" charset="-122"/>
            </a:endParaRPr>
          </a:p>
          <a:p>
            <a:pPr algn="ctr"/>
            <a:r>
              <a:rPr lang="zh-CN" altLang="en-US" sz="2400" dirty="0" smtClean="0">
                <a:solidFill>
                  <a:srgbClr val="FF0000"/>
                </a:solidFill>
                <a:latin typeface="黑体" pitchFamily="49" charset="-122"/>
                <a:ea typeface="黑体" pitchFamily="49" charset="-122"/>
              </a:rPr>
              <a:t>保证程序很好的接受输入并正确的产生输出。</a:t>
            </a:r>
            <a:endParaRPr lang="zh-CN" altLang="en-US" sz="2400"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1987">
                                            <p:txEl>
                                              <p:pRg st="2" end="2"/>
                                            </p:txEl>
                                          </p:spTgt>
                                        </p:tgtEl>
                                        <p:attrNameLst>
                                          <p:attrName>style.visibility</p:attrName>
                                        </p:attrNameLst>
                                      </p:cBhvr>
                                      <p:to>
                                        <p:strVal val="visible"/>
                                      </p:to>
                                    </p:set>
                                    <p:animEffect transition="in" filter="strips(downRight)">
                                      <p:cBhvr>
                                        <p:cTn id="7" dur="500"/>
                                        <p:tgtEl>
                                          <p:spTgt spid="419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1987">
                                            <p:txEl>
                                              <p:pRg st="3" end="3"/>
                                            </p:txEl>
                                          </p:spTgt>
                                        </p:tgtEl>
                                        <p:attrNameLst>
                                          <p:attrName>style.visibility</p:attrName>
                                        </p:attrNameLst>
                                      </p:cBhvr>
                                      <p:to>
                                        <p:strVal val="visible"/>
                                      </p:to>
                                    </p:set>
                                    <p:animEffect transition="in" filter="strips(downRight)">
                                      <p:cBhvr>
                                        <p:cTn id="12" dur="500"/>
                                        <p:tgtEl>
                                          <p:spTgt spid="41987">
                                            <p:txEl>
                                              <p:pRg st="3" end="3"/>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41987">
                                            <p:txEl>
                                              <p:pRg st="4" end="4"/>
                                            </p:txEl>
                                          </p:spTgt>
                                        </p:tgtEl>
                                        <p:attrNameLst>
                                          <p:attrName>style.visibility</p:attrName>
                                        </p:attrNameLst>
                                      </p:cBhvr>
                                      <p:to>
                                        <p:strVal val="visible"/>
                                      </p:to>
                                    </p:set>
                                    <p:animEffect transition="in" filter="strips(downRight)">
                                      <p:cBhvr>
                                        <p:cTn id="15" dur="500"/>
                                        <p:tgtEl>
                                          <p:spTgt spid="41987">
                                            <p:txEl>
                                              <p:pRg st="4" end="4"/>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41987">
                                            <p:txEl>
                                              <p:pRg st="5" end="5"/>
                                            </p:txEl>
                                          </p:spTgt>
                                        </p:tgtEl>
                                        <p:attrNameLst>
                                          <p:attrName>style.visibility</p:attrName>
                                        </p:attrNameLst>
                                      </p:cBhvr>
                                      <p:to>
                                        <p:strVal val="visible"/>
                                      </p:to>
                                    </p:set>
                                    <p:animEffect transition="in" filter="strips(downRight)">
                                      <p:cBhvr>
                                        <p:cTn id="24" dur="500"/>
                                        <p:tgtEl>
                                          <p:spTgt spid="4198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41987">
                                            <p:txEl>
                                              <p:pRg st="6" end="6"/>
                                            </p:txEl>
                                          </p:spTgt>
                                        </p:tgtEl>
                                        <p:attrNameLst>
                                          <p:attrName>style.visibility</p:attrName>
                                        </p:attrNameLst>
                                      </p:cBhvr>
                                      <p:to>
                                        <p:strVal val="visible"/>
                                      </p:to>
                                    </p:set>
                                    <p:animEffect transition="in" filter="strips(downRight)">
                                      <p:cBhvr>
                                        <p:cTn id="29" dur="500"/>
                                        <p:tgtEl>
                                          <p:spTgt spid="419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A70117-D905-4BDD-92F9-0853379408E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2C753FC9-BF5F-437C-9DA3-9031A3565401}" type="slidenum">
              <a:rPr lang="en-US" altLang="zh-CN"/>
              <a:pPr/>
              <a:t>180</a:t>
            </a:fld>
            <a:endParaRPr lang="en-US" altLang="zh-CN"/>
          </a:p>
        </p:txBody>
      </p:sp>
      <p:sp>
        <p:nvSpPr>
          <p:cNvPr id="185346" name="Rectangle 2"/>
          <p:cNvSpPr>
            <a:spLocks noGrp="1" noChangeArrowheads="1"/>
          </p:cNvSpPr>
          <p:nvPr>
            <p:ph type="title"/>
          </p:nvPr>
        </p:nvSpPr>
        <p:spPr/>
        <p:txBody>
          <a:bodyPr/>
          <a:lstStyle/>
          <a:p>
            <a:r>
              <a:rPr lang="en-US" altLang="en-US" dirty="0"/>
              <a:t>7.9.1 </a:t>
            </a:r>
            <a:r>
              <a:rPr lang="en-US" altLang="en-US" dirty="0" err="1"/>
              <a:t>测试工具的分类</a:t>
            </a:r>
            <a:endParaRPr lang="zh-CN" altLang="en-US" dirty="0"/>
          </a:p>
        </p:txBody>
      </p:sp>
      <p:sp>
        <p:nvSpPr>
          <p:cNvPr id="185347"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性能测试工具</a:t>
            </a:r>
            <a:r>
              <a:rPr lang="en-US" altLang="zh-CN" dirty="0">
                <a:solidFill>
                  <a:srgbClr val="CC0000"/>
                </a:solidFill>
              </a:rPr>
              <a:t>】</a:t>
            </a:r>
            <a:endParaRPr lang="en-US" altLang="zh-CN" dirty="0"/>
          </a:p>
          <a:p>
            <a:pPr lvl="1"/>
            <a:r>
              <a:rPr lang="en-US" altLang="zh-CN" dirty="0" err="1"/>
              <a:t>Radview</a:t>
            </a:r>
            <a:r>
              <a:rPr lang="zh-CN" altLang="en-US" dirty="0"/>
              <a:t>公司的</a:t>
            </a:r>
            <a:r>
              <a:rPr lang="en-US" altLang="zh-CN" dirty="0" err="1">
                <a:solidFill>
                  <a:srgbClr val="0000FF"/>
                </a:solidFill>
              </a:rPr>
              <a:t>Web</a:t>
            </a:r>
            <a:r>
              <a:rPr lang="en-US" altLang="zh-CN" dirty="0" err="1"/>
              <a:t>Load</a:t>
            </a:r>
            <a:endParaRPr lang="en-US" altLang="zh-CN" dirty="0"/>
          </a:p>
          <a:p>
            <a:pPr lvl="1"/>
            <a:r>
              <a:rPr lang="en-US" altLang="zh-CN" dirty="0"/>
              <a:t>Microsoft</a:t>
            </a:r>
            <a:r>
              <a:rPr lang="zh-CN" altLang="en-US" dirty="0"/>
              <a:t>公司的</a:t>
            </a:r>
            <a:r>
              <a:rPr lang="en-US" altLang="zh-CN" dirty="0" err="1" smtClean="0">
                <a:solidFill>
                  <a:srgbClr val="0000FF"/>
                </a:solidFill>
              </a:rPr>
              <a:t>Web</a:t>
            </a:r>
            <a:r>
              <a:rPr lang="en-US" altLang="zh-CN" dirty="0" err="1" smtClean="0"/>
              <a:t>Stress</a:t>
            </a:r>
            <a:endParaRPr lang="en-US" altLang="zh-CN" dirty="0" smtClean="0"/>
          </a:p>
          <a:p>
            <a:pPr lvl="1"/>
            <a:r>
              <a:rPr lang="en-US" altLang="zh-CN" dirty="0" err="1" smtClean="0"/>
              <a:t>AutoBentch</a:t>
            </a:r>
            <a:endParaRPr lang="en-US" altLang="zh-CN" dirty="0"/>
          </a:p>
          <a:p>
            <a:r>
              <a:rPr lang="en-US" altLang="zh-CN" dirty="0">
                <a:solidFill>
                  <a:srgbClr val="CC0000"/>
                </a:solidFill>
              </a:rPr>
              <a:t>【</a:t>
            </a:r>
            <a:r>
              <a:rPr lang="zh-CN" altLang="en-US" dirty="0">
                <a:solidFill>
                  <a:srgbClr val="CC0000"/>
                </a:solidFill>
              </a:rPr>
              <a:t>测试管理工具</a:t>
            </a:r>
            <a:r>
              <a:rPr lang="en-US" altLang="zh-CN" dirty="0">
                <a:solidFill>
                  <a:srgbClr val="CC0000"/>
                </a:solidFill>
              </a:rPr>
              <a:t>】</a:t>
            </a:r>
          </a:p>
          <a:p>
            <a:pPr lvl="1"/>
            <a:r>
              <a:rPr lang="zh-CN" altLang="en-US" dirty="0"/>
              <a:t>对测试工作的进行管理。</a:t>
            </a:r>
          </a:p>
          <a:p>
            <a:pPr lvl="2"/>
            <a:r>
              <a:rPr lang="zh-CN" altLang="en-US" dirty="0"/>
              <a:t>对</a:t>
            </a:r>
            <a:r>
              <a:rPr lang="zh-CN" altLang="en-US" dirty="0">
                <a:solidFill>
                  <a:srgbClr val="0000FF"/>
                </a:solidFill>
              </a:rPr>
              <a:t>测试计划</a:t>
            </a:r>
            <a:r>
              <a:rPr lang="zh-CN" altLang="en-US" dirty="0"/>
              <a:t>、</a:t>
            </a:r>
            <a:r>
              <a:rPr lang="zh-CN" altLang="en-US" dirty="0">
                <a:solidFill>
                  <a:srgbClr val="0000FF"/>
                </a:solidFill>
              </a:rPr>
              <a:t>测试用例</a:t>
            </a:r>
            <a:r>
              <a:rPr lang="zh-CN" altLang="en-US" dirty="0"/>
              <a:t>、</a:t>
            </a:r>
            <a:r>
              <a:rPr lang="zh-CN" altLang="en-US" dirty="0">
                <a:solidFill>
                  <a:srgbClr val="0000FF"/>
                </a:solidFill>
              </a:rPr>
              <a:t>测试实施</a:t>
            </a:r>
            <a:r>
              <a:rPr lang="zh-CN" altLang="en-US" dirty="0"/>
              <a:t>进行管理。</a:t>
            </a:r>
          </a:p>
          <a:p>
            <a:pPr lvl="2"/>
            <a:r>
              <a:rPr lang="zh-CN" altLang="en-US" dirty="0"/>
              <a:t>对</a:t>
            </a:r>
            <a:r>
              <a:rPr lang="zh-CN" altLang="en-US" dirty="0">
                <a:solidFill>
                  <a:srgbClr val="0000FF"/>
                </a:solidFill>
              </a:rPr>
              <a:t>缺陷的跟踪管理</a:t>
            </a:r>
            <a:r>
              <a:rPr lang="zh-CN" altLang="en-US" dirty="0"/>
              <a:t>。</a:t>
            </a:r>
          </a:p>
          <a:p>
            <a:pPr lvl="1"/>
            <a:r>
              <a:rPr lang="zh-CN" altLang="en-US" u="sng" dirty="0">
                <a:solidFill>
                  <a:srgbClr val="CC0000"/>
                </a:solidFill>
              </a:rPr>
              <a:t>代表性的产品：</a:t>
            </a:r>
            <a:endParaRPr lang="zh-CN" altLang="en-US" dirty="0"/>
          </a:p>
          <a:p>
            <a:pPr lvl="2"/>
            <a:r>
              <a:rPr lang="en-US" altLang="zh-CN" dirty="0">
                <a:solidFill>
                  <a:srgbClr val="0000FF"/>
                </a:solidFill>
              </a:rPr>
              <a:t>IBM Rational Test Manager</a:t>
            </a:r>
          </a:p>
          <a:p>
            <a:pPr lvl="2"/>
            <a:r>
              <a:rPr lang="en-US" altLang="zh-CN" dirty="0" err="1"/>
              <a:t>Compureware</a:t>
            </a:r>
            <a:r>
              <a:rPr lang="zh-CN" altLang="en-US" dirty="0"/>
              <a:t>公司的</a:t>
            </a:r>
            <a:r>
              <a:rPr lang="en-US" altLang="zh-CN" dirty="0" err="1"/>
              <a:t>TrackRecord</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strips(downRight)">
                                      <p:cBhvr>
                                        <p:cTn id="7" dur="5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strips(downRight)">
                                      <p:cBhvr>
                                        <p:cTn id="12" dur="5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strips(downRight)">
                                      <p:cBhvr>
                                        <p:cTn id="17" dur="500"/>
                                        <p:tgtEl>
                                          <p:spTgt spid="185347">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85347">
                                            <p:txEl>
                                              <p:pRg st="3" end="3"/>
                                            </p:txEl>
                                          </p:spTgt>
                                        </p:tgtEl>
                                        <p:attrNameLst>
                                          <p:attrName>style.visibility</p:attrName>
                                        </p:attrNameLst>
                                      </p:cBhvr>
                                      <p:to>
                                        <p:strVal val="visible"/>
                                      </p:to>
                                    </p:set>
                                    <p:animEffect transition="in" filter="strips(downRight)">
                                      <p:cBhvr>
                                        <p:cTn id="20" dur="500"/>
                                        <p:tgtEl>
                                          <p:spTgt spid="18534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Effect transition="in" filter="strips(downRight)">
                                      <p:cBhvr>
                                        <p:cTn id="25" dur="500"/>
                                        <p:tgtEl>
                                          <p:spTgt spid="18534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85347">
                                            <p:txEl>
                                              <p:pRg st="5" end="5"/>
                                            </p:txEl>
                                          </p:spTgt>
                                        </p:tgtEl>
                                        <p:attrNameLst>
                                          <p:attrName>style.visibility</p:attrName>
                                        </p:attrNameLst>
                                      </p:cBhvr>
                                      <p:to>
                                        <p:strVal val="visible"/>
                                      </p:to>
                                    </p:set>
                                    <p:animEffect transition="in" filter="strips(downRight)">
                                      <p:cBhvr>
                                        <p:cTn id="30" dur="500"/>
                                        <p:tgtEl>
                                          <p:spTgt spid="18534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85347">
                                            <p:txEl>
                                              <p:pRg st="6" end="6"/>
                                            </p:txEl>
                                          </p:spTgt>
                                        </p:tgtEl>
                                        <p:attrNameLst>
                                          <p:attrName>style.visibility</p:attrName>
                                        </p:attrNameLst>
                                      </p:cBhvr>
                                      <p:to>
                                        <p:strVal val="visible"/>
                                      </p:to>
                                    </p:set>
                                    <p:animEffect transition="in" filter="strips(downRight)">
                                      <p:cBhvr>
                                        <p:cTn id="35" dur="500"/>
                                        <p:tgtEl>
                                          <p:spTgt spid="18534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85347">
                                            <p:txEl>
                                              <p:pRg st="7" end="7"/>
                                            </p:txEl>
                                          </p:spTgt>
                                        </p:tgtEl>
                                        <p:attrNameLst>
                                          <p:attrName>style.visibility</p:attrName>
                                        </p:attrNameLst>
                                      </p:cBhvr>
                                      <p:to>
                                        <p:strVal val="visible"/>
                                      </p:to>
                                    </p:set>
                                    <p:animEffect transition="in" filter="strips(downRight)">
                                      <p:cBhvr>
                                        <p:cTn id="40" dur="500"/>
                                        <p:tgtEl>
                                          <p:spTgt spid="185347">
                                            <p:txEl>
                                              <p:pRg st="7" end="7"/>
                                            </p:tx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Effect transition="in" filter="strips(downRight)">
                                      <p:cBhvr>
                                        <p:cTn id="43" dur="500"/>
                                        <p:tgtEl>
                                          <p:spTgt spid="185347">
                                            <p:txEl>
                                              <p:pRg st="8" end="8"/>
                                            </p:txEl>
                                          </p:spTgt>
                                        </p:tgtEl>
                                      </p:cBhvr>
                                    </p:animEffect>
                                  </p:childTnLst>
                                </p:cTn>
                              </p:par>
                              <p:par>
                                <p:cTn id="44" presetID="18" presetClass="entr" presetSubtype="6" fill="hold" grpId="0" nodeType="withEffect">
                                  <p:stCondLst>
                                    <p:cond delay="0"/>
                                  </p:stCondLst>
                                  <p:childTnLst>
                                    <p:set>
                                      <p:cBhvr>
                                        <p:cTn id="45" dur="1" fill="hold">
                                          <p:stCondLst>
                                            <p:cond delay="0"/>
                                          </p:stCondLst>
                                        </p:cTn>
                                        <p:tgtEl>
                                          <p:spTgt spid="185347">
                                            <p:txEl>
                                              <p:pRg st="9" end="9"/>
                                            </p:txEl>
                                          </p:spTgt>
                                        </p:tgtEl>
                                        <p:attrNameLst>
                                          <p:attrName>style.visibility</p:attrName>
                                        </p:attrNameLst>
                                      </p:cBhvr>
                                      <p:to>
                                        <p:strVal val="visible"/>
                                      </p:to>
                                    </p:set>
                                    <p:animEffect transition="in" filter="strips(downRight)">
                                      <p:cBhvr>
                                        <p:cTn id="46" dur="500"/>
                                        <p:tgtEl>
                                          <p:spTgt spid="185347">
                                            <p:txEl>
                                              <p:pRg st="9" end="9"/>
                                            </p:txEl>
                                          </p:spTgt>
                                        </p:tgtEl>
                                      </p:cBhvr>
                                    </p:animEffect>
                                  </p:childTnLst>
                                </p:cTn>
                              </p:par>
                              <p:par>
                                <p:cTn id="47" presetID="18" presetClass="entr" presetSubtype="6" fill="hold" grpId="0" nodeType="withEffect">
                                  <p:stCondLst>
                                    <p:cond delay="0"/>
                                  </p:stCondLst>
                                  <p:childTnLst>
                                    <p:set>
                                      <p:cBhvr>
                                        <p:cTn id="48" dur="1" fill="hold">
                                          <p:stCondLst>
                                            <p:cond delay="0"/>
                                          </p:stCondLst>
                                        </p:cTn>
                                        <p:tgtEl>
                                          <p:spTgt spid="185347">
                                            <p:txEl>
                                              <p:pRg st="10" end="10"/>
                                            </p:txEl>
                                          </p:spTgt>
                                        </p:tgtEl>
                                        <p:attrNameLst>
                                          <p:attrName>style.visibility</p:attrName>
                                        </p:attrNameLst>
                                      </p:cBhvr>
                                      <p:to>
                                        <p:strVal val="visible"/>
                                      </p:to>
                                    </p:set>
                                    <p:animEffect transition="in" filter="strips(downRight)">
                                      <p:cBhvr>
                                        <p:cTn id="49" dur="500"/>
                                        <p:tgtEl>
                                          <p:spTgt spid="1853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a:xfrm>
            <a:off x="8305800" y="6597650"/>
            <a:ext cx="1258887" cy="260350"/>
          </a:xfrm>
        </p:spPr>
        <p:txBody>
          <a:bodyPr/>
          <a:lstStyle/>
          <a:p>
            <a:fld id="{7885FB2E-E214-469D-A5A2-C481E3767098}" type="slidenum">
              <a:rPr lang="en-US" altLang="zh-CN" smtClean="0"/>
              <a:pPr/>
              <a:t>181</a:t>
            </a:fld>
            <a:endParaRPr lang="en-US" altLang="zh-CN"/>
          </a:p>
        </p:txBody>
      </p:sp>
      <p:pic>
        <p:nvPicPr>
          <p:cNvPr id="7" name="图片 6"/>
          <p:cNvPicPr>
            <a:picLocks noChangeAspect="1"/>
          </p:cNvPicPr>
          <p:nvPr/>
        </p:nvPicPr>
        <p:blipFill>
          <a:blip r:embed="rId2"/>
          <a:stretch>
            <a:fillRect/>
          </a:stretch>
        </p:blipFill>
        <p:spPr>
          <a:xfrm>
            <a:off x="256696" y="4452770"/>
            <a:ext cx="8582504" cy="2106780"/>
          </a:xfrm>
          <a:prstGeom prst="rect">
            <a:avLst/>
          </a:prstGeom>
        </p:spPr>
      </p:pic>
      <p:pic>
        <p:nvPicPr>
          <p:cNvPr id="6" name="图片 5"/>
          <p:cNvPicPr>
            <a:picLocks noChangeAspect="1"/>
          </p:cNvPicPr>
          <p:nvPr/>
        </p:nvPicPr>
        <p:blipFill>
          <a:blip r:embed="rId3"/>
          <a:stretch>
            <a:fillRect/>
          </a:stretch>
        </p:blipFill>
        <p:spPr>
          <a:xfrm>
            <a:off x="256696" y="105392"/>
            <a:ext cx="8582504" cy="4488299"/>
          </a:xfrm>
          <a:prstGeom prst="rect">
            <a:avLst/>
          </a:prstGeom>
        </p:spPr>
      </p:pic>
    </p:spTree>
    <p:extLst>
      <p:ext uri="{BB962C8B-B14F-4D97-AF65-F5344CB8AC3E}">
        <p14:creationId xmlns:p14="http://schemas.microsoft.com/office/powerpoint/2010/main" val="6445368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182</a:t>
            </a:fld>
            <a:endParaRPr lang="en-US" altLang="zh-CN"/>
          </a:p>
        </p:txBody>
      </p:sp>
      <p:pic>
        <p:nvPicPr>
          <p:cNvPr id="41986" name="Picture 2" descr="website load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3" y="1316037"/>
            <a:ext cx="8763000" cy="51036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2916238" y="88900"/>
            <a:ext cx="5627687" cy="765175"/>
          </a:xfrm>
        </p:spPr>
        <p:txBody>
          <a:bodyPr/>
          <a:lstStyle/>
          <a:p>
            <a:r>
              <a:rPr lang="en-US" altLang="en-US" dirty="0"/>
              <a:t>7.9.1 </a:t>
            </a:r>
            <a:r>
              <a:rPr lang="en-US" altLang="en-US" dirty="0" err="1"/>
              <a:t>测试工具的分类</a:t>
            </a:r>
            <a:endParaRPr lang="zh-CN" altLang="en-US" dirty="0"/>
          </a:p>
        </p:txBody>
      </p:sp>
    </p:spTree>
    <p:extLst>
      <p:ext uri="{BB962C8B-B14F-4D97-AF65-F5344CB8AC3E}">
        <p14:creationId xmlns:p14="http://schemas.microsoft.com/office/powerpoint/2010/main" val="162678551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A70117-D905-4BDD-92F9-0853379408E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2C753FC9-BF5F-437C-9DA3-9031A3565401}" type="slidenum">
              <a:rPr lang="en-US" altLang="zh-CN"/>
              <a:pPr/>
              <a:t>183</a:t>
            </a:fld>
            <a:endParaRPr lang="en-US" altLang="zh-CN"/>
          </a:p>
        </p:txBody>
      </p:sp>
      <p:sp>
        <p:nvSpPr>
          <p:cNvPr id="185346" name="Rectangle 2"/>
          <p:cNvSpPr>
            <a:spLocks noGrp="1" noChangeArrowheads="1"/>
          </p:cNvSpPr>
          <p:nvPr>
            <p:ph type="title"/>
          </p:nvPr>
        </p:nvSpPr>
        <p:spPr/>
        <p:txBody>
          <a:bodyPr/>
          <a:lstStyle/>
          <a:p>
            <a:r>
              <a:rPr lang="en-US" altLang="en-US" dirty="0"/>
              <a:t>7.9.1 </a:t>
            </a:r>
            <a:r>
              <a:rPr lang="en-US" altLang="en-US" dirty="0" err="1"/>
              <a:t>测试工具的分类</a:t>
            </a:r>
            <a:endParaRPr lang="zh-CN" altLang="en-US" dirty="0"/>
          </a:p>
        </p:txBody>
      </p:sp>
      <p:sp>
        <p:nvSpPr>
          <p:cNvPr id="2" name="内容占位符 1"/>
          <p:cNvSpPr>
            <a:spLocks noGrp="1"/>
          </p:cNvSpPr>
          <p:nvPr>
            <p:ph idx="1"/>
          </p:nvPr>
        </p:nvSpPr>
        <p:spPr/>
        <p:txBody>
          <a:bodyPr/>
          <a:lstStyle/>
          <a:p>
            <a:r>
              <a:rPr lang="en-US" altLang="zh-CN" dirty="0" err="1"/>
              <a:t>AutoBentch</a:t>
            </a:r>
            <a:r>
              <a:rPr lang="en-US" altLang="zh-CN" sz="2000" dirty="0" smtClean="0"/>
              <a:t>( </a:t>
            </a:r>
            <a:r>
              <a:rPr lang="en-US" altLang="zh-CN" sz="2000" dirty="0" smtClean="0">
                <a:hlinkClick r:id="rId3"/>
              </a:rPr>
              <a:t>http</a:t>
            </a:r>
            <a:r>
              <a:rPr lang="en-US" altLang="zh-CN" sz="2000" dirty="0">
                <a:hlinkClick r:id="rId3"/>
              </a:rPr>
              <a:t>://www.xenoclast.org/autobench</a:t>
            </a:r>
            <a:r>
              <a:rPr lang="en-US" altLang="zh-CN" sz="2000" dirty="0" smtClean="0">
                <a:hlinkClick r:id="rId3"/>
              </a:rPr>
              <a:t>/</a:t>
            </a:r>
            <a:r>
              <a:rPr lang="en-US" altLang="zh-CN" sz="2000" dirty="0" smtClean="0"/>
              <a:t> )</a:t>
            </a:r>
          </a:p>
          <a:p>
            <a:pPr lvl="1"/>
            <a:r>
              <a:rPr lang="en-US" altLang="zh-CN" b="0" dirty="0" err="1" smtClean="0"/>
              <a:t>Autobench</a:t>
            </a:r>
            <a:r>
              <a:rPr lang="en-US" altLang="zh-CN" b="0" dirty="0" smtClean="0"/>
              <a:t> is a simple Perl script for automating the process of benchmarking a web server (or for conducting a comparative test of two different web servers). </a:t>
            </a:r>
            <a:endParaRPr lang="en-US" altLang="zh-CN" b="0" dirty="0"/>
          </a:p>
          <a:p>
            <a:r>
              <a:rPr lang="en-US" altLang="zh-CN" b="0" dirty="0" err="1"/>
              <a:t>autobench</a:t>
            </a:r>
            <a:r>
              <a:rPr lang="en-US" altLang="zh-CN" b="0" dirty="0"/>
              <a:t> </a:t>
            </a:r>
            <a:endParaRPr lang="en-US" altLang="zh-CN" b="0" dirty="0" smtClean="0"/>
          </a:p>
          <a:p>
            <a:pPr lvl="1"/>
            <a:r>
              <a:rPr lang="en-US" altLang="zh-CN" b="0" dirty="0" smtClean="0"/>
              <a:t>--</a:t>
            </a:r>
            <a:r>
              <a:rPr lang="en-US" altLang="zh-CN" b="0" dirty="0" err="1"/>
              <a:t>single_host</a:t>
            </a:r>
            <a:r>
              <a:rPr lang="en-US" altLang="zh-CN" b="0" dirty="0"/>
              <a:t> --host1 www.test.com </a:t>
            </a:r>
            <a:endParaRPr lang="en-US" altLang="zh-CN" b="0" dirty="0" smtClean="0"/>
          </a:p>
          <a:p>
            <a:pPr lvl="1"/>
            <a:r>
              <a:rPr lang="en-US" altLang="zh-CN" b="0" dirty="0" smtClean="0"/>
              <a:t>--</a:t>
            </a:r>
            <a:r>
              <a:rPr lang="en-US" altLang="zh-CN" b="0" dirty="0"/>
              <a:t>uri1 /10K --quiet \ </a:t>
            </a:r>
            <a:endParaRPr lang="en-US" altLang="zh-CN" b="0" dirty="0" smtClean="0"/>
          </a:p>
          <a:p>
            <a:pPr lvl="1"/>
            <a:r>
              <a:rPr lang="en-US" altLang="zh-CN" b="0" dirty="0" smtClean="0"/>
              <a:t>--</a:t>
            </a:r>
            <a:r>
              <a:rPr lang="en-US" altLang="zh-CN" b="0" dirty="0" err="1"/>
              <a:t>low_rate</a:t>
            </a:r>
            <a:r>
              <a:rPr lang="en-US" altLang="zh-CN" b="0" dirty="0"/>
              <a:t> 20 --</a:t>
            </a:r>
            <a:r>
              <a:rPr lang="en-US" altLang="zh-CN" b="0" dirty="0" err="1"/>
              <a:t>high_rate</a:t>
            </a:r>
            <a:r>
              <a:rPr lang="en-US" altLang="zh-CN" b="0" dirty="0"/>
              <a:t> 200 --</a:t>
            </a:r>
            <a:r>
              <a:rPr lang="en-US" altLang="zh-CN" b="0" dirty="0" err="1"/>
              <a:t>rate_step</a:t>
            </a:r>
            <a:r>
              <a:rPr lang="en-US" altLang="zh-CN" b="0" dirty="0"/>
              <a:t> 20 </a:t>
            </a:r>
            <a:endParaRPr lang="en-US" altLang="zh-CN" b="0" dirty="0" smtClean="0"/>
          </a:p>
          <a:p>
            <a:pPr lvl="1"/>
            <a:r>
              <a:rPr lang="en-US" altLang="zh-CN" b="0" dirty="0" smtClean="0"/>
              <a:t>--</a:t>
            </a:r>
            <a:r>
              <a:rPr lang="en-US" altLang="zh-CN" b="0" dirty="0" err="1"/>
              <a:t>num_call</a:t>
            </a:r>
            <a:r>
              <a:rPr lang="en-US" altLang="zh-CN" b="0" dirty="0"/>
              <a:t> 10 \ --</a:t>
            </a:r>
            <a:r>
              <a:rPr lang="en-US" altLang="zh-CN" b="0" dirty="0" err="1"/>
              <a:t>num_conn</a:t>
            </a:r>
            <a:r>
              <a:rPr lang="en-US" altLang="zh-CN" b="0" dirty="0"/>
              <a:t> 5000 --timeout 5 </a:t>
            </a:r>
            <a:endParaRPr lang="en-US" altLang="zh-CN" b="0" dirty="0" smtClean="0"/>
          </a:p>
          <a:p>
            <a:pPr lvl="1"/>
            <a:r>
              <a:rPr lang="en-US" altLang="zh-CN" b="0" dirty="0" smtClean="0"/>
              <a:t>--</a:t>
            </a:r>
            <a:r>
              <a:rPr lang="en-US" altLang="zh-CN" b="0" dirty="0"/>
              <a:t>file </a:t>
            </a:r>
            <a:r>
              <a:rPr lang="en-US" altLang="zh-CN" b="0" dirty="0" err="1"/>
              <a:t>results.tsv</a:t>
            </a:r>
            <a:r>
              <a:rPr lang="en-US" altLang="zh-CN" b="0" dirty="0"/>
              <a:t> </a:t>
            </a:r>
            <a:endParaRPr lang="zh-CN" altLang="en-US" b="0" dirty="0"/>
          </a:p>
          <a:p>
            <a:pPr lvl="1"/>
            <a:endParaRPr lang="en-US" altLang="zh-CN" b="0" dirty="0" smtClean="0"/>
          </a:p>
          <a:p>
            <a:pPr lvl="1"/>
            <a:endParaRPr lang="en-US" altLang="zh-CN" b="0" dirty="0" smtClean="0"/>
          </a:p>
          <a:p>
            <a:pPr lvl="1"/>
            <a:endParaRPr lang="zh-CN" altLang="en-US" dirty="0"/>
          </a:p>
        </p:txBody>
      </p:sp>
    </p:spTree>
    <p:extLst>
      <p:ext uri="{BB962C8B-B14F-4D97-AF65-F5344CB8AC3E}">
        <p14:creationId xmlns:p14="http://schemas.microsoft.com/office/powerpoint/2010/main" val="35481486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A70117-D905-4BDD-92F9-0853379408E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2C753FC9-BF5F-437C-9DA3-9031A3565401}" type="slidenum">
              <a:rPr lang="en-US" altLang="zh-CN"/>
              <a:pPr/>
              <a:t>184</a:t>
            </a:fld>
            <a:endParaRPr lang="en-US" altLang="zh-CN"/>
          </a:p>
        </p:txBody>
      </p:sp>
      <p:sp>
        <p:nvSpPr>
          <p:cNvPr id="185346" name="Rectangle 2"/>
          <p:cNvSpPr>
            <a:spLocks noGrp="1" noChangeArrowheads="1"/>
          </p:cNvSpPr>
          <p:nvPr>
            <p:ph type="title"/>
          </p:nvPr>
        </p:nvSpPr>
        <p:spPr/>
        <p:txBody>
          <a:bodyPr/>
          <a:lstStyle/>
          <a:p>
            <a:r>
              <a:rPr lang="en-US" altLang="en-US" dirty="0"/>
              <a:t>7.9.1 </a:t>
            </a:r>
            <a:r>
              <a:rPr lang="en-US" altLang="en-US" dirty="0" err="1"/>
              <a:t>测试工具的分类</a:t>
            </a:r>
            <a:endParaRPr lang="zh-CN" altLang="en-US" dirty="0"/>
          </a:p>
        </p:txBody>
      </p:sp>
      <p:sp>
        <p:nvSpPr>
          <p:cNvPr id="2" name="内容占位符 1"/>
          <p:cNvSpPr>
            <a:spLocks noGrp="1"/>
          </p:cNvSpPr>
          <p:nvPr>
            <p:ph idx="1"/>
          </p:nvPr>
        </p:nvSpPr>
        <p:spPr/>
        <p:txBody>
          <a:bodyPr/>
          <a:lstStyle/>
          <a:p>
            <a:r>
              <a:rPr lang="en-US" altLang="zh-CN" b="0" kern="1200" dirty="0" smtClean="0">
                <a:latin typeface="Arial" charset="0"/>
                <a:ea typeface="宋体" pitchFamily="2" charset="-122"/>
              </a:rPr>
              <a:t>"http</a:t>
            </a:r>
            <a:r>
              <a:rPr lang="en-US" altLang="zh-CN" b="0" kern="1200" dirty="0">
                <a:latin typeface="Arial" charset="0"/>
                <a:ea typeface="宋体" pitchFamily="2" charset="-122"/>
              </a:rPr>
              <a:t>://</a:t>
            </a:r>
            <a:r>
              <a:rPr lang="en-US" altLang="zh-CN" b="0" kern="1200" dirty="0" err="1">
                <a:latin typeface="Arial" charset="0"/>
                <a:ea typeface="宋体" pitchFamily="2" charset="-122"/>
              </a:rPr>
              <a:t>www.test.com</a:t>
            </a:r>
            <a:r>
              <a:rPr lang="en-US" altLang="zh-CN" b="0" kern="1200" dirty="0">
                <a:latin typeface="Arial" charset="0"/>
                <a:ea typeface="宋体" pitchFamily="2" charset="-122"/>
              </a:rPr>
              <a:t>/10K", with a series of tests starting at </a:t>
            </a:r>
            <a:r>
              <a:rPr lang="en-US" altLang="zh-CN" b="0" kern="1200" dirty="0">
                <a:solidFill>
                  <a:srgbClr val="FF0000"/>
                </a:solidFill>
                <a:latin typeface="Arial" charset="0"/>
                <a:ea typeface="宋体" pitchFamily="2" charset="-122"/>
              </a:rPr>
              <a:t>20 connections per second </a:t>
            </a:r>
            <a:r>
              <a:rPr lang="en-US" altLang="zh-CN" b="0" kern="1200" dirty="0">
                <a:latin typeface="Arial" charset="0"/>
                <a:ea typeface="宋体" pitchFamily="2" charset="-122"/>
              </a:rPr>
              <a:t>(with 10 requests per connection), and </a:t>
            </a:r>
            <a:r>
              <a:rPr lang="en-US" altLang="zh-CN" b="0" kern="1200" dirty="0">
                <a:solidFill>
                  <a:srgbClr val="FF0000"/>
                </a:solidFill>
                <a:latin typeface="Arial" charset="0"/>
                <a:ea typeface="宋体" pitchFamily="2" charset="-122"/>
              </a:rPr>
              <a:t>increasing by 20 connections per second</a:t>
            </a:r>
            <a:r>
              <a:rPr lang="en-US" altLang="zh-CN" b="0" kern="1200" dirty="0">
                <a:latin typeface="Arial" charset="0"/>
                <a:ea typeface="宋体" pitchFamily="2" charset="-122"/>
              </a:rPr>
              <a:t> until </a:t>
            </a:r>
            <a:r>
              <a:rPr lang="en-US" altLang="zh-CN" b="0" kern="1200" dirty="0">
                <a:solidFill>
                  <a:srgbClr val="FF0000"/>
                </a:solidFill>
                <a:latin typeface="Arial" charset="0"/>
                <a:ea typeface="宋体" pitchFamily="2" charset="-122"/>
              </a:rPr>
              <a:t>200 connections a second</a:t>
            </a:r>
            <a:r>
              <a:rPr lang="en-US" altLang="zh-CN" b="0" kern="1200" dirty="0">
                <a:latin typeface="Arial" charset="0"/>
                <a:ea typeface="宋体" pitchFamily="2" charset="-122"/>
              </a:rPr>
              <a:t> are being requested. </a:t>
            </a:r>
            <a:endParaRPr lang="en-US" altLang="zh-CN" b="0" kern="1200" dirty="0" smtClean="0">
              <a:latin typeface="Arial" charset="0"/>
              <a:ea typeface="宋体" pitchFamily="2" charset="-122"/>
            </a:endParaRPr>
          </a:p>
          <a:p>
            <a:r>
              <a:rPr lang="en-US" altLang="zh-CN" b="0" dirty="0" err="1" smtClean="0"/>
              <a:t>autobench</a:t>
            </a:r>
            <a:r>
              <a:rPr lang="en-US" altLang="zh-CN" b="0" dirty="0" smtClean="0"/>
              <a:t> </a:t>
            </a:r>
          </a:p>
          <a:p>
            <a:pPr lvl="1"/>
            <a:r>
              <a:rPr lang="en-US" altLang="zh-CN" b="0" dirty="0" smtClean="0"/>
              <a:t>--</a:t>
            </a:r>
            <a:r>
              <a:rPr lang="en-US" altLang="zh-CN" b="0" dirty="0" err="1"/>
              <a:t>single_host</a:t>
            </a:r>
            <a:r>
              <a:rPr lang="en-US" altLang="zh-CN" b="0" dirty="0"/>
              <a:t> --host1 www.test.com </a:t>
            </a:r>
            <a:endParaRPr lang="en-US" altLang="zh-CN" b="0" dirty="0" smtClean="0"/>
          </a:p>
          <a:p>
            <a:pPr lvl="1"/>
            <a:r>
              <a:rPr lang="en-US" altLang="zh-CN" b="0" dirty="0" smtClean="0"/>
              <a:t>--</a:t>
            </a:r>
            <a:r>
              <a:rPr lang="en-US" altLang="zh-CN" b="0" dirty="0"/>
              <a:t>uri1 /10K --quiet \ </a:t>
            </a:r>
            <a:endParaRPr lang="en-US" altLang="zh-CN" b="0" dirty="0" smtClean="0"/>
          </a:p>
          <a:p>
            <a:pPr lvl="1"/>
            <a:r>
              <a:rPr lang="en-US" altLang="zh-CN" b="0" dirty="0" smtClean="0"/>
              <a:t>--</a:t>
            </a:r>
            <a:r>
              <a:rPr lang="en-US" altLang="zh-CN" b="0" dirty="0" err="1"/>
              <a:t>low_rate</a:t>
            </a:r>
            <a:r>
              <a:rPr lang="en-US" altLang="zh-CN" b="0" dirty="0"/>
              <a:t> 20 --</a:t>
            </a:r>
            <a:r>
              <a:rPr lang="en-US" altLang="zh-CN" b="0" dirty="0" err="1"/>
              <a:t>high_rate</a:t>
            </a:r>
            <a:r>
              <a:rPr lang="en-US" altLang="zh-CN" b="0" dirty="0"/>
              <a:t> 200 --</a:t>
            </a:r>
            <a:r>
              <a:rPr lang="en-US" altLang="zh-CN" b="0" dirty="0" err="1"/>
              <a:t>rate_step</a:t>
            </a:r>
            <a:r>
              <a:rPr lang="en-US" altLang="zh-CN" b="0" dirty="0"/>
              <a:t> 20 </a:t>
            </a:r>
            <a:endParaRPr lang="en-US" altLang="zh-CN" b="0" dirty="0" smtClean="0"/>
          </a:p>
          <a:p>
            <a:pPr lvl="1"/>
            <a:r>
              <a:rPr lang="en-US" altLang="zh-CN" b="0" dirty="0" smtClean="0"/>
              <a:t>--</a:t>
            </a:r>
            <a:r>
              <a:rPr lang="en-US" altLang="zh-CN" b="0" dirty="0" err="1"/>
              <a:t>num_call</a:t>
            </a:r>
            <a:r>
              <a:rPr lang="en-US" altLang="zh-CN" b="0" dirty="0"/>
              <a:t> 10 \ --</a:t>
            </a:r>
            <a:r>
              <a:rPr lang="en-US" altLang="zh-CN" b="0" dirty="0" err="1"/>
              <a:t>num_conn</a:t>
            </a:r>
            <a:r>
              <a:rPr lang="en-US" altLang="zh-CN" b="0" dirty="0"/>
              <a:t> 5000 --timeout 5 </a:t>
            </a:r>
            <a:endParaRPr lang="en-US" altLang="zh-CN" b="0" dirty="0" smtClean="0"/>
          </a:p>
          <a:p>
            <a:pPr lvl="1"/>
            <a:r>
              <a:rPr lang="en-US" altLang="zh-CN" b="0" dirty="0" smtClean="0"/>
              <a:t>--</a:t>
            </a:r>
            <a:r>
              <a:rPr lang="en-US" altLang="zh-CN" b="0" dirty="0"/>
              <a:t>file </a:t>
            </a:r>
            <a:r>
              <a:rPr lang="en-US" altLang="zh-CN" b="0" dirty="0" err="1"/>
              <a:t>results.tsv</a:t>
            </a:r>
            <a:r>
              <a:rPr lang="en-US" altLang="zh-CN" b="0" dirty="0"/>
              <a:t> </a:t>
            </a:r>
            <a:endParaRPr lang="zh-CN" altLang="en-US" b="0" dirty="0"/>
          </a:p>
          <a:p>
            <a:pPr lvl="1"/>
            <a:endParaRPr lang="en-US" altLang="zh-CN" b="0" dirty="0" smtClean="0"/>
          </a:p>
          <a:p>
            <a:pPr lvl="1"/>
            <a:endParaRPr lang="en-US" altLang="zh-CN" b="0" dirty="0" smtClean="0"/>
          </a:p>
          <a:p>
            <a:pPr lvl="1"/>
            <a:endParaRPr lang="zh-CN" altLang="en-US" dirty="0"/>
          </a:p>
        </p:txBody>
      </p:sp>
    </p:spTree>
    <p:extLst>
      <p:ext uri="{BB962C8B-B14F-4D97-AF65-F5344CB8AC3E}">
        <p14:creationId xmlns:p14="http://schemas.microsoft.com/office/powerpoint/2010/main" val="20569078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A70117-D905-4BDD-92F9-0853379408E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2C753FC9-BF5F-437C-9DA3-9031A3565401}" type="slidenum">
              <a:rPr lang="en-US" altLang="zh-CN"/>
              <a:pPr/>
              <a:t>185</a:t>
            </a:fld>
            <a:endParaRPr lang="en-US" altLang="zh-CN"/>
          </a:p>
        </p:txBody>
      </p:sp>
      <p:sp>
        <p:nvSpPr>
          <p:cNvPr id="185346" name="Rectangle 2"/>
          <p:cNvSpPr>
            <a:spLocks noGrp="1" noChangeArrowheads="1"/>
          </p:cNvSpPr>
          <p:nvPr>
            <p:ph type="title"/>
          </p:nvPr>
        </p:nvSpPr>
        <p:spPr/>
        <p:txBody>
          <a:bodyPr/>
          <a:lstStyle/>
          <a:p>
            <a:r>
              <a:rPr lang="en-US" altLang="en-US" dirty="0"/>
              <a:t>7.9.1 </a:t>
            </a:r>
            <a:r>
              <a:rPr lang="en-US" altLang="en-US" dirty="0" err="1"/>
              <a:t>测试工具的分类</a:t>
            </a:r>
            <a:endParaRPr lang="zh-CN" altLang="en-US" dirty="0"/>
          </a:p>
        </p:txBody>
      </p:sp>
      <p:sp>
        <p:nvSpPr>
          <p:cNvPr id="2" name="内容占位符 1"/>
          <p:cNvSpPr>
            <a:spLocks noGrp="1"/>
          </p:cNvSpPr>
          <p:nvPr>
            <p:ph idx="1"/>
          </p:nvPr>
        </p:nvSpPr>
        <p:spPr/>
        <p:txBody>
          <a:bodyPr/>
          <a:lstStyle/>
          <a:p>
            <a:r>
              <a:rPr lang="en-US" altLang="zh-CN" b="0" kern="1200" dirty="0" smtClean="0">
                <a:latin typeface="Arial" charset="0"/>
                <a:ea typeface="宋体" pitchFamily="2" charset="-122"/>
              </a:rPr>
              <a:t>Each </a:t>
            </a:r>
            <a:r>
              <a:rPr lang="en-US" altLang="zh-CN" b="0" kern="1200" dirty="0">
                <a:latin typeface="Arial" charset="0"/>
                <a:ea typeface="宋体" pitchFamily="2" charset="-122"/>
              </a:rPr>
              <a:t>test will comprise </a:t>
            </a:r>
            <a:r>
              <a:rPr lang="en-US" altLang="zh-CN" b="0" kern="1200" dirty="0">
                <a:solidFill>
                  <a:srgbClr val="FF0000"/>
                </a:solidFill>
                <a:latin typeface="Arial" charset="0"/>
                <a:ea typeface="宋体" pitchFamily="2" charset="-122"/>
              </a:rPr>
              <a:t>a total of 5000 connections</a:t>
            </a:r>
            <a:r>
              <a:rPr lang="en-US" altLang="zh-CN" b="0" kern="1200" dirty="0">
                <a:latin typeface="Arial" charset="0"/>
                <a:ea typeface="宋体" pitchFamily="2" charset="-122"/>
              </a:rPr>
              <a:t>, and any responses which take longer than </a:t>
            </a:r>
            <a:r>
              <a:rPr lang="en-US" altLang="zh-CN" b="0" kern="1200" dirty="0">
                <a:solidFill>
                  <a:srgbClr val="FF0000"/>
                </a:solidFill>
                <a:latin typeface="Arial" charset="0"/>
                <a:ea typeface="宋体" pitchFamily="2" charset="-122"/>
              </a:rPr>
              <a:t>5 seconds</a:t>
            </a:r>
            <a:r>
              <a:rPr lang="en-US" altLang="zh-CN" b="0" kern="1200" dirty="0">
                <a:latin typeface="Arial" charset="0"/>
                <a:ea typeface="宋体" pitchFamily="2" charset="-122"/>
              </a:rPr>
              <a:t> to arrive will be counted as errors</a:t>
            </a:r>
            <a:r>
              <a:rPr lang="en-US" altLang="zh-CN" b="0" kern="1200" dirty="0" smtClean="0">
                <a:latin typeface="Arial" charset="0"/>
                <a:ea typeface="宋体" pitchFamily="2" charset="-122"/>
              </a:rPr>
              <a:t>.</a:t>
            </a:r>
          </a:p>
          <a:p>
            <a:r>
              <a:rPr lang="en-US" altLang="zh-CN" b="0" dirty="0" err="1" smtClean="0"/>
              <a:t>autobench</a:t>
            </a:r>
            <a:r>
              <a:rPr lang="en-US" altLang="zh-CN" b="0" dirty="0" smtClean="0"/>
              <a:t> </a:t>
            </a:r>
          </a:p>
          <a:p>
            <a:pPr lvl="1"/>
            <a:r>
              <a:rPr lang="en-US" altLang="zh-CN" b="0" dirty="0" smtClean="0"/>
              <a:t>--</a:t>
            </a:r>
            <a:r>
              <a:rPr lang="en-US" altLang="zh-CN" b="0" dirty="0" err="1"/>
              <a:t>single_host</a:t>
            </a:r>
            <a:r>
              <a:rPr lang="en-US" altLang="zh-CN" b="0" dirty="0"/>
              <a:t> --host1 www.test.com </a:t>
            </a:r>
            <a:endParaRPr lang="en-US" altLang="zh-CN" b="0" dirty="0" smtClean="0"/>
          </a:p>
          <a:p>
            <a:pPr lvl="1"/>
            <a:r>
              <a:rPr lang="en-US" altLang="zh-CN" b="0" dirty="0" smtClean="0"/>
              <a:t>--</a:t>
            </a:r>
            <a:r>
              <a:rPr lang="en-US" altLang="zh-CN" b="0" dirty="0"/>
              <a:t>uri1 /10K --quiet \ </a:t>
            </a:r>
            <a:endParaRPr lang="en-US" altLang="zh-CN" b="0" dirty="0" smtClean="0"/>
          </a:p>
          <a:p>
            <a:pPr lvl="1"/>
            <a:r>
              <a:rPr lang="en-US" altLang="zh-CN" b="0" dirty="0" smtClean="0"/>
              <a:t>--</a:t>
            </a:r>
            <a:r>
              <a:rPr lang="en-US" altLang="zh-CN" b="0" dirty="0" err="1"/>
              <a:t>low_rate</a:t>
            </a:r>
            <a:r>
              <a:rPr lang="en-US" altLang="zh-CN" b="0" dirty="0"/>
              <a:t> 20 --</a:t>
            </a:r>
            <a:r>
              <a:rPr lang="en-US" altLang="zh-CN" b="0" dirty="0" err="1"/>
              <a:t>high_rate</a:t>
            </a:r>
            <a:r>
              <a:rPr lang="en-US" altLang="zh-CN" b="0" dirty="0"/>
              <a:t> 200 --</a:t>
            </a:r>
            <a:r>
              <a:rPr lang="en-US" altLang="zh-CN" b="0" dirty="0" err="1"/>
              <a:t>rate_step</a:t>
            </a:r>
            <a:r>
              <a:rPr lang="en-US" altLang="zh-CN" b="0" dirty="0"/>
              <a:t> 20 </a:t>
            </a:r>
            <a:endParaRPr lang="en-US" altLang="zh-CN" b="0" dirty="0" smtClean="0"/>
          </a:p>
          <a:p>
            <a:pPr lvl="1"/>
            <a:r>
              <a:rPr lang="en-US" altLang="zh-CN" b="0" dirty="0" smtClean="0"/>
              <a:t>--</a:t>
            </a:r>
            <a:r>
              <a:rPr lang="en-US" altLang="zh-CN" b="0" dirty="0" err="1"/>
              <a:t>num_call</a:t>
            </a:r>
            <a:r>
              <a:rPr lang="en-US" altLang="zh-CN" b="0" dirty="0"/>
              <a:t> 10 \ --</a:t>
            </a:r>
            <a:r>
              <a:rPr lang="en-US" altLang="zh-CN" b="0" dirty="0" err="1"/>
              <a:t>num_conn</a:t>
            </a:r>
            <a:r>
              <a:rPr lang="en-US" altLang="zh-CN" b="0" dirty="0"/>
              <a:t> 5000 --timeout 5 </a:t>
            </a:r>
            <a:endParaRPr lang="en-US" altLang="zh-CN" b="0" dirty="0" smtClean="0"/>
          </a:p>
          <a:p>
            <a:pPr lvl="1"/>
            <a:r>
              <a:rPr lang="en-US" altLang="zh-CN" b="0" dirty="0" smtClean="0"/>
              <a:t>--</a:t>
            </a:r>
            <a:r>
              <a:rPr lang="en-US" altLang="zh-CN" b="0" dirty="0"/>
              <a:t>file </a:t>
            </a:r>
            <a:r>
              <a:rPr lang="en-US" altLang="zh-CN" b="0" dirty="0" err="1"/>
              <a:t>results.tsv</a:t>
            </a:r>
            <a:r>
              <a:rPr lang="en-US" altLang="zh-CN" b="0" dirty="0"/>
              <a:t> </a:t>
            </a:r>
            <a:endParaRPr lang="zh-CN" altLang="en-US" b="0" dirty="0"/>
          </a:p>
          <a:p>
            <a:pPr lvl="1"/>
            <a:endParaRPr lang="en-US" altLang="zh-CN" b="0" dirty="0" smtClean="0"/>
          </a:p>
          <a:p>
            <a:pPr lvl="1"/>
            <a:endParaRPr lang="en-US" altLang="zh-CN" b="0" dirty="0" smtClean="0"/>
          </a:p>
          <a:p>
            <a:pPr lvl="1"/>
            <a:endParaRPr lang="zh-CN" altLang="en-US" dirty="0"/>
          </a:p>
        </p:txBody>
      </p:sp>
    </p:spTree>
    <p:extLst>
      <p:ext uri="{BB962C8B-B14F-4D97-AF65-F5344CB8AC3E}">
        <p14:creationId xmlns:p14="http://schemas.microsoft.com/office/powerpoint/2010/main" val="28996221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186</a:t>
            </a:fld>
            <a:endParaRPr lang="en-US" altLang="zh-CN"/>
          </a:p>
        </p:txBody>
      </p:sp>
      <p:pic>
        <p:nvPicPr>
          <p:cNvPr id="40962" name="Picture 2" descr="Example graph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158" y="783590"/>
            <a:ext cx="8677275" cy="59340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2916238" y="88900"/>
            <a:ext cx="5627687" cy="765175"/>
          </a:xfrm>
        </p:spPr>
        <p:txBody>
          <a:bodyPr/>
          <a:lstStyle/>
          <a:p>
            <a:r>
              <a:rPr lang="en-US" altLang="en-US" dirty="0"/>
              <a:t>7.9.1 </a:t>
            </a:r>
            <a:r>
              <a:rPr lang="en-US" altLang="en-US" dirty="0" err="1"/>
              <a:t>测试工具的分类</a:t>
            </a:r>
            <a:endParaRPr lang="zh-CN" altLang="en-US" dirty="0"/>
          </a:p>
        </p:txBody>
      </p:sp>
      <p:sp>
        <p:nvSpPr>
          <p:cNvPr id="2" name="文本框 1"/>
          <p:cNvSpPr txBox="1"/>
          <p:nvPr/>
        </p:nvSpPr>
        <p:spPr>
          <a:xfrm>
            <a:off x="2057400" y="1143000"/>
            <a:ext cx="184731" cy="369332"/>
          </a:xfrm>
          <a:prstGeom prst="rect">
            <a:avLst/>
          </a:prstGeom>
          <a:noFill/>
        </p:spPr>
        <p:txBody>
          <a:bodyPr wrap="none" rtlCol="0">
            <a:spAutoFit/>
          </a:bodyPr>
          <a:lstStyle/>
          <a:p>
            <a:endParaRPr kumimoji="1" lang="zh-CN" altLang="en-US" dirty="0"/>
          </a:p>
        </p:txBody>
      </p:sp>
      <p:sp>
        <p:nvSpPr>
          <p:cNvPr id="6" name="矩形 5"/>
          <p:cNvSpPr/>
          <p:nvPr/>
        </p:nvSpPr>
        <p:spPr>
          <a:xfrm>
            <a:off x="1234440" y="1449765"/>
            <a:ext cx="7478713" cy="923330"/>
          </a:xfrm>
          <a:prstGeom prst="rect">
            <a:avLst/>
          </a:prstGeom>
        </p:spPr>
        <p:txBody>
          <a:bodyPr wrap="square">
            <a:spAutoFit/>
          </a:bodyPr>
          <a:lstStyle/>
          <a:p>
            <a:r>
              <a:rPr lang="en-US" altLang="zh-CN" dirty="0" smtClean="0"/>
              <a:t>The </a:t>
            </a:r>
            <a:r>
              <a:rPr lang="en-US" altLang="zh-CN" dirty="0"/>
              <a:t>web server under test became saturated at around </a:t>
            </a:r>
            <a:r>
              <a:rPr lang="en-US" altLang="zh-CN" dirty="0">
                <a:solidFill>
                  <a:srgbClr val="FF0000"/>
                </a:solidFill>
              </a:rPr>
              <a:t>1600 requests per second</a:t>
            </a:r>
            <a:r>
              <a:rPr lang="en-US" altLang="zh-CN" dirty="0"/>
              <a:t> (</a:t>
            </a:r>
            <a:r>
              <a:rPr lang="en-US" altLang="zh-CN" dirty="0">
                <a:solidFill>
                  <a:srgbClr val="FF0000"/>
                </a:solidFill>
              </a:rPr>
              <a:t>160 connections per second</a:t>
            </a:r>
            <a:r>
              <a:rPr lang="en-US" altLang="zh-CN" dirty="0"/>
              <a:t>, since </a:t>
            </a:r>
            <a:r>
              <a:rPr lang="en-US" altLang="zh-CN" dirty="0">
                <a:solidFill>
                  <a:srgbClr val="FF0000"/>
                </a:solidFill>
              </a:rPr>
              <a:t>10 requests </a:t>
            </a:r>
            <a:r>
              <a:rPr lang="en-US" altLang="zh-CN" dirty="0"/>
              <a:t>are sent down each connection).</a:t>
            </a:r>
          </a:p>
        </p:txBody>
      </p:sp>
    </p:spTree>
    <p:extLst>
      <p:ext uri="{BB962C8B-B14F-4D97-AF65-F5344CB8AC3E}">
        <p14:creationId xmlns:p14="http://schemas.microsoft.com/office/powerpoint/2010/main" val="108717282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12EF07-92AA-4237-803D-DDB22629BBE4}"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05CD9FE-F202-47D0-8C20-7A94243E0969}" type="slidenum">
              <a:rPr lang="en-US" altLang="zh-CN"/>
              <a:pPr/>
              <a:t>187</a:t>
            </a:fld>
            <a:endParaRPr lang="en-US" altLang="zh-CN"/>
          </a:p>
        </p:txBody>
      </p:sp>
      <p:sp>
        <p:nvSpPr>
          <p:cNvPr id="229378" name="Rectangle 2"/>
          <p:cNvSpPr>
            <a:spLocks noGrp="1" noChangeArrowheads="1"/>
          </p:cNvSpPr>
          <p:nvPr>
            <p:ph type="title"/>
          </p:nvPr>
        </p:nvSpPr>
        <p:spPr/>
        <p:txBody>
          <a:bodyPr/>
          <a:lstStyle/>
          <a:p>
            <a:r>
              <a:rPr lang="zh-CN" altLang="en-US"/>
              <a:t>课后报告</a:t>
            </a:r>
          </a:p>
        </p:txBody>
      </p:sp>
      <p:sp>
        <p:nvSpPr>
          <p:cNvPr id="229379" name="Rectangle 3"/>
          <p:cNvSpPr>
            <a:spLocks noGrp="1" noChangeArrowheads="1"/>
          </p:cNvSpPr>
          <p:nvPr>
            <p:ph type="body" idx="1"/>
          </p:nvPr>
        </p:nvSpPr>
        <p:spPr/>
        <p:txBody>
          <a:bodyPr/>
          <a:lstStyle/>
          <a:p>
            <a:r>
              <a:rPr lang="zh-CN" altLang="en-US"/>
              <a:t>学习一种软件测试工具。</a:t>
            </a:r>
          </a:p>
          <a:p>
            <a:pPr lvl="1"/>
            <a:r>
              <a:rPr lang="zh-CN" altLang="en-US"/>
              <a:t>测试工具的配置过程；</a:t>
            </a:r>
          </a:p>
          <a:p>
            <a:pPr lvl="1"/>
            <a:r>
              <a:rPr lang="zh-CN" altLang="en-US"/>
              <a:t>测试实例给出使用说明；</a:t>
            </a:r>
          </a:p>
          <a:p>
            <a:pPr lvl="1"/>
            <a:r>
              <a:rPr lang="zh-CN" altLang="en-US"/>
              <a:t>分析该测试工具适用于哪种测试。</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358C90CE-6AA6-46E6-BCCE-23C36996106C}" type="datetime1">
              <a:rPr lang="zh-CN" altLang="en-US"/>
              <a:pPr/>
              <a:t>2020/1/5</a:t>
            </a:fld>
            <a:endParaRPr lang="en-US" altLang="zh-CN"/>
          </a:p>
        </p:txBody>
      </p:sp>
      <p:sp>
        <p:nvSpPr>
          <p:cNvPr id="11" name="灯片编号占位符 4"/>
          <p:cNvSpPr>
            <a:spLocks noGrp="1"/>
          </p:cNvSpPr>
          <p:nvPr>
            <p:ph type="sldNum" sz="quarter" idx="11"/>
          </p:nvPr>
        </p:nvSpPr>
        <p:spPr/>
        <p:txBody>
          <a:bodyPr/>
          <a:lstStyle/>
          <a:p>
            <a:fld id="{0624F406-CE7F-4351-B6BA-449BF9789FAF}" type="slidenum">
              <a:rPr lang="en-US" altLang="zh-CN"/>
              <a:pPr/>
              <a:t>19</a:t>
            </a:fld>
            <a:endParaRPr lang="en-US" altLang="zh-CN"/>
          </a:p>
        </p:txBody>
      </p:sp>
      <p:sp>
        <p:nvSpPr>
          <p:cNvPr id="38914" name="Rectangle 2"/>
          <p:cNvSpPr>
            <a:spLocks noGrp="1" noChangeArrowheads="1"/>
          </p:cNvSpPr>
          <p:nvPr>
            <p:ph type="title"/>
          </p:nvPr>
        </p:nvSpPr>
        <p:spPr/>
        <p:txBody>
          <a:bodyPr/>
          <a:lstStyle/>
          <a:p>
            <a:r>
              <a:rPr lang="en-US" altLang="zh-CN"/>
              <a:t>7.3 </a:t>
            </a:r>
            <a:r>
              <a:rPr lang="zh-CN" altLang="en-US"/>
              <a:t>测试方法</a:t>
            </a:r>
          </a:p>
        </p:txBody>
      </p:sp>
      <p:sp>
        <p:nvSpPr>
          <p:cNvPr id="38915" name="Rectangle 3"/>
          <p:cNvSpPr>
            <a:spLocks noGrp="1" noChangeArrowheads="1"/>
          </p:cNvSpPr>
          <p:nvPr>
            <p:ph type="body" idx="1"/>
          </p:nvPr>
        </p:nvSpPr>
        <p:spPr/>
        <p:txBody>
          <a:bodyPr/>
          <a:lstStyle/>
          <a:p>
            <a:r>
              <a:rPr lang="zh-CN" altLang="en-US" dirty="0">
                <a:solidFill>
                  <a:srgbClr val="CC0000"/>
                </a:solidFill>
              </a:rPr>
              <a:t>动态测试（机器测试）</a:t>
            </a:r>
            <a:r>
              <a:rPr lang="en-US" altLang="zh-CN" dirty="0">
                <a:solidFill>
                  <a:srgbClr val="CC0000"/>
                </a:solidFill>
              </a:rPr>
              <a:t>——</a:t>
            </a:r>
            <a:r>
              <a:rPr lang="en-US" altLang="zh-CN" dirty="0">
                <a:latin typeface="黑体" pitchFamily="2" charset="-122"/>
              </a:rPr>
              <a:t>⑵</a:t>
            </a:r>
            <a:r>
              <a:rPr lang="zh-CN" altLang="en-US" dirty="0"/>
              <a:t>白盒测试 </a:t>
            </a:r>
            <a:endParaRPr lang="zh-CN" altLang="en-US" dirty="0">
              <a:solidFill>
                <a:srgbClr val="CC0000"/>
              </a:solidFill>
            </a:endParaRPr>
          </a:p>
          <a:p>
            <a:pPr lvl="1"/>
            <a:r>
              <a:rPr lang="zh-CN" altLang="en-US" dirty="0"/>
              <a:t>白盒测试又叫做</a:t>
            </a:r>
            <a:r>
              <a:rPr lang="zh-CN" altLang="en-US" dirty="0">
                <a:solidFill>
                  <a:srgbClr val="CC0000"/>
                </a:solidFill>
              </a:rPr>
              <a:t>结构测试</a:t>
            </a:r>
            <a:r>
              <a:rPr lang="zh-CN" altLang="en-US" dirty="0"/>
              <a:t>、</a:t>
            </a:r>
            <a:r>
              <a:rPr lang="zh-CN" altLang="en-US" dirty="0">
                <a:solidFill>
                  <a:srgbClr val="CC0000"/>
                </a:solidFill>
              </a:rPr>
              <a:t>逻辑驱动测试</a:t>
            </a:r>
            <a:r>
              <a:rPr lang="zh-CN" altLang="en-US" dirty="0"/>
              <a:t>。</a:t>
            </a:r>
          </a:p>
          <a:p>
            <a:pPr lvl="1"/>
            <a:r>
              <a:rPr lang="zh-CN" altLang="en-US" dirty="0"/>
              <a:t>测试者对被测程序的</a:t>
            </a:r>
            <a:r>
              <a:rPr lang="zh-CN" altLang="en-US" dirty="0">
                <a:solidFill>
                  <a:srgbClr val="0000FF"/>
                </a:solidFill>
              </a:rPr>
              <a:t>内部结构</a:t>
            </a:r>
            <a:r>
              <a:rPr lang="zh-CN" altLang="en-US" dirty="0"/>
              <a:t>是</a:t>
            </a:r>
            <a:r>
              <a:rPr lang="zh-CN" altLang="en-US" dirty="0">
                <a:solidFill>
                  <a:srgbClr val="0000FF"/>
                </a:solidFill>
              </a:rPr>
              <a:t>清楚</a:t>
            </a:r>
            <a:r>
              <a:rPr lang="zh-CN" altLang="en-US" dirty="0"/>
              <a:t>的。</a:t>
            </a:r>
          </a:p>
          <a:p>
            <a:pPr lvl="1"/>
            <a:r>
              <a:rPr lang="zh-CN" altLang="en-US" dirty="0"/>
              <a:t>按一定原则设计</a:t>
            </a:r>
            <a:r>
              <a:rPr lang="zh-CN" altLang="en-US" dirty="0">
                <a:solidFill>
                  <a:srgbClr val="CC0000"/>
                </a:solidFill>
              </a:rPr>
              <a:t>测试用例</a:t>
            </a:r>
            <a:r>
              <a:rPr lang="zh-CN" altLang="en-US" dirty="0"/>
              <a:t>。</a:t>
            </a:r>
          </a:p>
          <a:p>
            <a:pPr lvl="1"/>
            <a:endParaRPr lang="en-US" altLang="zh-CN" dirty="0">
              <a:solidFill>
                <a:srgbClr val="CC0000"/>
              </a:solidFill>
            </a:endParaRPr>
          </a:p>
        </p:txBody>
      </p:sp>
      <p:sp>
        <p:nvSpPr>
          <p:cNvPr id="38916" name="Rectangle 4"/>
          <p:cNvSpPr>
            <a:spLocks noChangeArrowheads="1"/>
          </p:cNvSpPr>
          <p:nvPr/>
        </p:nvSpPr>
        <p:spPr bwMode="auto">
          <a:xfrm>
            <a:off x="2117725" y="3048000"/>
            <a:ext cx="5162550" cy="519113"/>
          </a:xfrm>
          <a:prstGeom prst="rect">
            <a:avLst/>
          </a:prstGeom>
          <a:solidFill>
            <a:srgbClr val="0000FF"/>
          </a:solidFill>
          <a:ln w="9525" algn="ctr">
            <a:noFill/>
            <a:miter lim="800000"/>
            <a:headEnd type="none" w="sm" len="sm"/>
            <a:tailEnd type="none" w="sm" len="sm"/>
          </a:ln>
          <a:effectLst/>
        </p:spPr>
        <p:txBody>
          <a:bodyPr wrap="none">
            <a:spAutoFit/>
          </a:bodyPr>
          <a:lstStyle/>
          <a:p>
            <a:r>
              <a:rPr lang="zh-CN" altLang="en-US" sz="2800" b="1">
                <a:solidFill>
                  <a:schemeClr val="bg1"/>
                </a:solidFill>
                <a:ea typeface="黑体" pitchFamily="2" charset="-122"/>
              </a:rPr>
              <a:t>把测试对象看做一个透明的盒子</a:t>
            </a:r>
          </a:p>
        </p:txBody>
      </p:sp>
      <p:graphicFrame>
        <p:nvGraphicFramePr>
          <p:cNvPr id="38918" name="Object 6"/>
          <p:cNvGraphicFramePr>
            <a:graphicFrameLocks noChangeAspect="1"/>
          </p:cNvGraphicFramePr>
          <p:nvPr/>
        </p:nvGraphicFramePr>
        <p:xfrm>
          <a:off x="2667000" y="3352800"/>
          <a:ext cx="4495800" cy="3733800"/>
        </p:xfrm>
        <a:graphic>
          <a:graphicData uri="http://schemas.openxmlformats.org/presentationml/2006/ole">
            <mc:AlternateContent xmlns:mc="http://schemas.openxmlformats.org/markup-compatibility/2006">
              <mc:Choice xmlns:v="urn:schemas-microsoft-com:vml" Requires="v">
                <p:oleObj spid="_x0000_s38989" name="BMP 图象" r:id="rId4" imgW="2572109" imgH="2429214" progId="PBrush">
                  <p:embed/>
                </p:oleObj>
              </mc:Choice>
              <mc:Fallback>
                <p:oleObj name="BMP 图象" r:id="rId4" imgW="2572109" imgH="2429214" progId="PBrush">
                  <p:embed/>
                  <p:pic>
                    <p:nvPicPr>
                      <p:cNvPr id="0" name="Picture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3352800"/>
                        <a:ext cx="4495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9" name="Line 7"/>
          <p:cNvSpPr>
            <a:spLocks noChangeShapeType="1"/>
          </p:cNvSpPr>
          <p:nvPr/>
        </p:nvSpPr>
        <p:spPr bwMode="auto">
          <a:xfrm>
            <a:off x="1295400" y="3810000"/>
            <a:ext cx="3276600" cy="0"/>
          </a:xfrm>
          <a:prstGeom prst="line">
            <a:avLst/>
          </a:prstGeom>
          <a:noFill/>
          <a:ln w="38100" cap="sq">
            <a:solidFill>
              <a:srgbClr val="FF6600"/>
            </a:solidFill>
            <a:round/>
            <a:headEnd type="none" w="sm" len="sm"/>
            <a:tailEnd type="stealth" w="lg" len="lg"/>
          </a:ln>
          <a:effectLst/>
        </p:spPr>
        <p:txBody>
          <a:bodyPr wrap="none" anchor="ctr"/>
          <a:lstStyle/>
          <a:p>
            <a:endParaRPr lang="zh-CN" altLang="en-US"/>
          </a:p>
        </p:txBody>
      </p:sp>
      <p:sp>
        <p:nvSpPr>
          <p:cNvPr id="38920" name="Line 8"/>
          <p:cNvSpPr>
            <a:spLocks noChangeShapeType="1"/>
          </p:cNvSpPr>
          <p:nvPr/>
        </p:nvSpPr>
        <p:spPr bwMode="auto">
          <a:xfrm>
            <a:off x="4800600" y="6442075"/>
            <a:ext cx="3048000" cy="0"/>
          </a:xfrm>
          <a:prstGeom prst="line">
            <a:avLst/>
          </a:prstGeom>
          <a:noFill/>
          <a:ln w="38100" cap="sq">
            <a:solidFill>
              <a:srgbClr val="FF6600"/>
            </a:solidFill>
            <a:round/>
            <a:headEnd type="none" w="sm" len="sm"/>
            <a:tailEnd type="stealth" w="lg" len="lg"/>
          </a:ln>
          <a:effectLst/>
        </p:spPr>
        <p:txBody>
          <a:bodyPr wrap="none" anchor="ctr"/>
          <a:lstStyle/>
          <a:p>
            <a:endParaRPr lang="zh-CN" altLang="en-US"/>
          </a:p>
        </p:txBody>
      </p:sp>
      <p:sp>
        <p:nvSpPr>
          <p:cNvPr id="38921" name="Text Box 9"/>
          <p:cNvSpPr txBox="1">
            <a:spLocks noChangeArrowheads="1"/>
          </p:cNvSpPr>
          <p:nvPr/>
        </p:nvSpPr>
        <p:spPr bwMode="auto">
          <a:xfrm>
            <a:off x="1203325" y="3810000"/>
            <a:ext cx="895350" cy="519113"/>
          </a:xfrm>
          <a:prstGeom prst="rect">
            <a:avLst/>
          </a:prstGeom>
          <a:noFill/>
          <a:ln w="12700" cap="sq">
            <a:noFill/>
            <a:miter lim="800000"/>
            <a:headEnd type="none" w="sm" len="sm"/>
            <a:tailEnd type="none" w="sm" len="sm"/>
          </a:ln>
          <a:effectLst/>
        </p:spPr>
        <p:txBody>
          <a:bodyPr wrap="none">
            <a:spAutoFit/>
          </a:bodyPr>
          <a:lstStyle/>
          <a:p>
            <a:r>
              <a:rPr kumimoji="1" lang="zh-CN" altLang="en-US" sz="2800" b="1">
                <a:solidFill>
                  <a:srgbClr val="CC0000"/>
                </a:solidFill>
                <a:latin typeface="Times New Roman" pitchFamily="18" charset="0"/>
                <a:ea typeface="黑体" pitchFamily="2" charset="-122"/>
              </a:rPr>
              <a:t>输入</a:t>
            </a:r>
          </a:p>
        </p:txBody>
      </p:sp>
      <p:sp>
        <p:nvSpPr>
          <p:cNvPr id="38922" name="Text Box 10"/>
          <p:cNvSpPr txBox="1">
            <a:spLocks noChangeArrowheads="1"/>
          </p:cNvSpPr>
          <p:nvPr/>
        </p:nvSpPr>
        <p:spPr bwMode="auto">
          <a:xfrm>
            <a:off x="6842125" y="5943600"/>
            <a:ext cx="895350" cy="519113"/>
          </a:xfrm>
          <a:prstGeom prst="rect">
            <a:avLst/>
          </a:prstGeom>
          <a:noFill/>
          <a:ln w="12700" cap="sq">
            <a:noFill/>
            <a:miter lim="800000"/>
            <a:headEnd type="none" w="sm" len="sm"/>
            <a:tailEnd type="none" w="sm" len="sm"/>
          </a:ln>
          <a:effectLst/>
        </p:spPr>
        <p:txBody>
          <a:bodyPr wrap="none">
            <a:spAutoFit/>
          </a:bodyPr>
          <a:lstStyle/>
          <a:p>
            <a:r>
              <a:rPr kumimoji="1" lang="zh-CN" altLang="en-US" sz="2800" b="1">
                <a:solidFill>
                  <a:srgbClr val="CC0000"/>
                </a:solidFill>
                <a:latin typeface="Times New Roman" pitchFamily="18" charset="0"/>
                <a:ea typeface="黑体" pitchFamily="2" charset="-122"/>
              </a:rPr>
              <a:t>输出</a:t>
            </a:r>
          </a:p>
        </p:txBody>
      </p:sp>
      <p:sp>
        <p:nvSpPr>
          <p:cNvPr id="12" name="矩形 11"/>
          <p:cNvSpPr/>
          <p:nvPr/>
        </p:nvSpPr>
        <p:spPr>
          <a:xfrm>
            <a:off x="6629400" y="3810000"/>
            <a:ext cx="1820585" cy="1200329"/>
          </a:xfrm>
          <a:prstGeom prst="rect">
            <a:avLst/>
          </a:prstGeom>
        </p:spPr>
        <p:txBody>
          <a:bodyPr wrap="square">
            <a:spAutoFit/>
          </a:bodyPr>
          <a:lstStyle/>
          <a:p>
            <a:r>
              <a:rPr lang="zh-CN" altLang="en-US" sz="2400" dirty="0" smtClean="0">
                <a:solidFill>
                  <a:srgbClr val="FF0000"/>
                </a:solidFill>
                <a:latin typeface="黑体" pitchFamily="49" charset="-122"/>
                <a:ea typeface="黑体" pitchFamily="49" charset="-122"/>
              </a:rPr>
              <a:t>白盒测试是对程序细节的严密检查。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animEffect transition="in" filter="strips(downRight)">
                                      <p:cBhvr>
                                        <p:cTn id="7" dur="500"/>
                                        <p:tgtEl>
                                          <p:spTgt spid="389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8915">
                                            <p:txEl>
                                              <p:pRg st="2" end="2"/>
                                            </p:txEl>
                                          </p:spTgt>
                                        </p:tgtEl>
                                        <p:attrNameLst>
                                          <p:attrName>style.visibility</p:attrName>
                                        </p:attrNameLst>
                                      </p:cBhvr>
                                      <p:to>
                                        <p:strVal val="visible"/>
                                      </p:to>
                                    </p:set>
                                    <p:animEffect transition="in" filter="strips(downRight)">
                                      <p:cBhvr>
                                        <p:cTn id="12" dur="500"/>
                                        <p:tgtEl>
                                          <p:spTgt spid="38915">
                                            <p:txEl>
                                              <p:pRg st="2" end="2"/>
                                            </p:txEl>
                                          </p:spTgt>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8916"/>
                                        </p:tgtEl>
                                        <p:attrNameLst>
                                          <p:attrName>style.visibility</p:attrName>
                                        </p:attrNameLst>
                                      </p:cBhvr>
                                      <p:to>
                                        <p:strVal val="visible"/>
                                      </p:to>
                                    </p:set>
                                    <p:anim calcmode="lin" valueType="num">
                                      <p:cBhvr additive="base">
                                        <p:cTn id="15" dur="500" fill="hold"/>
                                        <p:tgtEl>
                                          <p:spTgt spid="38916"/>
                                        </p:tgtEl>
                                        <p:attrNameLst>
                                          <p:attrName>ppt_x</p:attrName>
                                        </p:attrNameLst>
                                      </p:cBhvr>
                                      <p:tavLst>
                                        <p:tav tm="0">
                                          <p:val>
                                            <p:strVal val="#ppt_x"/>
                                          </p:val>
                                        </p:tav>
                                        <p:tav tm="100000">
                                          <p:val>
                                            <p:strVal val="#ppt_x"/>
                                          </p:val>
                                        </p:tav>
                                      </p:tavLst>
                                    </p:anim>
                                    <p:anim calcmode="lin" valueType="num">
                                      <p:cBhvr additive="base">
                                        <p:cTn id="16" dur="500" fill="hold"/>
                                        <p:tgtEl>
                                          <p:spTgt spid="389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8918"/>
                                        </p:tgtEl>
                                        <p:attrNameLst>
                                          <p:attrName>style.visibility</p:attrName>
                                        </p:attrNameLst>
                                      </p:cBhvr>
                                      <p:to>
                                        <p:strVal val="visible"/>
                                      </p:to>
                                    </p:set>
                                    <p:anim calcmode="lin" valueType="num">
                                      <p:cBhvr additive="base">
                                        <p:cTn id="19" dur="500" fill="hold"/>
                                        <p:tgtEl>
                                          <p:spTgt spid="38918"/>
                                        </p:tgtEl>
                                        <p:attrNameLst>
                                          <p:attrName>ppt_x</p:attrName>
                                        </p:attrNameLst>
                                      </p:cBhvr>
                                      <p:tavLst>
                                        <p:tav tm="0">
                                          <p:val>
                                            <p:strVal val="#ppt_x"/>
                                          </p:val>
                                        </p:tav>
                                        <p:tav tm="100000">
                                          <p:val>
                                            <p:strVal val="#ppt_x"/>
                                          </p:val>
                                        </p:tav>
                                      </p:tavLst>
                                    </p:anim>
                                    <p:anim calcmode="lin" valueType="num">
                                      <p:cBhvr additive="base">
                                        <p:cTn id="20" dur="500" fill="hold"/>
                                        <p:tgtEl>
                                          <p:spTgt spid="389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38915">
                                            <p:txEl>
                                              <p:pRg st="3" end="3"/>
                                            </p:txEl>
                                          </p:spTgt>
                                        </p:tgtEl>
                                        <p:attrNameLst>
                                          <p:attrName>style.visibility</p:attrName>
                                        </p:attrNameLst>
                                      </p:cBhvr>
                                      <p:to>
                                        <p:strVal val="visible"/>
                                      </p:to>
                                    </p:set>
                                    <p:animEffect transition="in" filter="strips(downRight)">
                                      <p:cBhvr>
                                        <p:cTn id="29" dur="500"/>
                                        <p:tgtEl>
                                          <p:spTgt spid="389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38919"/>
                                        </p:tgtEl>
                                        <p:attrNameLst>
                                          <p:attrName>style.visibility</p:attrName>
                                        </p:attrNameLst>
                                      </p:cBhvr>
                                      <p:to>
                                        <p:strVal val="visible"/>
                                      </p:to>
                                    </p:set>
                                    <p:animEffect transition="in" filter="strips(downRight)">
                                      <p:cBhvr>
                                        <p:cTn id="34" dur="500"/>
                                        <p:tgtEl>
                                          <p:spTgt spid="38919"/>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38921"/>
                                        </p:tgtEl>
                                        <p:attrNameLst>
                                          <p:attrName>style.visibility</p:attrName>
                                        </p:attrNameLst>
                                      </p:cBhvr>
                                      <p:to>
                                        <p:strVal val="visible"/>
                                      </p:to>
                                    </p:set>
                                    <p:animEffect transition="in" filter="strips(downRight)">
                                      <p:cBhvr>
                                        <p:cTn id="37" dur="500"/>
                                        <p:tgtEl>
                                          <p:spTgt spid="3892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8920"/>
                                        </p:tgtEl>
                                        <p:attrNameLst>
                                          <p:attrName>style.visibility</p:attrName>
                                        </p:attrNameLst>
                                      </p:cBhvr>
                                      <p:to>
                                        <p:strVal val="visible"/>
                                      </p:to>
                                    </p:set>
                                    <p:animEffect transition="in" filter="strips(downRight)">
                                      <p:cBhvr>
                                        <p:cTn id="42" dur="500"/>
                                        <p:tgtEl>
                                          <p:spTgt spid="38920"/>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38922"/>
                                        </p:tgtEl>
                                        <p:attrNameLst>
                                          <p:attrName>style.visibility</p:attrName>
                                        </p:attrNameLst>
                                      </p:cBhvr>
                                      <p:to>
                                        <p:strVal val="visible"/>
                                      </p:to>
                                    </p:set>
                                    <p:animEffect transition="in" filter="strips(downRight)">
                                      <p:cBhvr>
                                        <p:cTn id="45" dur="500"/>
                                        <p:tgtEl>
                                          <p:spTgt spid="38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p:bldP spid="38919" grpId="0" animBg="1"/>
      <p:bldP spid="38920" grpId="0" animBg="1"/>
      <p:bldP spid="38921" grpId="0"/>
      <p:bldP spid="38922"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04798554-43A4-4DD0-A92E-4BA35D847E9E}" type="datetime1">
              <a:rPr lang="zh-CN" altLang="en-US"/>
              <a:pPr/>
              <a:t>2020/1/5</a:t>
            </a:fld>
            <a:endParaRPr lang="en-US" altLang="zh-CN"/>
          </a:p>
        </p:txBody>
      </p:sp>
      <p:sp>
        <p:nvSpPr>
          <p:cNvPr id="23" name="灯片编号占位符 4"/>
          <p:cNvSpPr>
            <a:spLocks noGrp="1"/>
          </p:cNvSpPr>
          <p:nvPr>
            <p:ph type="sldNum" sz="quarter" idx="11"/>
          </p:nvPr>
        </p:nvSpPr>
        <p:spPr/>
        <p:txBody>
          <a:bodyPr/>
          <a:lstStyle/>
          <a:p>
            <a:fld id="{A3D0406F-686C-438D-BC39-5139C04483FD}" type="slidenum">
              <a:rPr lang="en-US" altLang="zh-CN"/>
              <a:pPr/>
              <a:t>2</a:t>
            </a:fld>
            <a:endParaRPr lang="en-US" altLang="zh-CN"/>
          </a:p>
        </p:txBody>
      </p:sp>
      <p:sp>
        <p:nvSpPr>
          <p:cNvPr id="22530" name="Rectangle 2"/>
          <p:cNvSpPr>
            <a:spLocks noGrp="1" noChangeArrowheads="1"/>
          </p:cNvSpPr>
          <p:nvPr>
            <p:ph type="title"/>
          </p:nvPr>
        </p:nvSpPr>
        <p:spPr/>
        <p:txBody>
          <a:bodyPr/>
          <a:lstStyle/>
          <a:p>
            <a:r>
              <a:rPr lang="zh-CN" altLang="en-US"/>
              <a:t>第七章 测试</a:t>
            </a:r>
          </a:p>
        </p:txBody>
      </p:sp>
      <p:sp>
        <p:nvSpPr>
          <p:cNvPr id="22531" name="AutoShape 3"/>
          <p:cNvSpPr>
            <a:spLocks noChangeArrowheads="1"/>
          </p:cNvSpPr>
          <p:nvPr/>
        </p:nvSpPr>
        <p:spPr bwMode="auto">
          <a:xfrm>
            <a:off x="2286000" y="2438400"/>
            <a:ext cx="2514600" cy="609600"/>
          </a:xfrm>
          <a:prstGeom prst="diamond">
            <a:avLst/>
          </a:prstGeom>
          <a:noFill/>
          <a:ln w="9525" algn="ctr">
            <a:solidFill>
              <a:schemeClr val="tx1"/>
            </a:solidFill>
            <a:miter lim="800000"/>
            <a:headEnd/>
            <a:tailEnd/>
          </a:ln>
          <a:effectLst/>
        </p:spPr>
        <p:txBody>
          <a:bodyPr wrap="none" anchor="ctr"/>
          <a:lstStyle/>
          <a:p>
            <a:pPr algn="ctr"/>
            <a:r>
              <a:rPr lang="zh-CN" altLang="en-US" sz="2200" b="1">
                <a:solidFill>
                  <a:srgbClr val="CC0000"/>
                </a:solidFill>
                <a:latin typeface="黑体" pitchFamily="2" charset="-122"/>
                <a:ea typeface="黑体" pitchFamily="2" charset="-122"/>
              </a:rPr>
              <a:t>可行否？</a:t>
            </a:r>
          </a:p>
        </p:txBody>
      </p:sp>
      <p:sp>
        <p:nvSpPr>
          <p:cNvPr id="22532" name="Rectangle 4"/>
          <p:cNvSpPr>
            <a:spLocks noChangeArrowheads="1"/>
          </p:cNvSpPr>
          <p:nvPr/>
        </p:nvSpPr>
        <p:spPr bwMode="auto">
          <a:xfrm>
            <a:off x="4648200" y="2286000"/>
            <a:ext cx="465138" cy="427038"/>
          </a:xfrm>
          <a:prstGeom prst="rect">
            <a:avLst/>
          </a:prstGeom>
          <a:noFill/>
          <a:ln w="9525">
            <a:noFill/>
            <a:miter lim="800000"/>
            <a:headEnd/>
            <a:tailEnd/>
          </a:ln>
          <a:effectLst/>
        </p:spPr>
        <p:txBody>
          <a:bodyPr wrap="none">
            <a:spAutoFit/>
          </a:bodyPr>
          <a:lstStyle/>
          <a:p>
            <a:pPr>
              <a:spcBef>
                <a:spcPct val="30000"/>
              </a:spcBef>
            </a:pPr>
            <a:r>
              <a:rPr lang="zh-CN" altLang="en-US" sz="2200" b="1">
                <a:solidFill>
                  <a:srgbClr val="CC0000"/>
                </a:solidFill>
                <a:ea typeface="黑体" pitchFamily="2" charset="-122"/>
              </a:rPr>
              <a:t>否</a:t>
            </a:r>
          </a:p>
        </p:txBody>
      </p:sp>
      <p:cxnSp>
        <p:nvCxnSpPr>
          <p:cNvPr id="22533" name="AutoShape 5"/>
          <p:cNvCxnSpPr>
            <a:cxnSpLocks noChangeShapeType="1"/>
            <a:endCxn id="22539" idx="0"/>
          </p:cNvCxnSpPr>
          <p:nvPr/>
        </p:nvCxnSpPr>
        <p:spPr bwMode="auto">
          <a:xfrm rot="16200000" flipH="1">
            <a:off x="3651250" y="3892550"/>
            <a:ext cx="2641600" cy="342900"/>
          </a:xfrm>
          <a:prstGeom prst="bentConnector3">
            <a:avLst>
              <a:gd name="adj1" fmla="val 236"/>
            </a:avLst>
          </a:prstGeom>
          <a:noFill/>
          <a:ln w="76200">
            <a:solidFill>
              <a:schemeClr val="accent2"/>
            </a:solidFill>
            <a:miter lim="800000"/>
            <a:headEnd/>
            <a:tailEnd type="triangle" w="med" len="med"/>
          </a:ln>
          <a:effectLst/>
        </p:spPr>
      </p:cxnSp>
      <p:grpSp>
        <p:nvGrpSpPr>
          <p:cNvPr id="22534" name="Group 6"/>
          <p:cNvGrpSpPr>
            <a:grpSpLocks/>
          </p:cNvGrpSpPr>
          <p:nvPr/>
        </p:nvGrpSpPr>
        <p:grpSpPr bwMode="auto">
          <a:xfrm>
            <a:off x="1600200" y="2160588"/>
            <a:ext cx="685800" cy="944562"/>
            <a:chOff x="1776" y="2063"/>
            <a:chExt cx="432" cy="595"/>
          </a:xfrm>
        </p:grpSpPr>
        <p:cxnSp>
          <p:nvCxnSpPr>
            <p:cNvPr id="22535" name="AutoShape 7"/>
            <p:cNvCxnSpPr>
              <a:cxnSpLocks noChangeShapeType="1"/>
              <a:stCxn id="22531" idx="1"/>
              <a:endCxn id="22543" idx="0"/>
            </p:cNvCxnSpPr>
            <p:nvPr/>
          </p:nvCxnSpPr>
          <p:spPr bwMode="auto">
            <a:xfrm rot="10800000" flipV="1">
              <a:off x="1968" y="2430"/>
              <a:ext cx="240" cy="228"/>
            </a:xfrm>
            <a:prstGeom prst="bentConnector2">
              <a:avLst/>
            </a:prstGeom>
            <a:noFill/>
            <a:ln w="76200">
              <a:solidFill>
                <a:schemeClr val="accent2"/>
              </a:solidFill>
              <a:miter lim="800000"/>
              <a:headEnd/>
              <a:tailEnd type="triangle" w="med" len="med"/>
            </a:ln>
            <a:effectLst/>
          </p:spPr>
        </p:cxnSp>
        <p:sp>
          <p:nvSpPr>
            <p:cNvPr id="22536" name="Rectangle 8"/>
            <p:cNvSpPr>
              <a:spLocks noChangeArrowheads="1"/>
            </p:cNvSpPr>
            <p:nvPr/>
          </p:nvSpPr>
          <p:spPr bwMode="auto">
            <a:xfrm>
              <a:off x="1776" y="2063"/>
              <a:ext cx="293" cy="269"/>
            </a:xfrm>
            <a:prstGeom prst="rect">
              <a:avLst/>
            </a:prstGeom>
            <a:noFill/>
            <a:ln w="9525">
              <a:noFill/>
              <a:miter lim="800000"/>
              <a:headEnd/>
              <a:tailEnd/>
            </a:ln>
            <a:effectLst/>
          </p:spPr>
          <p:txBody>
            <a:bodyPr wrap="none">
              <a:spAutoFit/>
            </a:bodyPr>
            <a:lstStyle/>
            <a:p>
              <a:r>
                <a:rPr lang="zh-CN" altLang="en-US" sz="2200" b="1">
                  <a:solidFill>
                    <a:srgbClr val="CC0000"/>
                  </a:solidFill>
                  <a:ea typeface="黑体" pitchFamily="2" charset="-122"/>
                </a:rPr>
                <a:t>是</a:t>
              </a:r>
            </a:p>
          </p:txBody>
        </p:sp>
      </p:grpSp>
      <p:cxnSp>
        <p:nvCxnSpPr>
          <p:cNvPr id="22537" name="AutoShape 9"/>
          <p:cNvCxnSpPr>
            <a:cxnSpLocks noChangeShapeType="1"/>
            <a:endCxn id="22531" idx="0"/>
          </p:cNvCxnSpPr>
          <p:nvPr/>
        </p:nvCxnSpPr>
        <p:spPr bwMode="auto">
          <a:xfrm rot="5400000">
            <a:off x="3238500" y="2133600"/>
            <a:ext cx="609600" cy="0"/>
          </a:xfrm>
          <a:prstGeom prst="straightConnector1">
            <a:avLst/>
          </a:prstGeom>
          <a:noFill/>
          <a:ln w="76200">
            <a:solidFill>
              <a:schemeClr val="accent2"/>
            </a:solidFill>
            <a:round/>
            <a:headEnd/>
            <a:tailEnd type="triangle" w="med" len="med"/>
          </a:ln>
          <a:effectLst/>
        </p:spPr>
      </p:cxnSp>
      <p:sp>
        <p:nvSpPr>
          <p:cNvPr id="22538" name="AutoShape 10"/>
          <p:cNvSpPr>
            <a:spLocks noChangeArrowheads="1"/>
          </p:cNvSpPr>
          <p:nvPr/>
        </p:nvSpPr>
        <p:spPr bwMode="auto">
          <a:xfrm>
            <a:off x="762000" y="33528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a:t>
            </a:r>
          </a:p>
        </p:txBody>
      </p:sp>
      <p:sp>
        <p:nvSpPr>
          <p:cNvPr id="22539" name="AutoShape 11"/>
          <p:cNvSpPr>
            <a:spLocks noChangeArrowheads="1"/>
          </p:cNvSpPr>
          <p:nvPr/>
        </p:nvSpPr>
        <p:spPr bwMode="auto">
          <a:xfrm>
            <a:off x="4038600" y="5410200"/>
            <a:ext cx="2209800" cy="457200"/>
          </a:xfrm>
          <a:prstGeom prst="roundRect">
            <a:avLst>
              <a:gd name="adj" fmla="val 16667"/>
            </a:avLst>
          </a:prstGeom>
          <a:noFill/>
          <a:ln w="50800" algn="ctr">
            <a:solidFill>
              <a:srgbClr val="FF0000"/>
            </a:solidFill>
            <a:round/>
            <a:headEnd/>
            <a:tailEnd/>
          </a:ln>
          <a:effectLst/>
        </p:spPr>
        <p:txBody>
          <a:bodyPr wrap="none" anchor="ctr"/>
          <a:lstStyle/>
          <a:p>
            <a:pPr algn="ctr"/>
            <a:r>
              <a:rPr lang="zh-CN" altLang="en-US" sz="2200" b="1">
                <a:solidFill>
                  <a:srgbClr val="FF0000"/>
                </a:solidFill>
                <a:ea typeface="黑体" pitchFamily="2" charset="-122"/>
              </a:rPr>
              <a:t>终止项目</a:t>
            </a:r>
          </a:p>
        </p:txBody>
      </p:sp>
      <p:cxnSp>
        <p:nvCxnSpPr>
          <p:cNvPr id="22540" name="AutoShape 12"/>
          <p:cNvCxnSpPr>
            <a:cxnSpLocks noChangeShapeType="1"/>
            <a:stCxn id="22538" idx="2"/>
            <a:endCxn id="22546" idx="0"/>
          </p:cNvCxnSpPr>
          <p:nvPr/>
        </p:nvCxnSpPr>
        <p:spPr bwMode="auto">
          <a:xfrm rot="5400000">
            <a:off x="1676400" y="4000500"/>
            <a:ext cx="381000" cy="0"/>
          </a:xfrm>
          <a:prstGeom prst="straightConnector1">
            <a:avLst/>
          </a:prstGeom>
          <a:noFill/>
          <a:ln w="76200">
            <a:solidFill>
              <a:schemeClr val="accent2"/>
            </a:solidFill>
            <a:round/>
            <a:headEnd/>
            <a:tailEnd type="triangle" w="med" len="med"/>
          </a:ln>
          <a:effectLst/>
        </p:spPr>
      </p:cxnSp>
      <p:sp>
        <p:nvSpPr>
          <p:cNvPr id="22541" name="Rectangle 13"/>
          <p:cNvSpPr>
            <a:spLocks noChangeArrowheads="1"/>
          </p:cNvSpPr>
          <p:nvPr/>
        </p:nvSpPr>
        <p:spPr bwMode="auto">
          <a:xfrm>
            <a:off x="2133600" y="990600"/>
            <a:ext cx="2895600" cy="838200"/>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22542" name="AutoShape 14"/>
          <p:cNvSpPr>
            <a:spLocks noChangeArrowheads="1"/>
          </p:cNvSpPr>
          <p:nvPr/>
        </p:nvSpPr>
        <p:spPr bwMode="auto">
          <a:xfrm>
            <a:off x="2819400" y="990600"/>
            <a:ext cx="1447800" cy="838200"/>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计划时期</a:t>
            </a:r>
          </a:p>
        </p:txBody>
      </p:sp>
      <p:sp>
        <p:nvSpPr>
          <p:cNvPr id="22543" name="Rectangle 15"/>
          <p:cNvSpPr>
            <a:spLocks noChangeArrowheads="1"/>
          </p:cNvSpPr>
          <p:nvPr/>
        </p:nvSpPr>
        <p:spPr bwMode="auto">
          <a:xfrm>
            <a:off x="457200" y="3124200"/>
            <a:ext cx="2895600" cy="3352800"/>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22544" name="AutoShape 16"/>
          <p:cNvSpPr>
            <a:spLocks noChangeArrowheads="1"/>
          </p:cNvSpPr>
          <p:nvPr/>
        </p:nvSpPr>
        <p:spPr bwMode="auto">
          <a:xfrm>
            <a:off x="0" y="2362200"/>
            <a:ext cx="1524000" cy="762000"/>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开发</a:t>
            </a:r>
          </a:p>
          <a:p>
            <a:pPr algn="ctr"/>
            <a:r>
              <a:rPr lang="zh-CN" altLang="en-US" sz="2200" b="1">
                <a:solidFill>
                  <a:srgbClr val="CC0000"/>
                </a:solidFill>
                <a:ea typeface="黑体" pitchFamily="2" charset="-122"/>
              </a:rPr>
              <a:t>时期</a:t>
            </a:r>
          </a:p>
        </p:txBody>
      </p:sp>
      <p:sp>
        <p:nvSpPr>
          <p:cNvPr id="22546" name="AutoShape 18"/>
          <p:cNvSpPr>
            <a:spLocks noChangeArrowheads="1"/>
          </p:cNvSpPr>
          <p:nvPr/>
        </p:nvSpPr>
        <p:spPr bwMode="auto">
          <a:xfrm>
            <a:off x="762000" y="41910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a:t>
            </a:r>
            <a:r>
              <a:rPr lang="en-US" altLang="zh-CN" sz="2200" b="1">
                <a:solidFill>
                  <a:srgbClr val="CC0000"/>
                </a:solidFill>
                <a:ea typeface="黑体" pitchFamily="2" charset="-122"/>
              </a:rPr>
              <a:t>/</a:t>
            </a:r>
            <a:r>
              <a:rPr lang="zh-CN" altLang="en-US" sz="2200" b="1">
                <a:solidFill>
                  <a:srgbClr val="CC0000"/>
                </a:solidFill>
                <a:ea typeface="黑体" pitchFamily="2" charset="-122"/>
              </a:rPr>
              <a:t>详细设计</a:t>
            </a:r>
          </a:p>
        </p:txBody>
      </p:sp>
      <p:cxnSp>
        <p:nvCxnSpPr>
          <p:cNvPr id="22547" name="AutoShape 19"/>
          <p:cNvCxnSpPr>
            <a:cxnSpLocks noChangeShapeType="1"/>
            <a:stCxn id="22546" idx="2"/>
          </p:cNvCxnSpPr>
          <p:nvPr/>
        </p:nvCxnSpPr>
        <p:spPr bwMode="auto">
          <a:xfrm rot="5400000">
            <a:off x="1676400" y="4838700"/>
            <a:ext cx="381000" cy="0"/>
          </a:xfrm>
          <a:prstGeom prst="straightConnector1">
            <a:avLst/>
          </a:prstGeom>
          <a:noFill/>
          <a:ln w="76200">
            <a:solidFill>
              <a:schemeClr val="accent2"/>
            </a:solidFill>
            <a:round/>
            <a:headEnd/>
            <a:tailEnd type="triangle" w="med" len="med"/>
          </a:ln>
          <a:effectLst/>
        </p:spPr>
      </p:cxnSp>
      <p:sp>
        <p:nvSpPr>
          <p:cNvPr id="22548" name="AutoShape 20"/>
          <p:cNvSpPr>
            <a:spLocks noChangeArrowheads="1"/>
          </p:cNvSpPr>
          <p:nvPr/>
        </p:nvSpPr>
        <p:spPr bwMode="auto">
          <a:xfrm>
            <a:off x="762000" y="5029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编码</a:t>
            </a:r>
          </a:p>
        </p:txBody>
      </p:sp>
      <p:cxnSp>
        <p:nvCxnSpPr>
          <p:cNvPr id="22549" name="AutoShape 21"/>
          <p:cNvCxnSpPr>
            <a:cxnSpLocks noChangeShapeType="1"/>
          </p:cNvCxnSpPr>
          <p:nvPr/>
        </p:nvCxnSpPr>
        <p:spPr bwMode="auto">
          <a:xfrm rot="5400000">
            <a:off x="1676400" y="5676900"/>
            <a:ext cx="381000" cy="0"/>
          </a:xfrm>
          <a:prstGeom prst="straightConnector1">
            <a:avLst/>
          </a:prstGeom>
          <a:noFill/>
          <a:ln w="76200">
            <a:solidFill>
              <a:schemeClr val="accent2"/>
            </a:solidFill>
            <a:round/>
            <a:headEnd/>
            <a:tailEnd type="triangle" w="med" len="med"/>
          </a:ln>
          <a:effectLst/>
        </p:spPr>
      </p:cxnSp>
      <p:sp>
        <p:nvSpPr>
          <p:cNvPr id="22550" name="AutoShape 22"/>
          <p:cNvSpPr>
            <a:spLocks noChangeArrowheads="1"/>
          </p:cNvSpPr>
          <p:nvPr/>
        </p:nvSpPr>
        <p:spPr bwMode="auto">
          <a:xfrm>
            <a:off x="762000" y="5867400"/>
            <a:ext cx="2209800" cy="457200"/>
          </a:xfrm>
          <a:prstGeom prst="roundRect">
            <a:avLst>
              <a:gd name="adj" fmla="val 16667"/>
            </a:avLst>
          </a:prstGeom>
          <a:solidFill>
            <a:srgbClr val="FF0000"/>
          </a:solidFill>
          <a:ln w="9525" algn="ctr">
            <a:solidFill>
              <a:schemeClr val="tx1"/>
            </a:solidFill>
            <a:round/>
            <a:headEnd/>
            <a:tailEnd/>
          </a:ln>
          <a:effectLst/>
        </p:spPr>
        <p:txBody>
          <a:bodyPr wrap="none" anchor="ctr"/>
          <a:lstStyle/>
          <a:p>
            <a:pPr algn="ctr"/>
            <a:r>
              <a:rPr lang="zh-CN" altLang="en-US" sz="2200" b="1">
                <a:solidFill>
                  <a:schemeClr val="bg1"/>
                </a:solidFill>
                <a:ea typeface="黑体" pitchFamily="2" charset="-122"/>
              </a:rPr>
              <a:t>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49"/>
                                        </p:tgtEl>
                                        <p:attrNameLst>
                                          <p:attrName>style.visibility</p:attrName>
                                        </p:attrNameLst>
                                      </p:cBhvr>
                                      <p:to>
                                        <p:strVal val="visible"/>
                                      </p:to>
                                    </p:set>
                                    <p:animEffect transition="in" filter="strips(downRight)">
                                      <p:cBhvr>
                                        <p:cTn id="7" dur="500"/>
                                        <p:tgtEl>
                                          <p:spTgt spid="2254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2550"/>
                                        </p:tgtEl>
                                        <p:attrNameLst>
                                          <p:attrName>style.visibility</p:attrName>
                                        </p:attrNameLst>
                                      </p:cBhvr>
                                      <p:to>
                                        <p:strVal val="visible"/>
                                      </p:to>
                                    </p:set>
                                    <p:animEffect transition="in" filter="strips(downRight)">
                                      <p:cBhvr>
                                        <p:cTn id="10" dur="500"/>
                                        <p:tgtEl>
                                          <p:spTgt spid="2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FF140E4-6D34-47A5-9482-D5A6B6E684C9}"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5336D3DA-53FE-49A8-9F1C-879BCD85CCB5}" type="slidenum">
              <a:rPr lang="en-US" altLang="zh-CN"/>
              <a:pPr/>
              <a:t>20</a:t>
            </a:fld>
            <a:endParaRPr lang="en-US" altLang="zh-CN"/>
          </a:p>
        </p:txBody>
      </p:sp>
      <p:sp>
        <p:nvSpPr>
          <p:cNvPr id="15362" name="Rectangle 2"/>
          <p:cNvSpPr>
            <a:spLocks noGrp="1" noChangeArrowheads="1"/>
          </p:cNvSpPr>
          <p:nvPr>
            <p:ph type="title"/>
          </p:nvPr>
        </p:nvSpPr>
        <p:spPr/>
        <p:txBody>
          <a:bodyPr/>
          <a:lstStyle/>
          <a:p>
            <a:r>
              <a:rPr lang="en-US" altLang="en-US"/>
              <a:t>7.4</a:t>
            </a:r>
            <a:r>
              <a:rPr lang="en-US" altLang="zh-CN"/>
              <a:t> </a:t>
            </a:r>
            <a:r>
              <a:rPr lang="en-US" altLang="en-US"/>
              <a:t>测试用例的设计</a:t>
            </a:r>
            <a:endParaRPr lang="zh-CN" altLang="en-US"/>
          </a:p>
        </p:txBody>
      </p:sp>
      <p:sp>
        <p:nvSpPr>
          <p:cNvPr id="15363" name="Rectangle 3"/>
          <p:cNvSpPr>
            <a:spLocks noGrp="1" noChangeArrowheads="1"/>
          </p:cNvSpPr>
          <p:nvPr>
            <p:ph type="body" idx="1"/>
          </p:nvPr>
        </p:nvSpPr>
        <p:spPr/>
        <p:txBody>
          <a:bodyPr/>
          <a:lstStyle/>
          <a:p>
            <a:r>
              <a:rPr lang="zh-CN" altLang="en-US">
                <a:solidFill>
                  <a:srgbClr val="CC0000"/>
                </a:solidFill>
              </a:rPr>
              <a:t>测试用例　＝　</a:t>
            </a:r>
            <a:r>
              <a:rPr lang="en-US" altLang="zh-CN"/>
              <a:t>{ </a:t>
            </a:r>
            <a:r>
              <a:rPr lang="zh-CN" altLang="en-US">
                <a:solidFill>
                  <a:srgbClr val="0000FF"/>
                </a:solidFill>
              </a:rPr>
              <a:t>输入数据 </a:t>
            </a:r>
            <a:r>
              <a:rPr lang="en-US" altLang="zh-CN"/>
              <a:t>+ </a:t>
            </a:r>
            <a:r>
              <a:rPr lang="zh-CN" altLang="en-US">
                <a:solidFill>
                  <a:srgbClr val="0000FF"/>
                </a:solidFill>
              </a:rPr>
              <a:t>期望结果</a:t>
            </a:r>
            <a:r>
              <a:rPr lang="en-US" altLang="zh-CN"/>
              <a:t>}</a:t>
            </a:r>
            <a:endParaRPr lang="en-US" altLang="zh-CN">
              <a:solidFill>
                <a:srgbClr val="CC0000"/>
              </a:solidFill>
            </a:endParaRPr>
          </a:p>
          <a:p>
            <a:r>
              <a:rPr lang="en-US" altLang="zh-CN">
                <a:solidFill>
                  <a:srgbClr val="CC0000"/>
                </a:solidFill>
              </a:rPr>
              <a:t>【</a:t>
            </a:r>
            <a:r>
              <a:rPr lang="zh-CN" altLang="en-US">
                <a:solidFill>
                  <a:srgbClr val="CC0000"/>
                </a:solidFill>
              </a:rPr>
              <a:t>主要内容</a:t>
            </a:r>
            <a:r>
              <a:rPr lang="en-US" altLang="zh-CN">
                <a:solidFill>
                  <a:srgbClr val="CC0000"/>
                </a:solidFill>
              </a:rPr>
              <a:t>】</a:t>
            </a:r>
          </a:p>
          <a:p>
            <a:pPr lvl="1"/>
            <a:r>
              <a:rPr lang="en-US" altLang="zh-CN">
                <a:solidFill>
                  <a:schemeClr val="hlink"/>
                </a:solidFill>
              </a:rPr>
              <a:t>7.4.1 </a:t>
            </a:r>
            <a:r>
              <a:rPr lang="zh-CN" altLang="en-US">
                <a:solidFill>
                  <a:schemeClr val="hlink"/>
                </a:solidFill>
              </a:rPr>
              <a:t>白盒测试用例设计</a:t>
            </a:r>
          </a:p>
          <a:p>
            <a:pPr lvl="1"/>
            <a:r>
              <a:rPr lang="en-US" altLang="zh-CN">
                <a:solidFill>
                  <a:schemeClr val="hlink"/>
                </a:solidFill>
              </a:rPr>
              <a:t>7.4.2 </a:t>
            </a:r>
            <a:r>
              <a:rPr lang="zh-CN" altLang="en-US">
                <a:solidFill>
                  <a:schemeClr val="hlink"/>
                </a:solidFill>
              </a:rPr>
              <a:t>黑盒测试用例设计</a:t>
            </a:r>
          </a:p>
          <a:p>
            <a:pPr lvl="1"/>
            <a:r>
              <a:rPr lang="en-US" altLang="zh-CN">
                <a:solidFill>
                  <a:schemeClr val="hlink"/>
                </a:solidFill>
              </a:rPr>
              <a:t>7.4.3 </a:t>
            </a:r>
            <a:r>
              <a:rPr lang="zh-CN" altLang="en-US">
                <a:solidFill>
                  <a:schemeClr val="hlink"/>
                </a:solidFill>
              </a:rPr>
              <a:t>实用测试策略</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3982257-89B4-47B7-9E62-64A0DED2D40A}"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338F1F5B-B56E-459A-8611-ABB6C26872C1}" type="slidenum">
              <a:rPr lang="en-US" altLang="zh-CN"/>
              <a:pPr/>
              <a:t>21</a:t>
            </a:fld>
            <a:endParaRPr lang="en-US" altLang="zh-CN"/>
          </a:p>
        </p:txBody>
      </p:sp>
      <p:sp>
        <p:nvSpPr>
          <p:cNvPr id="46082" name="Rectangle 2"/>
          <p:cNvSpPr>
            <a:spLocks noGrp="1" noChangeArrowheads="1"/>
          </p:cNvSpPr>
          <p:nvPr>
            <p:ph type="title"/>
          </p:nvPr>
        </p:nvSpPr>
        <p:spPr/>
        <p:txBody>
          <a:bodyPr/>
          <a:lstStyle/>
          <a:p>
            <a:r>
              <a:rPr lang="en-US" altLang="zh-CN"/>
              <a:t>7.4.1 </a:t>
            </a:r>
            <a:r>
              <a:rPr lang="zh-CN" altLang="en-US"/>
              <a:t>白盒测试用例设计</a:t>
            </a:r>
          </a:p>
        </p:txBody>
      </p:sp>
      <p:sp>
        <p:nvSpPr>
          <p:cNvPr id="46083" name="Rectangle 3"/>
          <p:cNvSpPr>
            <a:spLocks noGrp="1" noChangeArrowheads="1"/>
          </p:cNvSpPr>
          <p:nvPr>
            <p:ph type="body" idx="1"/>
          </p:nvPr>
        </p:nvSpPr>
        <p:spPr/>
        <p:txBody>
          <a:bodyPr/>
          <a:lstStyle/>
          <a:p>
            <a:r>
              <a:rPr lang="zh-CN" altLang="en-US"/>
              <a:t>以</a:t>
            </a:r>
            <a:r>
              <a:rPr lang="zh-CN" altLang="en-US">
                <a:solidFill>
                  <a:srgbClr val="0000FF"/>
                </a:solidFill>
              </a:rPr>
              <a:t>程序内部逻辑结构</a:t>
            </a:r>
            <a:r>
              <a:rPr lang="zh-CN" altLang="en-US"/>
              <a:t>为基础设计测试用例。</a:t>
            </a:r>
          </a:p>
          <a:p>
            <a:r>
              <a:rPr lang="en-US" altLang="zh-CN">
                <a:solidFill>
                  <a:srgbClr val="CC0000"/>
                </a:solidFill>
              </a:rPr>
              <a:t>【</a:t>
            </a:r>
            <a:r>
              <a:rPr lang="zh-CN" altLang="zh-CN">
                <a:solidFill>
                  <a:srgbClr val="CC0000"/>
                </a:solidFill>
              </a:rPr>
              <a:t>⑴</a:t>
            </a:r>
            <a:r>
              <a:rPr lang="zh-CN" altLang="en-US">
                <a:solidFill>
                  <a:srgbClr val="CC0000"/>
                </a:solidFill>
              </a:rPr>
              <a:t>逻辑覆盖法</a:t>
            </a:r>
            <a:r>
              <a:rPr lang="en-US" altLang="zh-CN">
                <a:solidFill>
                  <a:srgbClr val="CC0000"/>
                </a:solidFill>
              </a:rPr>
              <a:t>】</a:t>
            </a:r>
          </a:p>
          <a:p>
            <a:pPr lvl="1"/>
            <a:r>
              <a:rPr lang="zh-CN" altLang="en-US"/>
              <a:t>使用</a:t>
            </a:r>
            <a:r>
              <a:rPr lang="zh-CN" altLang="en-US">
                <a:solidFill>
                  <a:srgbClr val="0000FF"/>
                </a:solidFill>
              </a:rPr>
              <a:t>程序流程图</a:t>
            </a:r>
            <a:r>
              <a:rPr lang="zh-CN" altLang="en-US"/>
              <a:t>设计测试用例。</a:t>
            </a:r>
          </a:p>
          <a:p>
            <a:pPr lvl="1"/>
            <a:r>
              <a:rPr lang="zh-CN" altLang="en-US">
                <a:solidFill>
                  <a:srgbClr val="0000FF"/>
                </a:solidFill>
                <a:latin typeface="黑体" pitchFamily="2" charset="-122"/>
              </a:rPr>
              <a:t>⒈</a:t>
            </a:r>
            <a:r>
              <a:rPr lang="zh-CN" altLang="en-US">
                <a:solidFill>
                  <a:srgbClr val="0000FF"/>
                </a:solidFill>
              </a:rPr>
              <a:t>语句覆盖		 </a:t>
            </a:r>
            <a:r>
              <a:rPr lang="zh-CN" altLang="en-US">
                <a:solidFill>
                  <a:srgbClr val="0000FF"/>
                </a:solidFill>
                <a:latin typeface="黑体" pitchFamily="2" charset="-122"/>
              </a:rPr>
              <a:t>⒉</a:t>
            </a:r>
            <a:r>
              <a:rPr lang="zh-CN" altLang="en-US">
                <a:solidFill>
                  <a:srgbClr val="0000FF"/>
                </a:solidFill>
              </a:rPr>
              <a:t>判定覆盖</a:t>
            </a:r>
          </a:p>
          <a:p>
            <a:pPr lvl="1"/>
            <a:r>
              <a:rPr lang="zh-CN" altLang="en-US">
                <a:solidFill>
                  <a:srgbClr val="0000FF"/>
                </a:solidFill>
                <a:latin typeface="黑体" pitchFamily="2" charset="-122"/>
              </a:rPr>
              <a:t>⒊</a:t>
            </a:r>
            <a:r>
              <a:rPr lang="zh-CN" altLang="en-US">
                <a:solidFill>
                  <a:srgbClr val="0000FF"/>
                </a:solidFill>
              </a:rPr>
              <a:t>条件覆盖		 </a:t>
            </a:r>
            <a:r>
              <a:rPr lang="zh-CN" altLang="en-US">
                <a:solidFill>
                  <a:srgbClr val="0000FF"/>
                </a:solidFill>
                <a:latin typeface="黑体" pitchFamily="2" charset="-122"/>
              </a:rPr>
              <a:t>⒋</a:t>
            </a:r>
            <a:r>
              <a:rPr lang="zh-CN" altLang="en-US">
                <a:solidFill>
                  <a:srgbClr val="0000FF"/>
                </a:solidFill>
              </a:rPr>
              <a:t>判定</a:t>
            </a:r>
            <a:r>
              <a:rPr lang="en-US" altLang="zh-CN">
                <a:solidFill>
                  <a:srgbClr val="0000FF"/>
                </a:solidFill>
              </a:rPr>
              <a:t>/</a:t>
            </a:r>
            <a:r>
              <a:rPr lang="zh-CN" altLang="en-US">
                <a:solidFill>
                  <a:srgbClr val="0000FF"/>
                </a:solidFill>
              </a:rPr>
              <a:t>条件覆盖</a:t>
            </a:r>
          </a:p>
          <a:p>
            <a:pPr lvl="1"/>
            <a:r>
              <a:rPr lang="zh-CN" altLang="en-US">
                <a:solidFill>
                  <a:srgbClr val="0000FF"/>
                </a:solidFill>
                <a:latin typeface="黑体" pitchFamily="2" charset="-122"/>
              </a:rPr>
              <a:t>⒌</a:t>
            </a:r>
            <a:r>
              <a:rPr lang="zh-CN" altLang="en-US">
                <a:solidFill>
                  <a:srgbClr val="0000FF"/>
                </a:solidFill>
              </a:rPr>
              <a:t>条件组合覆盖</a:t>
            </a:r>
          </a:p>
          <a:p>
            <a:r>
              <a:rPr lang="en-US" altLang="zh-CN">
                <a:solidFill>
                  <a:srgbClr val="CC0000"/>
                </a:solidFill>
              </a:rPr>
              <a:t>【</a:t>
            </a:r>
            <a:r>
              <a:rPr lang="zh-CN" altLang="zh-CN">
                <a:solidFill>
                  <a:srgbClr val="CC0000"/>
                </a:solidFill>
              </a:rPr>
              <a:t>⑵</a:t>
            </a:r>
            <a:r>
              <a:rPr lang="zh-CN" altLang="en-US">
                <a:solidFill>
                  <a:srgbClr val="CC0000"/>
                </a:solidFill>
              </a:rPr>
              <a:t>路径测试法</a:t>
            </a:r>
            <a:r>
              <a:rPr lang="en-US" altLang="zh-CN">
                <a:solidFill>
                  <a:srgbClr val="CC0000"/>
                </a:solidFill>
              </a:rPr>
              <a:t>】</a:t>
            </a:r>
          </a:p>
          <a:p>
            <a:pPr lvl="1"/>
            <a:r>
              <a:rPr lang="zh-CN" altLang="en-US"/>
              <a:t>使用</a:t>
            </a:r>
            <a:r>
              <a:rPr lang="zh-CN" altLang="en-US">
                <a:solidFill>
                  <a:srgbClr val="0000FF"/>
                </a:solidFill>
              </a:rPr>
              <a:t>程序图</a:t>
            </a:r>
            <a:r>
              <a:rPr lang="zh-CN" altLang="en-US"/>
              <a:t>设计测试用例。</a:t>
            </a:r>
          </a:p>
          <a:p>
            <a:pPr lvl="1"/>
            <a:r>
              <a:rPr lang="zh-CN" altLang="en-US">
                <a:solidFill>
                  <a:srgbClr val="0000FF"/>
                </a:solidFill>
                <a:latin typeface="黑体" pitchFamily="2" charset="-122"/>
              </a:rPr>
              <a:t>⒈</a:t>
            </a:r>
            <a:r>
              <a:rPr lang="zh-CN" altLang="en-US">
                <a:solidFill>
                  <a:srgbClr val="0000FF"/>
                </a:solidFill>
              </a:rPr>
              <a:t>点覆盖		</a:t>
            </a:r>
            <a:r>
              <a:rPr lang="zh-CN" altLang="en-US">
                <a:solidFill>
                  <a:srgbClr val="0000FF"/>
                </a:solidFill>
                <a:latin typeface="黑体" pitchFamily="2" charset="-122"/>
              </a:rPr>
              <a:t>⒉</a:t>
            </a:r>
            <a:r>
              <a:rPr lang="zh-CN" altLang="en-US">
                <a:solidFill>
                  <a:srgbClr val="0000FF"/>
                </a:solidFill>
              </a:rPr>
              <a:t>边覆盖</a:t>
            </a:r>
          </a:p>
          <a:p>
            <a:pPr lvl="1"/>
            <a:r>
              <a:rPr lang="zh-CN" altLang="en-US">
                <a:solidFill>
                  <a:srgbClr val="0000FF"/>
                </a:solidFill>
                <a:latin typeface="黑体" pitchFamily="2" charset="-122"/>
              </a:rPr>
              <a:t>⒊</a:t>
            </a:r>
            <a:r>
              <a:rPr lang="zh-CN" altLang="en-US">
                <a:solidFill>
                  <a:srgbClr val="0000FF"/>
                </a:solidFill>
              </a:rPr>
              <a:t>路径覆盖</a:t>
            </a:r>
          </a:p>
        </p:txBody>
      </p:sp>
      <p:sp>
        <p:nvSpPr>
          <p:cNvPr id="46084" name="Rectangle 4"/>
          <p:cNvSpPr>
            <a:spLocks noChangeArrowheads="1"/>
          </p:cNvSpPr>
          <p:nvPr/>
        </p:nvSpPr>
        <p:spPr bwMode="auto">
          <a:xfrm>
            <a:off x="2895600" y="6019800"/>
            <a:ext cx="5899150" cy="519113"/>
          </a:xfrm>
          <a:prstGeom prst="rect">
            <a:avLst/>
          </a:prstGeom>
          <a:solidFill>
            <a:srgbClr val="0000FF"/>
          </a:solidFill>
          <a:ln w="9525" algn="ctr">
            <a:noFill/>
            <a:miter lim="800000"/>
            <a:headEnd/>
            <a:tailEnd/>
          </a:ln>
          <a:effectLst/>
        </p:spPr>
        <p:txBody>
          <a:bodyPr wrap="none">
            <a:spAutoFit/>
          </a:bodyPr>
          <a:lstStyle/>
          <a:p>
            <a:r>
              <a:rPr lang="zh-CN" altLang="en-US" sz="2800" b="1">
                <a:solidFill>
                  <a:schemeClr val="bg1"/>
                </a:solidFill>
                <a:ea typeface="黑体" pitchFamily="2" charset="-122"/>
              </a:rPr>
              <a:t>根据覆盖源程序语句的详细程度不同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strips(downRight)">
                                      <p:cBhvr>
                                        <p:cTn id="7" dur="500"/>
                                        <p:tgtEl>
                                          <p:spTgt spid="46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strips(downRight)">
                                      <p:cBhvr>
                                        <p:cTn id="12" dur="500"/>
                                        <p:tgtEl>
                                          <p:spTgt spid="46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6083">
                                            <p:txEl>
                                              <p:pRg st="6" end="6"/>
                                            </p:txEl>
                                          </p:spTgt>
                                        </p:tgtEl>
                                        <p:attrNameLst>
                                          <p:attrName>style.visibility</p:attrName>
                                        </p:attrNameLst>
                                      </p:cBhvr>
                                      <p:to>
                                        <p:strVal val="visible"/>
                                      </p:to>
                                    </p:set>
                                    <p:animEffect transition="in" filter="strips(downRight)">
                                      <p:cBhvr>
                                        <p:cTn id="17" dur="500"/>
                                        <p:tgtEl>
                                          <p:spTgt spid="460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6083">
                                            <p:txEl>
                                              <p:pRg st="2" end="2"/>
                                            </p:txEl>
                                          </p:spTgt>
                                        </p:tgtEl>
                                        <p:attrNameLst>
                                          <p:attrName>style.visibility</p:attrName>
                                        </p:attrNameLst>
                                      </p:cBhvr>
                                      <p:to>
                                        <p:strVal val="visible"/>
                                      </p:to>
                                    </p:set>
                                    <p:animEffect transition="in" filter="strips(downRight)">
                                      <p:cBhvr>
                                        <p:cTn id="22" dur="500"/>
                                        <p:tgtEl>
                                          <p:spTgt spid="460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6083">
                                            <p:txEl>
                                              <p:pRg st="7" end="7"/>
                                            </p:txEl>
                                          </p:spTgt>
                                        </p:tgtEl>
                                        <p:attrNameLst>
                                          <p:attrName>style.visibility</p:attrName>
                                        </p:attrNameLst>
                                      </p:cBhvr>
                                      <p:to>
                                        <p:strVal val="visible"/>
                                      </p:to>
                                    </p:set>
                                    <p:animEffect transition="in" filter="strips(downRight)">
                                      <p:cBhvr>
                                        <p:cTn id="27" dur="500"/>
                                        <p:tgtEl>
                                          <p:spTgt spid="4608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6084"/>
                                        </p:tgtEl>
                                        <p:attrNameLst>
                                          <p:attrName>style.visibility</p:attrName>
                                        </p:attrNameLst>
                                      </p:cBhvr>
                                      <p:to>
                                        <p:strVal val="visible"/>
                                      </p:to>
                                    </p:set>
                                    <p:anim calcmode="lin" valueType="num">
                                      <p:cBhvr additive="base">
                                        <p:cTn id="32" dur="500" fill="hold"/>
                                        <p:tgtEl>
                                          <p:spTgt spid="46084"/>
                                        </p:tgtEl>
                                        <p:attrNameLst>
                                          <p:attrName>ppt_x</p:attrName>
                                        </p:attrNameLst>
                                      </p:cBhvr>
                                      <p:tavLst>
                                        <p:tav tm="0">
                                          <p:val>
                                            <p:strVal val="#ppt_x"/>
                                          </p:val>
                                        </p:tav>
                                        <p:tav tm="100000">
                                          <p:val>
                                            <p:strVal val="#ppt_x"/>
                                          </p:val>
                                        </p:tav>
                                      </p:tavLst>
                                    </p:anim>
                                    <p:anim calcmode="lin" valueType="num">
                                      <p:cBhvr additive="base">
                                        <p:cTn id="33" dur="500" fill="hold"/>
                                        <p:tgtEl>
                                          <p:spTgt spid="4608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46083">
                                            <p:txEl>
                                              <p:pRg st="3" end="3"/>
                                            </p:txEl>
                                          </p:spTgt>
                                        </p:tgtEl>
                                        <p:attrNameLst>
                                          <p:attrName>style.visibility</p:attrName>
                                        </p:attrNameLst>
                                      </p:cBhvr>
                                      <p:to>
                                        <p:strVal val="visible"/>
                                      </p:to>
                                    </p:set>
                                    <p:animEffect transition="in" filter="strips(downRight)">
                                      <p:cBhvr>
                                        <p:cTn id="38" dur="500"/>
                                        <p:tgtEl>
                                          <p:spTgt spid="4608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46083">
                                            <p:txEl>
                                              <p:pRg st="4" end="4"/>
                                            </p:txEl>
                                          </p:spTgt>
                                        </p:tgtEl>
                                        <p:attrNameLst>
                                          <p:attrName>style.visibility</p:attrName>
                                        </p:attrNameLst>
                                      </p:cBhvr>
                                      <p:to>
                                        <p:strVal val="visible"/>
                                      </p:to>
                                    </p:set>
                                    <p:animEffect transition="in" filter="strips(downRight)">
                                      <p:cBhvr>
                                        <p:cTn id="43" dur="500"/>
                                        <p:tgtEl>
                                          <p:spTgt spid="4608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46083">
                                            <p:txEl>
                                              <p:pRg st="5" end="5"/>
                                            </p:txEl>
                                          </p:spTgt>
                                        </p:tgtEl>
                                        <p:attrNameLst>
                                          <p:attrName>style.visibility</p:attrName>
                                        </p:attrNameLst>
                                      </p:cBhvr>
                                      <p:to>
                                        <p:strVal val="visible"/>
                                      </p:to>
                                    </p:set>
                                    <p:animEffect transition="in" filter="strips(downRight)">
                                      <p:cBhvr>
                                        <p:cTn id="48" dur="500"/>
                                        <p:tgtEl>
                                          <p:spTgt spid="4608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46083">
                                            <p:txEl>
                                              <p:pRg st="8" end="8"/>
                                            </p:txEl>
                                          </p:spTgt>
                                        </p:tgtEl>
                                        <p:attrNameLst>
                                          <p:attrName>style.visibility</p:attrName>
                                        </p:attrNameLst>
                                      </p:cBhvr>
                                      <p:to>
                                        <p:strVal val="visible"/>
                                      </p:to>
                                    </p:set>
                                    <p:animEffect transition="in" filter="strips(downRight)">
                                      <p:cBhvr>
                                        <p:cTn id="53" dur="500"/>
                                        <p:tgtEl>
                                          <p:spTgt spid="46083">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grpId="0" nodeType="clickEffect">
                                  <p:stCondLst>
                                    <p:cond delay="0"/>
                                  </p:stCondLst>
                                  <p:childTnLst>
                                    <p:set>
                                      <p:cBhvr>
                                        <p:cTn id="57" dur="1" fill="hold">
                                          <p:stCondLst>
                                            <p:cond delay="0"/>
                                          </p:stCondLst>
                                        </p:cTn>
                                        <p:tgtEl>
                                          <p:spTgt spid="46083">
                                            <p:txEl>
                                              <p:pRg st="9" end="9"/>
                                            </p:txEl>
                                          </p:spTgt>
                                        </p:tgtEl>
                                        <p:attrNameLst>
                                          <p:attrName>style.visibility</p:attrName>
                                        </p:attrNameLst>
                                      </p:cBhvr>
                                      <p:to>
                                        <p:strVal val="visible"/>
                                      </p:to>
                                    </p:set>
                                    <p:animEffect transition="in" filter="strips(downRight)">
                                      <p:cBhvr>
                                        <p:cTn id="58" dur="500"/>
                                        <p:tgtEl>
                                          <p:spTgt spid="460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P spid="4608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a:spLocks noGrp="1"/>
          </p:cNvSpPr>
          <p:nvPr>
            <p:ph type="dt" sz="half" idx="10"/>
          </p:nvPr>
        </p:nvSpPr>
        <p:spPr/>
        <p:txBody>
          <a:bodyPr/>
          <a:lstStyle/>
          <a:p>
            <a:fld id="{DEAF85D5-F59C-4EC3-973C-801897D7C3D4}" type="datetime1">
              <a:rPr lang="zh-CN" altLang="en-US"/>
              <a:pPr/>
              <a:t>2020/1/5</a:t>
            </a:fld>
            <a:endParaRPr lang="en-US" altLang="zh-CN"/>
          </a:p>
        </p:txBody>
      </p:sp>
      <p:sp>
        <p:nvSpPr>
          <p:cNvPr id="47" name="灯片编号占位符 4"/>
          <p:cNvSpPr>
            <a:spLocks noGrp="1"/>
          </p:cNvSpPr>
          <p:nvPr>
            <p:ph type="sldNum" sz="quarter" idx="11"/>
          </p:nvPr>
        </p:nvSpPr>
        <p:spPr/>
        <p:txBody>
          <a:bodyPr/>
          <a:lstStyle/>
          <a:p>
            <a:fld id="{8962DFEC-1E63-4618-9CC6-59CA56B3CFE9}" type="slidenum">
              <a:rPr lang="en-US" altLang="zh-CN"/>
              <a:pPr/>
              <a:t>22</a:t>
            </a:fld>
            <a:endParaRPr lang="en-US" altLang="zh-CN"/>
          </a:p>
        </p:txBody>
      </p:sp>
      <p:sp>
        <p:nvSpPr>
          <p:cNvPr id="51202"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51203" name="Rectangle 3"/>
          <p:cNvSpPr>
            <a:spLocks noGrp="1" noChangeArrowheads="1"/>
          </p:cNvSpPr>
          <p:nvPr>
            <p:ph type="body" idx="1"/>
          </p:nvPr>
        </p:nvSpPr>
        <p:spPr/>
        <p:txBody>
          <a:bodyPr/>
          <a:lstStyle/>
          <a:p>
            <a:r>
              <a:rPr lang="en-US" altLang="zh-CN">
                <a:solidFill>
                  <a:srgbClr val="0000FF"/>
                </a:solidFill>
                <a:latin typeface="黑体" pitchFamily="2" charset="-122"/>
              </a:rPr>
              <a:t>⒈</a:t>
            </a:r>
            <a:r>
              <a:rPr lang="zh-CN" altLang="en-US">
                <a:solidFill>
                  <a:srgbClr val="0000FF"/>
                </a:solidFill>
              </a:rPr>
              <a:t>语句覆盖</a:t>
            </a:r>
          </a:p>
          <a:p>
            <a:pPr lvl="1"/>
            <a:r>
              <a:rPr lang="zh-CN" altLang="en-US"/>
              <a:t>将程序中</a:t>
            </a:r>
            <a:r>
              <a:rPr lang="zh-CN" altLang="en-US">
                <a:solidFill>
                  <a:srgbClr val="CC0000"/>
                </a:solidFill>
              </a:rPr>
              <a:t>每个语句</a:t>
            </a:r>
            <a:r>
              <a:rPr lang="zh-CN" altLang="en-US"/>
              <a:t>至少执行一次。</a:t>
            </a:r>
          </a:p>
        </p:txBody>
      </p:sp>
      <p:grpSp>
        <p:nvGrpSpPr>
          <p:cNvPr id="51242" name="Group 42"/>
          <p:cNvGrpSpPr>
            <a:grpSpLocks/>
          </p:cNvGrpSpPr>
          <p:nvPr/>
        </p:nvGrpSpPr>
        <p:grpSpPr bwMode="auto">
          <a:xfrm>
            <a:off x="381000" y="2209800"/>
            <a:ext cx="4724400" cy="4191000"/>
            <a:chOff x="240" y="1392"/>
            <a:chExt cx="2976" cy="2640"/>
          </a:xfrm>
        </p:grpSpPr>
        <p:sp>
          <p:nvSpPr>
            <p:cNvPr id="51204" name="AutoShape 4"/>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51205" name="AutoShape 5"/>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51206" name="AutoShape 6"/>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51207" name="AutoShape 7"/>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51208" name="Rectangle 8"/>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51209" name="Rectangle 9"/>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51210" name="AutoShape 10"/>
            <p:cNvCxnSpPr>
              <a:cxnSpLocks noChangeShapeType="1"/>
              <a:stCxn id="51204" idx="2"/>
              <a:endCxn id="51206"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51212" name="AutoShape 12"/>
            <p:cNvCxnSpPr>
              <a:cxnSpLocks noChangeShapeType="1"/>
              <a:stCxn id="51206" idx="2"/>
              <a:endCxn id="51207"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51213" name="AutoShape 13"/>
            <p:cNvCxnSpPr>
              <a:cxnSpLocks noChangeShapeType="1"/>
              <a:stCxn id="51207" idx="2"/>
              <a:endCxn id="51205"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51214" name="AutoShape 14"/>
            <p:cNvCxnSpPr>
              <a:cxnSpLocks noChangeShapeType="1"/>
              <a:stCxn id="51206" idx="3"/>
              <a:endCxn id="51208"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51215" name="AutoShape 15"/>
            <p:cNvCxnSpPr>
              <a:cxnSpLocks noChangeShapeType="1"/>
              <a:stCxn id="51207" idx="3"/>
              <a:endCxn id="51209"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51216" name="AutoShape 16"/>
            <p:cNvCxnSpPr>
              <a:cxnSpLocks noChangeShapeType="1"/>
              <a:stCxn id="51208" idx="2"/>
              <a:endCxn id="51207"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51217" name="AutoShape 17"/>
            <p:cNvCxnSpPr>
              <a:cxnSpLocks noChangeShapeType="1"/>
              <a:stCxn id="51209" idx="2"/>
              <a:endCxn id="51205"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51218"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1219"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1220"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1221"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1222"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1223"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1224"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1225"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1226"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51227"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cxnSp>
        <p:nvCxnSpPr>
          <p:cNvPr id="51229" name="AutoShape 29"/>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51230" name="AutoShape 30"/>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51231" name="AutoShape 31"/>
          <p:cNvCxnSpPr>
            <a:cxnSpLocks noChangeShapeType="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cxnSp>
        <p:nvCxnSpPr>
          <p:cNvPr id="51232" name="AutoShape 32"/>
          <p:cNvCxnSpPr>
            <a:cxnSpLocks noChangeShapeType="1"/>
          </p:cNvCxnSpPr>
          <p:nvPr/>
        </p:nvCxnSpPr>
        <p:spPr bwMode="auto">
          <a:xfrm rot="5400000">
            <a:off x="2628900" y="2857500"/>
            <a:ext cx="685800" cy="2743200"/>
          </a:xfrm>
          <a:prstGeom prst="bentConnector3">
            <a:avLst>
              <a:gd name="adj1" fmla="val 50000"/>
            </a:avLst>
          </a:prstGeom>
          <a:noFill/>
          <a:ln w="76200">
            <a:solidFill>
              <a:srgbClr val="FF0000"/>
            </a:solidFill>
            <a:miter lim="800000"/>
            <a:headEnd/>
            <a:tailEnd type="triangle" w="med" len="med"/>
          </a:ln>
          <a:effectLst/>
        </p:spPr>
      </p:cxnSp>
      <p:cxnSp>
        <p:nvCxnSpPr>
          <p:cNvPr id="51233" name="AutoShape 33"/>
          <p:cNvCxnSpPr>
            <a:cxnSpLocks noChangeShapeType="1"/>
          </p:cNvCxnSpPr>
          <p:nvPr/>
        </p:nvCxnSpPr>
        <p:spPr bwMode="auto">
          <a:xfrm rot="5400000">
            <a:off x="2631282" y="4155281"/>
            <a:ext cx="685800" cy="2738437"/>
          </a:xfrm>
          <a:prstGeom prst="bentConnector3">
            <a:avLst>
              <a:gd name="adj1" fmla="val 50000"/>
            </a:avLst>
          </a:prstGeom>
          <a:noFill/>
          <a:ln w="76200">
            <a:solidFill>
              <a:srgbClr val="FF0000"/>
            </a:solidFill>
            <a:miter lim="800000"/>
            <a:headEnd/>
            <a:tailEnd type="triangle" w="med" len="med"/>
          </a:ln>
          <a:effectLst/>
        </p:spPr>
      </p:cxnSp>
      <p:sp>
        <p:nvSpPr>
          <p:cNvPr id="51236" name="Rectangle 36"/>
          <p:cNvSpPr>
            <a:spLocks noChangeArrowheads="1"/>
          </p:cNvSpPr>
          <p:nvPr/>
        </p:nvSpPr>
        <p:spPr bwMode="auto">
          <a:xfrm>
            <a:off x="5803900" y="22701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1237" name="Rectangle 37"/>
          <p:cNvSpPr>
            <a:spLocks noChangeArrowheads="1"/>
          </p:cNvSpPr>
          <p:nvPr/>
        </p:nvSpPr>
        <p:spPr bwMode="auto">
          <a:xfrm>
            <a:off x="6261100" y="2270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1238" name="Rectangle 38"/>
          <p:cNvSpPr>
            <a:spLocks noChangeArrowheads="1"/>
          </p:cNvSpPr>
          <p:nvPr/>
        </p:nvSpPr>
        <p:spPr bwMode="auto">
          <a:xfrm>
            <a:off x="7175500" y="2270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1239" name="Rectangle 39"/>
          <p:cNvSpPr>
            <a:spLocks noChangeArrowheads="1"/>
          </p:cNvSpPr>
          <p:nvPr/>
        </p:nvSpPr>
        <p:spPr bwMode="auto">
          <a:xfrm>
            <a:off x="6718300" y="22701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1240" name="Rectangle 40"/>
          <p:cNvSpPr>
            <a:spLocks noChangeArrowheads="1"/>
          </p:cNvSpPr>
          <p:nvPr/>
        </p:nvSpPr>
        <p:spPr bwMode="auto">
          <a:xfrm>
            <a:off x="7632700" y="22701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51241" name="Rectangle 41"/>
          <p:cNvSpPr>
            <a:spLocks noChangeArrowheads="1"/>
          </p:cNvSpPr>
          <p:nvPr/>
        </p:nvSpPr>
        <p:spPr bwMode="auto">
          <a:xfrm>
            <a:off x="8089900" y="2270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sp>
        <p:nvSpPr>
          <p:cNvPr id="51243" name="Rectangle 43"/>
          <p:cNvSpPr>
            <a:spLocks noChangeArrowheads="1"/>
          </p:cNvSpPr>
          <p:nvPr/>
        </p:nvSpPr>
        <p:spPr bwMode="auto">
          <a:xfrm>
            <a:off x="4953000" y="5562600"/>
            <a:ext cx="3817938" cy="946150"/>
          </a:xfrm>
          <a:prstGeom prst="rect">
            <a:avLst/>
          </a:prstGeom>
          <a:solidFill>
            <a:srgbClr val="0000FF"/>
          </a:solidFill>
          <a:ln w="9525" algn="ctr">
            <a:noFill/>
            <a:miter lim="800000"/>
            <a:headEnd/>
            <a:tailEnd/>
          </a:ln>
          <a:effectLst/>
        </p:spPr>
        <p:txBody>
          <a:bodyPr>
            <a:spAutoFit/>
          </a:bodyPr>
          <a:lstStyle/>
          <a:p>
            <a:pPr algn="ctr"/>
            <a:r>
              <a:rPr lang="zh-CN" altLang="en-US" sz="2800" b="1">
                <a:solidFill>
                  <a:schemeClr val="bg1"/>
                </a:solidFill>
                <a:ea typeface="黑体" pitchFamily="2" charset="-122"/>
              </a:rPr>
              <a:t>两个判定条件都只</a:t>
            </a:r>
          </a:p>
          <a:p>
            <a:pPr algn="ctr"/>
            <a:r>
              <a:rPr lang="zh-CN" altLang="en-US" sz="2800" b="1">
                <a:solidFill>
                  <a:schemeClr val="bg1"/>
                </a:solidFill>
                <a:ea typeface="黑体" pitchFamily="2" charset="-122"/>
              </a:rPr>
              <a:t>测试了条件为真的情况</a:t>
            </a:r>
          </a:p>
        </p:txBody>
      </p:sp>
      <p:sp>
        <p:nvSpPr>
          <p:cNvPr id="51244" name="Rectangle 44"/>
          <p:cNvSpPr>
            <a:spLocks noChangeArrowheads="1"/>
          </p:cNvSpPr>
          <p:nvPr/>
        </p:nvSpPr>
        <p:spPr bwMode="auto">
          <a:xfrm>
            <a:off x="6248400" y="3048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51245" name="Rectangle 45"/>
          <p:cNvSpPr>
            <a:spLocks noChangeArrowheads="1"/>
          </p:cNvSpPr>
          <p:nvPr/>
        </p:nvSpPr>
        <p:spPr bwMode="auto">
          <a:xfrm>
            <a:off x="6248400" y="3733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51246" name="Rectangle 46"/>
          <p:cNvSpPr>
            <a:spLocks noChangeArrowheads="1"/>
          </p:cNvSpPr>
          <p:nvPr/>
        </p:nvSpPr>
        <p:spPr bwMode="auto">
          <a:xfrm>
            <a:off x="6248400" y="4419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sp>
        <p:nvSpPr>
          <p:cNvPr id="51247" name="AutoShape 47"/>
          <p:cNvSpPr>
            <a:spLocks noChangeArrowheads="1"/>
          </p:cNvSpPr>
          <p:nvPr/>
        </p:nvSpPr>
        <p:spPr bwMode="auto">
          <a:xfrm>
            <a:off x="381000" y="32766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A&gt;1 </a:t>
            </a:r>
            <a:r>
              <a:rPr lang="en-US" altLang="zh-CN" sz="2000" b="1">
                <a:solidFill>
                  <a:srgbClr val="0000FF"/>
                </a:solidFill>
              </a:rPr>
              <a:t>OR</a:t>
            </a:r>
            <a:r>
              <a:rPr lang="en-US" altLang="zh-CN" sz="2000" b="1">
                <a:solidFill>
                  <a:srgbClr val="CC0000"/>
                </a:solidFill>
              </a:rPr>
              <a:t> B=0</a:t>
            </a:r>
          </a:p>
        </p:txBody>
      </p:sp>
      <p:sp>
        <p:nvSpPr>
          <p:cNvPr id="51248" name="AutoShape 48"/>
          <p:cNvSpPr>
            <a:spLocks noChangeArrowheads="1"/>
          </p:cNvSpPr>
          <p:nvPr/>
        </p:nvSpPr>
        <p:spPr bwMode="auto">
          <a:xfrm>
            <a:off x="381000" y="45720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A=2 OR X</a:t>
            </a:r>
            <a:r>
              <a:rPr lang="en-US" altLang="zh-CN" sz="2000" b="1">
                <a:solidFill>
                  <a:srgbClr val="0000FF"/>
                </a:solidFill>
              </a:rPr>
              <a:t>&lt;</a:t>
            </a:r>
            <a:r>
              <a:rPr lang="en-US" altLang="zh-CN" sz="2000" b="1">
                <a:solidFill>
                  <a:srgbClr val="CC0000"/>
                </a:solidFill>
              </a:rPr>
              <a:t>1</a:t>
            </a:r>
          </a:p>
        </p:txBody>
      </p:sp>
      <p:sp>
        <p:nvSpPr>
          <p:cNvPr id="51249" name="Rectangle 49"/>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strips(downRight)">
                                      <p:cBhvr>
                                        <p:cTn id="7" dur="500"/>
                                        <p:tgtEl>
                                          <p:spTgt spid="512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1242"/>
                                        </p:tgtEl>
                                        <p:attrNameLst>
                                          <p:attrName>style.visibility</p:attrName>
                                        </p:attrNameLst>
                                      </p:cBhvr>
                                      <p:to>
                                        <p:strVal val="visible"/>
                                      </p:to>
                                    </p:set>
                                    <p:animEffect transition="in" filter="box(in)">
                                      <p:cBhvr>
                                        <p:cTn id="12" dur="500"/>
                                        <p:tgtEl>
                                          <p:spTgt spid="5124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1244"/>
                                        </p:tgtEl>
                                        <p:attrNameLst>
                                          <p:attrName>style.visibility</p:attrName>
                                        </p:attrNameLst>
                                      </p:cBhvr>
                                      <p:to>
                                        <p:strVal val="visible"/>
                                      </p:to>
                                    </p:set>
                                    <p:animEffect transition="in" filter="strips(downRight)">
                                      <p:cBhvr>
                                        <p:cTn id="17" dur="500"/>
                                        <p:tgtEl>
                                          <p:spTgt spid="5124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1245"/>
                                        </p:tgtEl>
                                        <p:attrNameLst>
                                          <p:attrName>style.visibility</p:attrName>
                                        </p:attrNameLst>
                                      </p:cBhvr>
                                      <p:to>
                                        <p:strVal val="visible"/>
                                      </p:to>
                                    </p:set>
                                    <p:animEffect transition="in" filter="strips(downRight)">
                                      <p:cBhvr>
                                        <p:cTn id="22" dur="500"/>
                                        <p:tgtEl>
                                          <p:spTgt spid="5124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1246"/>
                                        </p:tgtEl>
                                        <p:attrNameLst>
                                          <p:attrName>style.visibility</p:attrName>
                                        </p:attrNameLst>
                                      </p:cBhvr>
                                      <p:to>
                                        <p:strVal val="visible"/>
                                      </p:to>
                                    </p:set>
                                    <p:animEffect transition="in" filter="strips(downRight)">
                                      <p:cBhvr>
                                        <p:cTn id="27" dur="500"/>
                                        <p:tgtEl>
                                          <p:spTgt spid="5124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1236"/>
                                        </p:tgtEl>
                                        <p:attrNameLst>
                                          <p:attrName>style.visibility</p:attrName>
                                        </p:attrNameLst>
                                      </p:cBhvr>
                                      <p:to>
                                        <p:strVal val="visible"/>
                                      </p:to>
                                    </p:set>
                                    <p:animEffect transition="in" filter="strips(downRight)">
                                      <p:cBhvr>
                                        <p:cTn id="32" dur="500"/>
                                        <p:tgtEl>
                                          <p:spTgt spid="5123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51229"/>
                                        </p:tgtEl>
                                        <p:attrNameLst>
                                          <p:attrName>style.visibility</p:attrName>
                                        </p:attrNameLst>
                                      </p:cBhvr>
                                      <p:to>
                                        <p:strVal val="visible"/>
                                      </p:to>
                                    </p:set>
                                    <p:animEffect transition="in" filter="strips(downRight)">
                                      <p:cBhvr>
                                        <p:cTn id="37" dur="500"/>
                                        <p:tgtEl>
                                          <p:spTgt spid="51229"/>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51237"/>
                                        </p:tgtEl>
                                        <p:attrNameLst>
                                          <p:attrName>style.visibility</p:attrName>
                                        </p:attrNameLst>
                                      </p:cBhvr>
                                      <p:to>
                                        <p:strVal val="visible"/>
                                      </p:to>
                                    </p:set>
                                    <p:animEffect transition="in" filter="strips(downRight)">
                                      <p:cBhvr>
                                        <p:cTn id="40" dur="500"/>
                                        <p:tgtEl>
                                          <p:spTgt spid="51237"/>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51230"/>
                                        </p:tgtEl>
                                        <p:attrNameLst>
                                          <p:attrName>style.visibility</p:attrName>
                                        </p:attrNameLst>
                                      </p:cBhvr>
                                      <p:to>
                                        <p:strVal val="visible"/>
                                      </p:to>
                                    </p:set>
                                    <p:animEffect transition="in" filter="strips(downRight)">
                                      <p:cBhvr>
                                        <p:cTn id="45" dur="500"/>
                                        <p:tgtEl>
                                          <p:spTgt spid="51230"/>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51239"/>
                                        </p:tgtEl>
                                        <p:attrNameLst>
                                          <p:attrName>style.visibility</p:attrName>
                                        </p:attrNameLst>
                                      </p:cBhvr>
                                      <p:to>
                                        <p:strVal val="visible"/>
                                      </p:to>
                                    </p:set>
                                    <p:animEffect transition="in" filter="strips(downRight)">
                                      <p:cBhvr>
                                        <p:cTn id="48" dur="500"/>
                                        <p:tgtEl>
                                          <p:spTgt spid="51239"/>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51232"/>
                                        </p:tgtEl>
                                        <p:attrNameLst>
                                          <p:attrName>style.visibility</p:attrName>
                                        </p:attrNameLst>
                                      </p:cBhvr>
                                      <p:to>
                                        <p:strVal val="visible"/>
                                      </p:to>
                                    </p:set>
                                    <p:animEffect transition="in" filter="strips(downLeft)">
                                      <p:cBhvr>
                                        <p:cTn id="53" dur="500"/>
                                        <p:tgtEl>
                                          <p:spTgt spid="51232"/>
                                        </p:tgtEl>
                                      </p:cBhvr>
                                    </p:animEffect>
                                  </p:childTnLst>
                                </p:cTn>
                              </p:par>
                              <p:par>
                                <p:cTn id="54" presetID="18" presetClass="entr" presetSubtype="6" fill="hold" grpId="0" nodeType="withEffect">
                                  <p:stCondLst>
                                    <p:cond delay="0"/>
                                  </p:stCondLst>
                                  <p:childTnLst>
                                    <p:set>
                                      <p:cBhvr>
                                        <p:cTn id="55" dur="1" fill="hold">
                                          <p:stCondLst>
                                            <p:cond delay="0"/>
                                          </p:stCondLst>
                                        </p:cTn>
                                        <p:tgtEl>
                                          <p:spTgt spid="51238"/>
                                        </p:tgtEl>
                                        <p:attrNameLst>
                                          <p:attrName>style.visibility</p:attrName>
                                        </p:attrNameLst>
                                      </p:cBhvr>
                                      <p:to>
                                        <p:strVal val="visible"/>
                                      </p:to>
                                    </p:set>
                                    <p:animEffect transition="in" filter="strips(downRight)">
                                      <p:cBhvr>
                                        <p:cTn id="56" dur="500"/>
                                        <p:tgtEl>
                                          <p:spTgt spid="5123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51231"/>
                                        </p:tgtEl>
                                        <p:attrNameLst>
                                          <p:attrName>style.visibility</p:attrName>
                                        </p:attrNameLst>
                                      </p:cBhvr>
                                      <p:to>
                                        <p:strVal val="visible"/>
                                      </p:to>
                                    </p:set>
                                    <p:animEffect transition="in" filter="strips(downRight)">
                                      <p:cBhvr>
                                        <p:cTn id="61" dur="500"/>
                                        <p:tgtEl>
                                          <p:spTgt spid="51231"/>
                                        </p:tgtEl>
                                      </p:cBhvr>
                                    </p:animEffect>
                                  </p:childTnLst>
                                </p:cTn>
                              </p:par>
                              <p:par>
                                <p:cTn id="62" presetID="18" presetClass="entr" presetSubtype="6" fill="hold" grpId="0" nodeType="withEffect">
                                  <p:stCondLst>
                                    <p:cond delay="0"/>
                                  </p:stCondLst>
                                  <p:childTnLst>
                                    <p:set>
                                      <p:cBhvr>
                                        <p:cTn id="63" dur="1" fill="hold">
                                          <p:stCondLst>
                                            <p:cond delay="0"/>
                                          </p:stCondLst>
                                        </p:cTn>
                                        <p:tgtEl>
                                          <p:spTgt spid="51240"/>
                                        </p:tgtEl>
                                        <p:attrNameLst>
                                          <p:attrName>style.visibility</p:attrName>
                                        </p:attrNameLst>
                                      </p:cBhvr>
                                      <p:to>
                                        <p:strVal val="visible"/>
                                      </p:to>
                                    </p:set>
                                    <p:animEffect transition="in" filter="strips(downRight)">
                                      <p:cBhvr>
                                        <p:cTn id="64" dur="500"/>
                                        <p:tgtEl>
                                          <p:spTgt spid="51240"/>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nodeType="clickEffect">
                                  <p:stCondLst>
                                    <p:cond delay="0"/>
                                  </p:stCondLst>
                                  <p:childTnLst>
                                    <p:set>
                                      <p:cBhvr>
                                        <p:cTn id="68" dur="1" fill="hold">
                                          <p:stCondLst>
                                            <p:cond delay="0"/>
                                          </p:stCondLst>
                                        </p:cTn>
                                        <p:tgtEl>
                                          <p:spTgt spid="51233"/>
                                        </p:tgtEl>
                                        <p:attrNameLst>
                                          <p:attrName>style.visibility</p:attrName>
                                        </p:attrNameLst>
                                      </p:cBhvr>
                                      <p:to>
                                        <p:strVal val="visible"/>
                                      </p:to>
                                    </p:set>
                                    <p:animEffect transition="in" filter="strips(downLeft)">
                                      <p:cBhvr>
                                        <p:cTn id="69" dur="500"/>
                                        <p:tgtEl>
                                          <p:spTgt spid="51233"/>
                                        </p:tgtEl>
                                      </p:cBhvr>
                                    </p:animEffect>
                                  </p:childTnLst>
                                </p:cTn>
                              </p:par>
                              <p:par>
                                <p:cTn id="70" presetID="18" presetClass="entr" presetSubtype="6" fill="hold" grpId="0" nodeType="withEffect">
                                  <p:stCondLst>
                                    <p:cond delay="0"/>
                                  </p:stCondLst>
                                  <p:childTnLst>
                                    <p:set>
                                      <p:cBhvr>
                                        <p:cTn id="71" dur="1" fill="hold">
                                          <p:stCondLst>
                                            <p:cond delay="0"/>
                                          </p:stCondLst>
                                        </p:cTn>
                                        <p:tgtEl>
                                          <p:spTgt spid="51241"/>
                                        </p:tgtEl>
                                        <p:attrNameLst>
                                          <p:attrName>style.visibility</p:attrName>
                                        </p:attrNameLst>
                                      </p:cBhvr>
                                      <p:to>
                                        <p:strVal val="visible"/>
                                      </p:to>
                                    </p:set>
                                    <p:animEffect transition="in" filter="strips(downRight)">
                                      <p:cBhvr>
                                        <p:cTn id="72" dur="500"/>
                                        <p:tgtEl>
                                          <p:spTgt spid="51241"/>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51249"/>
                                        </p:tgtEl>
                                        <p:attrNameLst>
                                          <p:attrName>style.visibility</p:attrName>
                                        </p:attrNameLst>
                                      </p:cBhvr>
                                      <p:to>
                                        <p:strVal val="visible"/>
                                      </p:to>
                                    </p:set>
                                    <p:animEffect transition="in" filter="strips(downRight)">
                                      <p:cBhvr>
                                        <p:cTn id="77" dur="500"/>
                                        <p:tgtEl>
                                          <p:spTgt spid="51249"/>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grpId="0" nodeType="clickEffect">
                                  <p:stCondLst>
                                    <p:cond delay="0"/>
                                  </p:stCondLst>
                                  <p:childTnLst>
                                    <p:set>
                                      <p:cBhvr>
                                        <p:cTn id="81" dur="1" fill="hold">
                                          <p:stCondLst>
                                            <p:cond delay="0"/>
                                          </p:stCondLst>
                                        </p:cTn>
                                        <p:tgtEl>
                                          <p:spTgt spid="51243"/>
                                        </p:tgtEl>
                                        <p:attrNameLst>
                                          <p:attrName>style.visibility</p:attrName>
                                        </p:attrNameLst>
                                      </p:cBhvr>
                                      <p:to>
                                        <p:strVal val="visible"/>
                                      </p:to>
                                    </p:set>
                                    <p:animEffect transition="in" filter="strips(downRight)">
                                      <p:cBhvr>
                                        <p:cTn id="82" dur="500"/>
                                        <p:tgtEl>
                                          <p:spTgt spid="51243"/>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1247"/>
                                        </p:tgtEl>
                                        <p:attrNameLst>
                                          <p:attrName>style.visibility</p:attrName>
                                        </p:attrNameLst>
                                      </p:cBhvr>
                                      <p:to>
                                        <p:strVal val="visible"/>
                                      </p:to>
                                    </p:set>
                                    <p:anim calcmode="lin" valueType="num">
                                      <p:cBhvr additive="base">
                                        <p:cTn id="87" dur="500" fill="hold"/>
                                        <p:tgtEl>
                                          <p:spTgt spid="51247"/>
                                        </p:tgtEl>
                                        <p:attrNameLst>
                                          <p:attrName>ppt_x</p:attrName>
                                        </p:attrNameLst>
                                      </p:cBhvr>
                                      <p:tavLst>
                                        <p:tav tm="0">
                                          <p:val>
                                            <p:strVal val="#ppt_x"/>
                                          </p:val>
                                        </p:tav>
                                        <p:tav tm="100000">
                                          <p:val>
                                            <p:strVal val="#ppt_x"/>
                                          </p:val>
                                        </p:tav>
                                      </p:tavLst>
                                    </p:anim>
                                    <p:anim calcmode="lin" valueType="num">
                                      <p:cBhvr additive="base">
                                        <p:cTn id="88" dur="500" fill="hold"/>
                                        <p:tgtEl>
                                          <p:spTgt spid="5124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51248"/>
                                        </p:tgtEl>
                                        <p:attrNameLst>
                                          <p:attrName>style.visibility</p:attrName>
                                        </p:attrNameLst>
                                      </p:cBhvr>
                                      <p:to>
                                        <p:strVal val="visible"/>
                                      </p:to>
                                    </p:set>
                                    <p:anim calcmode="lin" valueType="num">
                                      <p:cBhvr additive="base">
                                        <p:cTn id="93" dur="500" fill="hold"/>
                                        <p:tgtEl>
                                          <p:spTgt spid="51248"/>
                                        </p:tgtEl>
                                        <p:attrNameLst>
                                          <p:attrName>ppt_x</p:attrName>
                                        </p:attrNameLst>
                                      </p:cBhvr>
                                      <p:tavLst>
                                        <p:tav tm="0">
                                          <p:val>
                                            <p:strVal val="#ppt_x"/>
                                          </p:val>
                                        </p:tav>
                                        <p:tav tm="100000">
                                          <p:val>
                                            <p:strVal val="#ppt_x"/>
                                          </p:val>
                                        </p:tav>
                                      </p:tavLst>
                                    </p:anim>
                                    <p:anim calcmode="lin" valueType="num">
                                      <p:cBhvr additive="base">
                                        <p:cTn id="94" dur="500" fill="hold"/>
                                        <p:tgtEl>
                                          <p:spTgt spid="51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uiExpand="1" build="p"/>
      <p:bldP spid="51236" grpId="0" animBg="1"/>
      <p:bldP spid="51237" grpId="0" animBg="1"/>
      <p:bldP spid="51238" grpId="0" animBg="1"/>
      <p:bldP spid="51239" grpId="0" animBg="1"/>
      <p:bldP spid="51240" grpId="0" animBg="1"/>
      <p:bldP spid="51241" grpId="0" animBg="1"/>
      <p:bldP spid="51243" grpId="0" animBg="1"/>
      <p:bldP spid="51244" grpId="0" animBg="1"/>
      <p:bldP spid="51245" grpId="0" animBg="1"/>
      <p:bldP spid="51246" grpId="0" animBg="1"/>
      <p:bldP spid="51247" grpId="0" animBg="1"/>
      <p:bldP spid="51248" grpId="0" animBg="1"/>
      <p:bldP spid="512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3"/>
          <p:cNvSpPr>
            <a:spLocks noGrp="1"/>
          </p:cNvSpPr>
          <p:nvPr>
            <p:ph type="dt" sz="half" idx="10"/>
          </p:nvPr>
        </p:nvSpPr>
        <p:spPr/>
        <p:txBody>
          <a:bodyPr/>
          <a:lstStyle/>
          <a:p>
            <a:fld id="{79BB51B8-8DB8-4329-BA77-9AF1355E9CB1}" type="datetime1">
              <a:rPr lang="zh-CN" altLang="en-US"/>
              <a:pPr/>
              <a:t>2020/1/5</a:t>
            </a:fld>
            <a:endParaRPr lang="en-US" altLang="zh-CN"/>
          </a:p>
        </p:txBody>
      </p:sp>
      <p:sp>
        <p:nvSpPr>
          <p:cNvPr id="42" name="灯片编号占位符 4"/>
          <p:cNvSpPr>
            <a:spLocks noGrp="1"/>
          </p:cNvSpPr>
          <p:nvPr>
            <p:ph type="sldNum" sz="quarter" idx="11"/>
          </p:nvPr>
        </p:nvSpPr>
        <p:spPr/>
        <p:txBody>
          <a:bodyPr/>
          <a:lstStyle/>
          <a:p>
            <a:fld id="{A3488343-7CEF-4AAF-965D-7146984832A9}" type="slidenum">
              <a:rPr lang="en-US" altLang="zh-CN"/>
              <a:pPr/>
              <a:t>23</a:t>
            </a:fld>
            <a:endParaRPr lang="en-US" altLang="zh-CN"/>
          </a:p>
        </p:txBody>
      </p:sp>
      <p:sp>
        <p:nvSpPr>
          <p:cNvPr id="59394"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59395" name="Rectangle 3"/>
          <p:cNvSpPr>
            <a:spLocks noGrp="1" noChangeArrowheads="1"/>
          </p:cNvSpPr>
          <p:nvPr>
            <p:ph type="body" idx="1"/>
          </p:nvPr>
        </p:nvSpPr>
        <p:spPr/>
        <p:txBody>
          <a:bodyPr/>
          <a:lstStyle/>
          <a:p>
            <a:r>
              <a:rPr lang="en-US" altLang="zh-CN">
                <a:solidFill>
                  <a:srgbClr val="0000FF"/>
                </a:solidFill>
                <a:latin typeface="黑体" pitchFamily="2" charset="-122"/>
              </a:rPr>
              <a:t>⒉</a:t>
            </a:r>
            <a:r>
              <a:rPr lang="zh-CN" altLang="en-US">
                <a:solidFill>
                  <a:srgbClr val="0000FF"/>
                </a:solidFill>
              </a:rPr>
              <a:t>判定覆盖</a:t>
            </a:r>
          </a:p>
          <a:p>
            <a:pPr lvl="1"/>
            <a:r>
              <a:rPr lang="zh-CN" altLang="en-US">
                <a:solidFill>
                  <a:srgbClr val="CC0000"/>
                </a:solidFill>
              </a:rPr>
              <a:t>每个判定</a:t>
            </a:r>
            <a:r>
              <a:rPr lang="zh-CN" altLang="en-US"/>
              <a:t>的</a:t>
            </a:r>
            <a:r>
              <a:rPr lang="zh-CN" altLang="en-US">
                <a:solidFill>
                  <a:srgbClr val="CC0000"/>
                </a:solidFill>
              </a:rPr>
              <a:t>每个分支路径</a:t>
            </a:r>
            <a:r>
              <a:rPr lang="zh-CN" altLang="en-US"/>
              <a:t>至少要执行一次。</a:t>
            </a:r>
          </a:p>
        </p:txBody>
      </p:sp>
      <p:grpSp>
        <p:nvGrpSpPr>
          <p:cNvPr id="59396" name="Group 4"/>
          <p:cNvGrpSpPr>
            <a:grpSpLocks/>
          </p:cNvGrpSpPr>
          <p:nvPr/>
        </p:nvGrpSpPr>
        <p:grpSpPr bwMode="auto">
          <a:xfrm>
            <a:off x="381000" y="2209800"/>
            <a:ext cx="4724400" cy="4191000"/>
            <a:chOff x="240" y="1392"/>
            <a:chExt cx="2976" cy="2640"/>
          </a:xfrm>
        </p:grpSpPr>
        <p:sp>
          <p:nvSpPr>
            <p:cNvPr id="59397"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59398"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59399"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59400"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59401"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59402"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59403" name="AutoShape 11"/>
            <p:cNvCxnSpPr>
              <a:cxnSpLocks noChangeShapeType="1"/>
              <a:stCxn id="59397" idx="2"/>
              <a:endCxn id="59399"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59404" name="AutoShape 12"/>
            <p:cNvCxnSpPr>
              <a:cxnSpLocks noChangeShapeType="1"/>
              <a:stCxn id="59399" idx="2"/>
              <a:endCxn id="59400"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59405" name="AutoShape 13"/>
            <p:cNvCxnSpPr>
              <a:cxnSpLocks noChangeShapeType="1"/>
              <a:stCxn id="59400" idx="2"/>
              <a:endCxn id="59398"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59406" name="AutoShape 14"/>
            <p:cNvCxnSpPr>
              <a:cxnSpLocks noChangeShapeType="1"/>
              <a:stCxn id="59399" idx="3"/>
              <a:endCxn id="59401"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59407" name="AutoShape 15"/>
            <p:cNvCxnSpPr>
              <a:cxnSpLocks noChangeShapeType="1"/>
              <a:stCxn id="59400" idx="3"/>
              <a:endCxn id="59402"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59408" name="AutoShape 16"/>
            <p:cNvCxnSpPr>
              <a:cxnSpLocks noChangeShapeType="1"/>
              <a:stCxn id="59401" idx="2"/>
              <a:endCxn id="59400"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59409" name="AutoShape 17"/>
            <p:cNvCxnSpPr>
              <a:cxnSpLocks noChangeShapeType="1"/>
              <a:stCxn id="59402" idx="2"/>
              <a:endCxn id="59398"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59410"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9411"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9412"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9413"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9414"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9415"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9416"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9417"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9418"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59419"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59420" name="Rectangle 28"/>
          <p:cNvSpPr>
            <a:spLocks noChangeArrowheads="1"/>
          </p:cNvSpPr>
          <p:nvPr/>
        </p:nvSpPr>
        <p:spPr bwMode="auto">
          <a:xfrm>
            <a:off x="53340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A=3</a:t>
            </a:r>
          </a:p>
        </p:txBody>
      </p:sp>
      <p:sp>
        <p:nvSpPr>
          <p:cNvPr id="59421" name="Rectangle 29"/>
          <p:cNvSpPr>
            <a:spLocks noChangeArrowheads="1"/>
          </p:cNvSpPr>
          <p:nvPr/>
        </p:nvSpPr>
        <p:spPr bwMode="auto">
          <a:xfrm>
            <a:off x="64008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59422" name="Rectangle 30"/>
          <p:cNvSpPr>
            <a:spLocks noChangeArrowheads="1"/>
          </p:cNvSpPr>
          <p:nvPr/>
        </p:nvSpPr>
        <p:spPr bwMode="auto">
          <a:xfrm>
            <a:off x="74676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
        <p:nvSpPr>
          <p:cNvPr id="59423" name="Rectangle 31"/>
          <p:cNvSpPr>
            <a:spLocks noChangeArrowheads="1"/>
          </p:cNvSpPr>
          <p:nvPr/>
        </p:nvSpPr>
        <p:spPr bwMode="auto">
          <a:xfrm>
            <a:off x="57150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9424" name="Rectangle 32"/>
          <p:cNvSpPr>
            <a:spLocks noChangeArrowheads="1"/>
          </p:cNvSpPr>
          <p:nvPr/>
        </p:nvSpPr>
        <p:spPr bwMode="auto">
          <a:xfrm>
            <a:off x="61722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9425" name="Rectangle 33"/>
          <p:cNvSpPr>
            <a:spLocks noChangeArrowheads="1"/>
          </p:cNvSpPr>
          <p:nvPr/>
        </p:nvSpPr>
        <p:spPr bwMode="auto">
          <a:xfrm>
            <a:off x="70866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9426" name="Rectangle 34"/>
          <p:cNvSpPr>
            <a:spLocks noChangeArrowheads="1"/>
          </p:cNvSpPr>
          <p:nvPr/>
        </p:nvSpPr>
        <p:spPr bwMode="auto">
          <a:xfrm>
            <a:off x="6629400" y="33369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9427" name="Rectangle 35"/>
          <p:cNvSpPr>
            <a:spLocks noChangeArrowheads="1"/>
          </p:cNvSpPr>
          <p:nvPr/>
        </p:nvSpPr>
        <p:spPr bwMode="auto">
          <a:xfrm>
            <a:off x="75438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59436" name="AutoShape 44"/>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59437" name="AutoShape 45"/>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59438" name="AutoShape 46"/>
          <p:cNvCxnSpPr>
            <a:cxnSpLocks noChangeShapeType="1"/>
          </p:cNvCxnSpPr>
          <p:nvPr/>
        </p:nvCxnSpPr>
        <p:spPr bwMode="auto">
          <a:xfrm rot="5400000">
            <a:off x="2628900" y="2857500"/>
            <a:ext cx="685800" cy="2743200"/>
          </a:xfrm>
          <a:prstGeom prst="bentConnector3">
            <a:avLst>
              <a:gd name="adj1" fmla="val 50000"/>
            </a:avLst>
          </a:prstGeom>
          <a:noFill/>
          <a:ln w="76200">
            <a:solidFill>
              <a:srgbClr val="FF0000"/>
            </a:solidFill>
            <a:miter lim="800000"/>
            <a:headEnd/>
            <a:tailEnd type="triangle" w="med" len="med"/>
          </a:ln>
          <a:effectLst/>
        </p:spPr>
      </p:cxnSp>
      <p:cxnSp>
        <p:nvCxnSpPr>
          <p:cNvPr id="59439" name="AutoShape 47"/>
          <p:cNvCxnSpPr>
            <a:cxnSpLocks noChangeShapeType="1"/>
            <a:stCxn id="59400" idx="2"/>
            <a:endCxn id="59398" idx="0"/>
          </p:cNvCxnSpPr>
          <p:nvPr/>
        </p:nvCxnSpPr>
        <p:spPr bwMode="auto">
          <a:xfrm>
            <a:off x="1600200" y="5257800"/>
            <a:ext cx="4763" cy="609600"/>
          </a:xfrm>
          <a:prstGeom prst="straightConnector1">
            <a:avLst/>
          </a:prstGeom>
          <a:noFill/>
          <a:ln w="76200">
            <a:solidFill>
              <a:srgbClr val="FF0000"/>
            </a:solidFill>
            <a:round/>
            <a:headEnd/>
            <a:tailEnd type="triangle" w="med" len="med"/>
          </a:ln>
          <a:effectLst/>
        </p:spPr>
      </p:cxnSp>
      <p:sp>
        <p:nvSpPr>
          <p:cNvPr id="59440" name="Rectangle 48"/>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Effect transition="in" filter="strips(downRight)">
                                      <p:cBhvr>
                                        <p:cTn id="7" dur="500"/>
                                        <p:tgtEl>
                                          <p:spTgt spid="593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9396"/>
                                        </p:tgtEl>
                                        <p:attrNameLst>
                                          <p:attrName>style.visibility</p:attrName>
                                        </p:attrNameLst>
                                      </p:cBhvr>
                                      <p:to>
                                        <p:strVal val="visible"/>
                                      </p:to>
                                    </p:set>
                                    <p:animEffect transition="in" filter="box(in)">
                                      <p:cBhvr>
                                        <p:cTn id="12" dur="500"/>
                                        <p:tgtEl>
                                          <p:spTgt spid="5939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9420"/>
                                        </p:tgtEl>
                                        <p:attrNameLst>
                                          <p:attrName>style.visibility</p:attrName>
                                        </p:attrNameLst>
                                      </p:cBhvr>
                                      <p:to>
                                        <p:strVal val="visible"/>
                                      </p:to>
                                    </p:set>
                                    <p:animEffect transition="in" filter="strips(downRight)">
                                      <p:cBhvr>
                                        <p:cTn id="17" dur="500"/>
                                        <p:tgtEl>
                                          <p:spTgt spid="594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9421"/>
                                        </p:tgtEl>
                                        <p:attrNameLst>
                                          <p:attrName>style.visibility</p:attrName>
                                        </p:attrNameLst>
                                      </p:cBhvr>
                                      <p:to>
                                        <p:strVal val="visible"/>
                                      </p:to>
                                    </p:set>
                                    <p:animEffect transition="in" filter="strips(downRight)">
                                      <p:cBhvr>
                                        <p:cTn id="22" dur="500"/>
                                        <p:tgtEl>
                                          <p:spTgt spid="594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9422"/>
                                        </p:tgtEl>
                                        <p:attrNameLst>
                                          <p:attrName>style.visibility</p:attrName>
                                        </p:attrNameLst>
                                      </p:cBhvr>
                                      <p:to>
                                        <p:strVal val="visible"/>
                                      </p:to>
                                    </p:set>
                                    <p:animEffect transition="in" filter="strips(downRight)">
                                      <p:cBhvr>
                                        <p:cTn id="27" dur="500"/>
                                        <p:tgtEl>
                                          <p:spTgt spid="5942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9423"/>
                                        </p:tgtEl>
                                        <p:attrNameLst>
                                          <p:attrName>style.visibility</p:attrName>
                                        </p:attrNameLst>
                                      </p:cBhvr>
                                      <p:to>
                                        <p:strVal val="visible"/>
                                      </p:to>
                                    </p:set>
                                    <p:animEffect transition="in" filter="strips(downRight)">
                                      <p:cBhvr>
                                        <p:cTn id="32" dur="500"/>
                                        <p:tgtEl>
                                          <p:spTgt spid="5942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59436"/>
                                        </p:tgtEl>
                                        <p:attrNameLst>
                                          <p:attrName>style.visibility</p:attrName>
                                        </p:attrNameLst>
                                      </p:cBhvr>
                                      <p:to>
                                        <p:strVal val="visible"/>
                                      </p:to>
                                    </p:set>
                                    <p:animEffect transition="in" filter="strips(downRight)">
                                      <p:cBhvr>
                                        <p:cTn id="37" dur="500"/>
                                        <p:tgtEl>
                                          <p:spTgt spid="5943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59424"/>
                                        </p:tgtEl>
                                        <p:attrNameLst>
                                          <p:attrName>style.visibility</p:attrName>
                                        </p:attrNameLst>
                                      </p:cBhvr>
                                      <p:to>
                                        <p:strVal val="visible"/>
                                      </p:to>
                                    </p:set>
                                    <p:animEffect transition="in" filter="strips(downRight)">
                                      <p:cBhvr>
                                        <p:cTn id="40" dur="500"/>
                                        <p:tgtEl>
                                          <p:spTgt spid="59424"/>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59437"/>
                                        </p:tgtEl>
                                        <p:attrNameLst>
                                          <p:attrName>style.visibility</p:attrName>
                                        </p:attrNameLst>
                                      </p:cBhvr>
                                      <p:to>
                                        <p:strVal val="visible"/>
                                      </p:to>
                                    </p:set>
                                    <p:animEffect transition="in" filter="strips(downRight)">
                                      <p:cBhvr>
                                        <p:cTn id="45" dur="500"/>
                                        <p:tgtEl>
                                          <p:spTgt spid="59437"/>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59426"/>
                                        </p:tgtEl>
                                        <p:attrNameLst>
                                          <p:attrName>style.visibility</p:attrName>
                                        </p:attrNameLst>
                                      </p:cBhvr>
                                      <p:to>
                                        <p:strVal val="visible"/>
                                      </p:to>
                                    </p:set>
                                    <p:animEffect transition="in" filter="strips(downRight)">
                                      <p:cBhvr>
                                        <p:cTn id="48" dur="500"/>
                                        <p:tgtEl>
                                          <p:spTgt spid="59426"/>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59438"/>
                                        </p:tgtEl>
                                        <p:attrNameLst>
                                          <p:attrName>style.visibility</p:attrName>
                                        </p:attrNameLst>
                                      </p:cBhvr>
                                      <p:to>
                                        <p:strVal val="visible"/>
                                      </p:to>
                                    </p:set>
                                    <p:animEffect transition="in" filter="strips(downLeft)">
                                      <p:cBhvr>
                                        <p:cTn id="53" dur="500"/>
                                        <p:tgtEl>
                                          <p:spTgt spid="59438"/>
                                        </p:tgtEl>
                                      </p:cBhvr>
                                    </p:animEffect>
                                  </p:childTnLst>
                                </p:cTn>
                              </p:par>
                              <p:par>
                                <p:cTn id="54" presetID="18" presetClass="entr" presetSubtype="6" fill="hold" grpId="0" nodeType="withEffect">
                                  <p:stCondLst>
                                    <p:cond delay="0"/>
                                  </p:stCondLst>
                                  <p:childTnLst>
                                    <p:set>
                                      <p:cBhvr>
                                        <p:cTn id="55" dur="1" fill="hold">
                                          <p:stCondLst>
                                            <p:cond delay="0"/>
                                          </p:stCondLst>
                                        </p:cTn>
                                        <p:tgtEl>
                                          <p:spTgt spid="59425"/>
                                        </p:tgtEl>
                                        <p:attrNameLst>
                                          <p:attrName>style.visibility</p:attrName>
                                        </p:attrNameLst>
                                      </p:cBhvr>
                                      <p:to>
                                        <p:strVal val="visible"/>
                                      </p:to>
                                    </p:set>
                                    <p:animEffect transition="in" filter="strips(downRight)">
                                      <p:cBhvr>
                                        <p:cTn id="56" dur="500"/>
                                        <p:tgtEl>
                                          <p:spTgt spid="59425"/>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59439"/>
                                        </p:tgtEl>
                                        <p:attrNameLst>
                                          <p:attrName>style.visibility</p:attrName>
                                        </p:attrNameLst>
                                      </p:cBhvr>
                                      <p:to>
                                        <p:strVal val="visible"/>
                                      </p:to>
                                    </p:set>
                                    <p:animEffect transition="in" filter="strips(downRight)">
                                      <p:cBhvr>
                                        <p:cTn id="61" dur="500"/>
                                        <p:tgtEl>
                                          <p:spTgt spid="59439"/>
                                        </p:tgtEl>
                                      </p:cBhvr>
                                    </p:animEffect>
                                  </p:childTnLst>
                                </p:cTn>
                              </p:par>
                              <p:par>
                                <p:cTn id="62" presetID="18" presetClass="entr" presetSubtype="6" fill="hold" grpId="0" nodeType="withEffect">
                                  <p:stCondLst>
                                    <p:cond delay="0"/>
                                  </p:stCondLst>
                                  <p:childTnLst>
                                    <p:set>
                                      <p:cBhvr>
                                        <p:cTn id="63" dur="1" fill="hold">
                                          <p:stCondLst>
                                            <p:cond delay="0"/>
                                          </p:stCondLst>
                                        </p:cTn>
                                        <p:tgtEl>
                                          <p:spTgt spid="59427"/>
                                        </p:tgtEl>
                                        <p:attrNameLst>
                                          <p:attrName>style.visibility</p:attrName>
                                        </p:attrNameLst>
                                      </p:cBhvr>
                                      <p:to>
                                        <p:strVal val="visible"/>
                                      </p:to>
                                    </p:set>
                                    <p:animEffect transition="in" filter="strips(downRight)">
                                      <p:cBhvr>
                                        <p:cTn id="64" dur="500"/>
                                        <p:tgtEl>
                                          <p:spTgt spid="59427"/>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grpId="0" nodeType="clickEffect">
                                  <p:stCondLst>
                                    <p:cond delay="0"/>
                                  </p:stCondLst>
                                  <p:childTnLst>
                                    <p:set>
                                      <p:cBhvr>
                                        <p:cTn id="68" dur="1" fill="hold">
                                          <p:stCondLst>
                                            <p:cond delay="0"/>
                                          </p:stCondLst>
                                        </p:cTn>
                                        <p:tgtEl>
                                          <p:spTgt spid="59440"/>
                                        </p:tgtEl>
                                        <p:attrNameLst>
                                          <p:attrName>style.visibility</p:attrName>
                                        </p:attrNameLst>
                                      </p:cBhvr>
                                      <p:to>
                                        <p:strVal val="visible"/>
                                      </p:to>
                                    </p:set>
                                    <p:animEffect transition="in" filter="strips(downRight)">
                                      <p:cBhvr>
                                        <p:cTn id="69" dur="500"/>
                                        <p:tgtEl>
                                          <p:spTgt spid="5944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xit" presetSubtype="4" fill="hold" nodeType="clickEffect">
                                  <p:stCondLst>
                                    <p:cond delay="0"/>
                                  </p:stCondLst>
                                  <p:childTnLst>
                                    <p:anim calcmode="lin" valueType="num">
                                      <p:cBhvr additive="base">
                                        <p:cTn id="73" dur="500"/>
                                        <p:tgtEl>
                                          <p:spTgt spid="59436"/>
                                        </p:tgtEl>
                                        <p:attrNameLst>
                                          <p:attrName>ppt_x</p:attrName>
                                        </p:attrNameLst>
                                      </p:cBhvr>
                                      <p:tavLst>
                                        <p:tav tm="0">
                                          <p:val>
                                            <p:strVal val="ppt_x"/>
                                          </p:val>
                                        </p:tav>
                                        <p:tav tm="100000">
                                          <p:val>
                                            <p:strVal val="ppt_x"/>
                                          </p:val>
                                        </p:tav>
                                      </p:tavLst>
                                    </p:anim>
                                    <p:anim calcmode="lin" valueType="num">
                                      <p:cBhvr additive="base">
                                        <p:cTn id="74" dur="500"/>
                                        <p:tgtEl>
                                          <p:spTgt spid="59436"/>
                                        </p:tgtEl>
                                        <p:attrNameLst>
                                          <p:attrName>ppt_y</p:attrName>
                                        </p:attrNameLst>
                                      </p:cBhvr>
                                      <p:tavLst>
                                        <p:tav tm="0">
                                          <p:val>
                                            <p:strVal val="ppt_y"/>
                                          </p:val>
                                        </p:tav>
                                        <p:tav tm="100000">
                                          <p:val>
                                            <p:strVal val="1+ppt_h/2"/>
                                          </p:val>
                                        </p:tav>
                                      </p:tavLst>
                                    </p:anim>
                                    <p:set>
                                      <p:cBhvr>
                                        <p:cTn id="75" dur="1" fill="hold">
                                          <p:stCondLst>
                                            <p:cond delay="499"/>
                                          </p:stCondLst>
                                        </p:cTn>
                                        <p:tgtEl>
                                          <p:spTgt spid="59436"/>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59438"/>
                                        </p:tgtEl>
                                        <p:attrNameLst>
                                          <p:attrName>ppt_x</p:attrName>
                                        </p:attrNameLst>
                                      </p:cBhvr>
                                      <p:tavLst>
                                        <p:tav tm="0">
                                          <p:val>
                                            <p:strVal val="ppt_x"/>
                                          </p:val>
                                        </p:tav>
                                        <p:tav tm="100000">
                                          <p:val>
                                            <p:strVal val="ppt_x"/>
                                          </p:val>
                                        </p:tav>
                                      </p:tavLst>
                                    </p:anim>
                                    <p:anim calcmode="lin" valueType="num">
                                      <p:cBhvr additive="base">
                                        <p:cTn id="78" dur="500"/>
                                        <p:tgtEl>
                                          <p:spTgt spid="59438"/>
                                        </p:tgtEl>
                                        <p:attrNameLst>
                                          <p:attrName>ppt_y</p:attrName>
                                        </p:attrNameLst>
                                      </p:cBhvr>
                                      <p:tavLst>
                                        <p:tav tm="0">
                                          <p:val>
                                            <p:strVal val="ppt_y"/>
                                          </p:val>
                                        </p:tav>
                                        <p:tav tm="100000">
                                          <p:val>
                                            <p:strVal val="1+ppt_h/2"/>
                                          </p:val>
                                        </p:tav>
                                      </p:tavLst>
                                    </p:anim>
                                    <p:set>
                                      <p:cBhvr>
                                        <p:cTn id="79" dur="1" fill="hold">
                                          <p:stCondLst>
                                            <p:cond delay="499"/>
                                          </p:stCondLst>
                                        </p:cTn>
                                        <p:tgtEl>
                                          <p:spTgt spid="594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0" grpId="0" animBg="1"/>
      <p:bldP spid="59421" grpId="0" animBg="1"/>
      <p:bldP spid="59422" grpId="0" animBg="1"/>
      <p:bldP spid="59423" grpId="0" animBg="1"/>
      <p:bldP spid="59424" grpId="0" animBg="1"/>
      <p:bldP spid="59425" grpId="0" animBg="1"/>
      <p:bldP spid="59426" grpId="0" animBg="1"/>
      <p:bldP spid="59427" grpId="0" animBg="1"/>
      <p:bldP spid="594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half" idx="10"/>
          </p:nvPr>
        </p:nvSpPr>
        <p:spPr/>
        <p:txBody>
          <a:bodyPr/>
          <a:lstStyle/>
          <a:p>
            <a:fld id="{046916C3-B03F-4B33-9CF8-6F0069CBE7BC}" type="datetime1">
              <a:rPr lang="zh-CN" altLang="en-US"/>
              <a:pPr/>
              <a:t>2020/1/5</a:t>
            </a:fld>
            <a:endParaRPr lang="en-US" altLang="zh-CN"/>
          </a:p>
        </p:txBody>
      </p:sp>
      <p:sp>
        <p:nvSpPr>
          <p:cNvPr id="52" name="灯片编号占位符 4"/>
          <p:cNvSpPr>
            <a:spLocks noGrp="1"/>
          </p:cNvSpPr>
          <p:nvPr>
            <p:ph type="sldNum" sz="quarter" idx="11"/>
          </p:nvPr>
        </p:nvSpPr>
        <p:spPr/>
        <p:txBody>
          <a:bodyPr/>
          <a:lstStyle/>
          <a:p>
            <a:fld id="{5BD9375F-7ADE-4AE3-8948-CE29783352E3}" type="slidenum">
              <a:rPr lang="en-US" altLang="zh-CN"/>
              <a:pPr/>
              <a:t>24</a:t>
            </a:fld>
            <a:endParaRPr lang="en-US" altLang="zh-CN"/>
          </a:p>
        </p:txBody>
      </p:sp>
      <p:sp>
        <p:nvSpPr>
          <p:cNvPr id="52226"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52227" name="Rectangle 3"/>
          <p:cNvSpPr>
            <a:spLocks noGrp="1" noChangeArrowheads="1"/>
          </p:cNvSpPr>
          <p:nvPr>
            <p:ph type="body" idx="1"/>
          </p:nvPr>
        </p:nvSpPr>
        <p:spPr/>
        <p:txBody>
          <a:bodyPr/>
          <a:lstStyle/>
          <a:p>
            <a:r>
              <a:rPr lang="en-US" altLang="zh-CN">
                <a:solidFill>
                  <a:srgbClr val="0000FF"/>
                </a:solidFill>
                <a:latin typeface="黑体" pitchFamily="2" charset="-122"/>
              </a:rPr>
              <a:t>⒉</a:t>
            </a:r>
            <a:r>
              <a:rPr lang="zh-CN" altLang="en-US">
                <a:solidFill>
                  <a:srgbClr val="0000FF"/>
                </a:solidFill>
              </a:rPr>
              <a:t>判定覆盖</a:t>
            </a:r>
          </a:p>
          <a:p>
            <a:pPr lvl="1"/>
            <a:r>
              <a:rPr lang="zh-CN" altLang="en-US">
                <a:solidFill>
                  <a:srgbClr val="CC0000"/>
                </a:solidFill>
              </a:rPr>
              <a:t>每个判定</a:t>
            </a:r>
            <a:r>
              <a:rPr lang="zh-CN" altLang="en-US"/>
              <a:t>的</a:t>
            </a:r>
            <a:r>
              <a:rPr lang="zh-CN" altLang="en-US">
                <a:solidFill>
                  <a:srgbClr val="CC0000"/>
                </a:solidFill>
              </a:rPr>
              <a:t>每个分支路径</a:t>
            </a:r>
            <a:r>
              <a:rPr lang="zh-CN" altLang="en-US"/>
              <a:t>至少要执行一次。</a:t>
            </a:r>
          </a:p>
        </p:txBody>
      </p:sp>
      <p:grpSp>
        <p:nvGrpSpPr>
          <p:cNvPr id="52228" name="Group 4"/>
          <p:cNvGrpSpPr>
            <a:grpSpLocks/>
          </p:cNvGrpSpPr>
          <p:nvPr/>
        </p:nvGrpSpPr>
        <p:grpSpPr bwMode="auto">
          <a:xfrm>
            <a:off x="381000" y="2209800"/>
            <a:ext cx="4724400" cy="4191000"/>
            <a:chOff x="240" y="1392"/>
            <a:chExt cx="2976" cy="2640"/>
          </a:xfrm>
        </p:grpSpPr>
        <p:sp>
          <p:nvSpPr>
            <p:cNvPr id="52229"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52230"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52231"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52232"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52233"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52234"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52235" name="AutoShape 11"/>
            <p:cNvCxnSpPr>
              <a:cxnSpLocks noChangeShapeType="1"/>
              <a:stCxn id="52229" idx="2"/>
              <a:endCxn id="52231"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52236" name="AutoShape 12"/>
            <p:cNvCxnSpPr>
              <a:cxnSpLocks noChangeShapeType="1"/>
              <a:stCxn id="52231" idx="2"/>
              <a:endCxn id="52232"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52237" name="AutoShape 13"/>
            <p:cNvCxnSpPr>
              <a:cxnSpLocks noChangeShapeType="1"/>
              <a:stCxn id="52232" idx="2"/>
              <a:endCxn id="52230"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52238" name="AutoShape 14"/>
            <p:cNvCxnSpPr>
              <a:cxnSpLocks noChangeShapeType="1"/>
              <a:stCxn id="52231" idx="3"/>
              <a:endCxn id="52233"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52239" name="AutoShape 15"/>
            <p:cNvCxnSpPr>
              <a:cxnSpLocks noChangeShapeType="1"/>
              <a:stCxn id="52232" idx="3"/>
              <a:endCxn id="52234"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52240" name="AutoShape 16"/>
            <p:cNvCxnSpPr>
              <a:cxnSpLocks noChangeShapeType="1"/>
              <a:stCxn id="52233" idx="2"/>
              <a:endCxn id="52232"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52241" name="AutoShape 17"/>
            <p:cNvCxnSpPr>
              <a:cxnSpLocks noChangeShapeType="1"/>
              <a:stCxn id="52234" idx="2"/>
              <a:endCxn id="52230"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52242"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2243"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2244"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2245"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2246"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2247"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2248"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2249"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2250"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52251"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52252" name="Rectangle 28"/>
          <p:cNvSpPr>
            <a:spLocks noChangeArrowheads="1"/>
          </p:cNvSpPr>
          <p:nvPr/>
        </p:nvSpPr>
        <p:spPr bwMode="auto">
          <a:xfrm>
            <a:off x="53340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A=3</a:t>
            </a:r>
          </a:p>
        </p:txBody>
      </p:sp>
      <p:sp>
        <p:nvSpPr>
          <p:cNvPr id="52253" name="Rectangle 29"/>
          <p:cNvSpPr>
            <a:spLocks noChangeArrowheads="1"/>
          </p:cNvSpPr>
          <p:nvPr/>
        </p:nvSpPr>
        <p:spPr bwMode="auto">
          <a:xfrm>
            <a:off x="64008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52254" name="Rectangle 30"/>
          <p:cNvSpPr>
            <a:spLocks noChangeArrowheads="1"/>
          </p:cNvSpPr>
          <p:nvPr/>
        </p:nvSpPr>
        <p:spPr bwMode="auto">
          <a:xfrm>
            <a:off x="74676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
        <p:nvSpPr>
          <p:cNvPr id="52255" name="Rectangle 31"/>
          <p:cNvSpPr>
            <a:spLocks noChangeArrowheads="1"/>
          </p:cNvSpPr>
          <p:nvPr/>
        </p:nvSpPr>
        <p:spPr bwMode="auto">
          <a:xfrm>
            <a:off x="57150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2256" name="Rectangle 32"/>
          <p:cNvSpPr>
            <a:spLocks noChangeArrowheads="1"/>
          </p:cNvSpPr>
          <p:nvPr/>
        </p:nvSpPr>
        <p:spPr bwMode="auto">
          <a:xfrm>
            <a:off x="61722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2257" name="Rectangle 33"/>
          <p:cNvSpPr>
            <a:spLocks noChangeArrowheads="1"/>
          </p:cNvSpPr>
          <p:nvPr/>
        </p:nvSpPr>
        <p:spPr bwMode="auto">
          <a:xfrm>
            <a:off x="70866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2258" name="Rectangle 34"/>
          <p:cNvSpPr>
            <a:spLocks noChangeArrowheads="1"/>
          </p:cNvSpPr>
          <p:nvPr/>
        </p:nvSpPr>
        <p:spPr bwMode="auto">
          <a:xfrm>
            <a:off x="6629400" y="33369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2260" name="Rectangle 36"/>
          <p:cNvSpPr>
            <a:spLocks noChangeArrowheads="1"/>
          </p:cNvSpPr>
          <p:nvPr/>
        </p:nvSpPr>
        <p:spPr bwMode="auto">
          <a:xfrm>
            <a:off x="75438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sp>
        <p:nvSpPr>
          <p:cNvPr id="52261" name="Rectangle 37"/>
          <p:cNvSpPr>
            <a:spLocks noChangeArrowheads="1"/>
          </p:cNvSpPr>
          <p:nvPr/>
        </p:nvSpPr>
        <p:spPr bwMode="auto">
          <a:xfrm>
            <a:off x="5410200" y="4784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52262" name="Rectangle 38"/>
          <p:cNvSpPr>
            <a:spLocks noChangeArrowheads="1"/>
          </p:cNvSpPr>
          <p:nvPr/>
        </p:nvSpPr>
        <p:spPr bwMode="auto">
          <a:xfrm>
            <a:off x="6477000" y="4784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52263" name="Rectangle 39"/>
          <p:cNvSpPr>
            <a:spLocks noChangeArrowheads="1"/>
          </p:cNvSpPr>
          <p:nvPr/>
        </p:nvSpPr>
        <p:spPr bwMode="auto">
          <a:xfrm>
            <a:off x="7543800" y="4784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52264" name="Rectangle 40"/>
          <p:cNvSpPr>
            <a:spLocks noChangeArrowheads="1"/>
          </p:cNvSpPr>
          <p:nvPr/>
        </p:nvSpPr>
        <p:spPr bwMode="auto">
          <a:xfrm>
            <a:off x="5791200" y="56991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2265" name="Rectangle 41"/>
          <p:cNvSpPr>
            <a:spLocks noChangeArrowheads="1"/>
          </p:cNvSpPr>
          <p:nvPr/>
        </p:nvSpPr>
        <p:spPr bwMode="auto">
          <a:xfrm>
            <a:off x="6248400" y="5699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2266" name="Rectangle 42"/>
          <p:cNvSpPr>
            <a:spLocks noChangeArrowheads="1"/>
          </p:cNvSpPr>
          <p:nvPr/>
        </p:nvSpPr>
        <p:spPr bwMode="auto">
          <a:xfrm>
            <a:off x="6705600" y="5699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2267" name="Rectangle 43"/>
          <p:cNvSpPr>
            <a:spLocks noChangeArrowheads="1"/>
          </p:cNvSpPr>
          <p:nvPr/>
        </p:nvSpPr>
        <p:spPr bwMode="auto">
          <a:xfrm>
            <a:off x="7162800" y="56991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E</a:t>
            </a:r>
          </a:p>
        </p:txBody>
      </p:sp>
      <p:sp>
        <p:nvSpPr>
          <p:cNvPr id="52268" name="Rectangle 44"/>
          <p:cNvSpPr>
            <a:spLocks noChangeArrowheads="1"/>
          </p:cNvSpPr>
          <p:nvPr/>
        </p:nvSpPr>
        <p:spPr bwMode="auto">
          <a:xfrm>
            <a:off x="7620000" y="5699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52270" name="AutoShape 46"/>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52273" name="AutoShape 49"/>
          <p:cNvCxnSpPr>
            <a:cxnSpLocks noChangeShapeType="1"/>
          </p:cNvCxnSpPr>
          <p:nvPr/>
        </p:nvCxnSpPr>
        <p:spPr bwMode="auto">
          <a:xfrm>
            <a:off x="1600200" y="5257800"/>
            <a:ext cx="4763" cy="609600"/>
          </a:xfrm>
          <a:prstGeom prst="straightConnector1">
            <a:avLst/>
          </a:prstGeom>
          <a:noFill/>
          <a:ln w="76200">
            <a:solidFill>
              <a:srgbClr val="FF0000"/>
            </a:solidFill>
            <a:round/>
            <a:headEnd/>
            <a:tailEnd type="triangle" w="med" len="med"/>
          </a:ln>
          <a:effectLst/>
        </p:spPr>
      </p:cxnSp>
      <p:cxnSp>
        <p:nvCxnSpPr>
          <p:cNvPr id="52274" name="AutoShape 50"/>
          <p:cNvCxnSpPr>
            <a:cxnSpLocks noChangeShapeType="1"/>
          </p:cNvCxnSpPr>
          <p:nvPr/>
        </p:nvCxnSpPr>
        <p:spPr bwMode="auto">
          <a:xfrm flipH="1">
            <a:off x="1600200" y="2743200"/>
            <a:ext cx="9525" cy="533400"/>
          </a:xfrm>
          <a:prstGeom prst="straightConnector1">
            <a:avLst/>
          </a:prstGeom>
          <a:noFill/>
          <a:ln w="76200">
            <a:solidFill>
              <a:srgbClr val="00FF00"/>
            </a:solidFill>
            <a:round/>
            <a:headEnd/>
            <a:tailEnd type="triangle" w="med" len="med"/>
          </a:ln>
          <a:effectLst/>
        </p:spPr>
      </p:cxnSp>
      <p:cxnSp>
        <p:nvCxnSpPr>
          <p:cNvPr id="52275" name="AutoShape 51"/>
          <p:cNvCxnSpPr>
            <a:cxnSpLocks noChangeShapeType="1"/>
            <a:stCxn id="52231" idx="2"/>
            <a:endCxn id="52232" idx="0"/>
          </p:cNvCxnSpPr>
          <p:nvPr/>
        </p:nvCxnSpPr>
        <p:spPr bwMode="auto">
          <a:xfrm>
            <a:off x="1600200" y="3962400"/>
            <a:ext cx="0" cy="609600"/>
          </a:xfrm>
          <a:prstGeom prst="straightConnector1">
            <a:avLst/>
          </a:prstGeom>
          <a:noFill/>
          <a:ln w="76200">
            <a:solidFill>
              <a:srgbClr val="00FF00"/>
            </a:solidFill>
            <a:round/>
            <a:headEnd/>
            <a:tailEnd type="triangle" w="med" len="med"/>
          </a:ln>
          <a:effectLst/>
        </p:spPr>
      </p:cxnSp>
      <p:cxnSp>
        <p:nvCxnSpPr>
          <p:cNvPr id="52276" name="AutoShape 52"/>
          <p:cNvCxnSpPr>
            <a:cxnSpLocks noChangeShapeType="1"/>
            <a:stCxn id="52232" idx="3"/>
            <a:endCxn id="52234" idx="1"/>
          </p:cNvCxnSpPr>
          <p:nvPr/>
        </p:nvCxnSpPr>
        <p:spPr bwMode="auto">
          <a:xfrm>
            <a:off x="2819400" y="4914900"/>
            <a:ext cx="762000" cy="0"/>
          </a:xfrm>
          <a:prstGeom prst="straightConnector1">
            <a:avLst/>
          </a:prstGeom>
          <a:noFill/>
          <a:ln w="76200">
            <a:solidFill>
              <a:srgbClr val="00FF00"/>
            </a:solidFill>
            <a:round/>
            <a:headEnd/>
            <a:tailEnd type="triangle" w="med" len="med"/>
          </a:ln>
          <a:effectLst/>
        </p:spPr>
      </p:cxnSp>
      <p:cxnSp>
        <p:nvCxnSpPr>
          <p:cNvPr id="52277" name="AutoShape 53"/>
          <p:cNvCxnSpPr>
            <a:cxnSpLocks noChangeShapeType="1"/>
          </p:cNvCxnSpPr>
          <p:nvPr/>
        </p:nvCxnSpPr>
        <p:spPr bwMode="auto">
          <a:xfrm rot="5400000">
            <a:off x="2631282" y="4155281"/>
            <a:ext cx="685800" cy="2738437"/>
          </a:xfrm>
          <a:prstGeom prst="bentConnector3">
            <a:avLst>
              <a:gd name="adj1" fmla="val 50000"/>
            </a:avLst>
          </a:prstGeom>
          <a:noFill/>
          <a:ln w="76200">
            <a:solidFill>
              <a:srgbClr val="00FF00"/>
            </a:solidFill>
            <a:miter lim="800000"/>
            <a:headEnd/>
            <a:tailEnd type="triangle" w="med" len="med"/>
          </a:ln>
          <a:effectLst/>
        </p:spPr>
      </p:cxnSp>
      <p:sp>
        <p:nvSpPr>
          <p:cNvPr id="52278" name="Rectangle 54"/>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2261"/>
                                        </p:tgtEl>
                                        <p:attrNameLst>
                                          <p:attrName>style.visibility</p:attrName>
                                        </p:attrNameLst>
                                      </p:cBhvr>
                                      <p:to>
                                        <p:strVal val="visible"/>
                                      </p:to>
                                    </p:set>
                                    <p:animEffect transition="in" filter="strips(downRight)">
                                      <p:cBhvr>
                                        <p:cTn id="7" dur="500"/>
                                        <p:tgtEl>
                                          <p:spTgt spid="5226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2262"/>
                                        </p:tgtEl>
                                        <p:attrNameLst>
                                          <p:attrName>style.visibility</p:attrName>
                                        </p:attrNameLst>
                                      </p:cBhvr>
                                      <p:to>
                                        <p:strVal val="visible"/>
                                      </p:to>
                                    </p:set>
                                    <p:animEffect transition="in" filter="strips(downRight)">
                                      <p:cBhvr>
                                        <p:cTn id="12" dur="500"/>
                                        <p:tgtEl>
                                          <p:spTgt spid="5226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2263"/>
                                        </p:tgtEl>
                                        <p:attrNameLst>
                                          <p:attrName>style.visibility</p:attrName>
                                        </p:attrNameLst>
                                      </p:cBhvr>
                                      <p:to>
                                        <p:strVal val="visible"/>
                                      </p:to>
                                    </p:set>
                                    <p:animEffect transition="in" filter="strips(downRight)">
                                      <p:cBhvr>
                                        <p:cTn id="17" dur="500"/>
                                        <p:tgtEl>
                                          <p:spTgt spid="5226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2264"/>
                                        </p:tgtEl>
                                        <p:attrNameLst>
                                          <p:attrName>style.visibility</p:attrName>
                                        </p:attrNameLst>
                                      </p:cBhvr>
                                      <p:to>
                                        <p:strVal val="visible"/>
                                      </p:to>
                                    </p:set>
                                    <p:animEffect transition="in" filter="strips(downRight)">
                                      <p:cBhvr>
                                        <p:cTn id="22" dur="500"/>
                                        <p:tgtEl>
                                          <p:spTgt spid="5226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52274"/>
                                        </p:tgtEl>
                                        <p:attrNameLst>
                                          <p:attrName>style.visibility</p:attrName>
                                        </p:attrNameLst>
                                      </p:cBhvr>
                                      <p:to>
                                        <p:strVal val="visible"/>
                                      </p:to>
                                    </p:set>
                                    <p:animEffect transition="in" filter="strips(downRight)">
                                      <p:cBhvr>
                                        <p:cTn id="27" dur="500"/>
                                        <p:tgtEl>
                                          <p:spTgt spid="52274"/>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52265"/>
                                        </p:tgtEl>
                                        <p:attrNameLst>
                                          <p:attrName>style.visibility</p:attrName>
                                        </p:attrNameLst>
                                      </p:cBhvr>
                                      <p:to>
                                        <p:strVal val="visible"/>
                                      </p:to>
                                    </p:set>
                                    <p:animEffect transition="in" filter="strips(downRight)">
                                      <p:cBhvr>
                                        <p:cTn id="30" dur="500"/>
                                        <p:tgtEl>
                                          <p:spTgt spid="52265"/>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52275"/>
                                        </p:tgtEl>
                                        <p:attrNameLst>
                                          <p:attrName>style.visibility</p:attrName>
                                        </p:attrNameLst>
                                      </p:cBhvr>
                                      <p:to>
                                        <p:strVal val="visible"/>
                                      </p:to>
                                    </p:set>
                                    <p:animEffect transition="in" filter="strips(downRight)">
                                      <p:cBhvr>
                                        <p:cTn id="35" dur="500"/>
                                        <p:tgtEl>
                                          <p:spTgt spid="52275"/>
                                        </p:tgtEl>
                                      </p:cBhvr>
                                    </p:animEffect>
                                  </p:childTnLst>
                                </p:cTn>
                              </p:par>
                              <p:par>
                                <p:cTn id="36" presetID="18" presetClass="entr" presetSubtype="6" fill="hold" grpId="0" nodeType="withEffect">
                                  <p:stCondLst>
                                    <p:cond delay="0"/>
                                  </p:stCondLst>
                                  <p:childTnLst>
                                    <p:set>
                                      <p:cBhvr>
                                        <p:cTn id="37" dur="1" fill="hold">
                                          <p:stCondLst>
                                            <p:cond delay="0"/>
                                          </p:stCondLst>
                                        </p:cTn>
                                        <p:tgtEl>
                                          <p:spTgt spid="52266"/>
                                        </p:tgtEl>
                                        <p:attrNameLst>
                                          <p:attrName>style.visibility</p:attrName>
                                        </p:attrNameLst>
                                      </p:cBhvr>
                                      <p:to>
                                        <p:strVal val="visible"/>
                                      </p:to>
                                    </p:set>
                                    <p:animEffect transition="in" filter="strips(downRight)">
                                      <p:cBhvr>
                                        <p:cTn id="38" dur="500"/>
                                        <p:tgtEl>
                                          <p:spTgt spid="52266"/>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52276"/>
                                        </p:tgtEl>
                                        <p:attrNameLst>
                                          <p:attrName>style.visibility</p:attrName>
                                        </p:attrNameLst>
                                      </p:cBhvr>
                                      <p:to>
                                        <p:strVal val="visible"/>
                                      </p:to>
                                    </p:set>
                                    <p:animEffect transition="in" filter="strips(downRight)">
                                      <p:cBhvr>
                                        <p:cTn id="43" dur="500"/>
                                        <p:tgtEl>
                                          <p:spTgt spid="52276"/>
                                        </p:tgtEl>
                                      </p:cBhvr>
                                    </p:animEffect>
                                  </p:childTnLst>
                                </p:cTn>
                              </p:par>
                              <p:par>
                                <p:cTn id="44" presetID="18" presetClass="entr" presetSubtype="6" fill="hold" grpId="0" nodeType="withEffect">
                                  <p:stCondLst>
                                    <p:cond delay="0"/>
                                  </p:stCondLst>
                                  <p:childTnLst>
                                    <p:set>
                                      <p:cBhvr>
                                        <p:cTn id="45" dur="1" fill="hold">
                                          <p:stCondLst>
                                            <p:cond delay="0"/>
                                          </p:stCondLst>
                                        </p:cTn>
                                        <p:tgtEl>
                                          <p:spTgt spid="52267"/>
                                        </p:tgtEl>
                                        <p:attrNameLst>
                                          <p:attrName>style.visibility</p:attrName>
                                        </p:attrNameLst>
                                      </p:cBhvr>
                                      <p:to>
                                        <p:strVal val="visible"/>
                                      </p:to>
                                    </p:set>
                                    <p:animEffect transition="in" filter="strips(downRight)">
                                      <p:cBhvr>
                                        <p:cTn id="46" dur="500"/>
                                        <p:tgtEl>
                                          <p:spTgt spid="52267"/>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52277"/>
                                        </p:tgtEl>
                                        <p:attrNameLst>
                                          <p:attrName>style.visibility</p:attrName>
                                        </p:attrNameLst>
                                      </p:cBhvr>
                                      <p:to>
                                        <p:strVal val="visible"/>
                                      </p:to>
                                    </p:set>
                                    <p:animEffect transition="in" filter="strips(downLeft)">
                                      <p:cBhvr>
                                        <p:cTn id="51" dur="500"/>
                                        <p:tgtEl>
                                          <p:spTgt spid="52277"/>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52268"/>
                                        </p:tgtEl>
                                        <p:attrNameLst>
                                          <p:attrName>style.visibility</p:attrName>
                                        </p:attrNameLst>
                                      </p:cBhvr>
                                      <p:to>
                                        <p:strVal val="visible"/>
                                      </p:to>
                                    </p:set>
                                    <p:animEffect transition="in" filter="strips(downRight)">
                                      <p:cBhvr>
                                        <p:cTn id="54" dur="500"/>
                                        <p:tgtEl>
                                          <p:spTgt spid="52268"/>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52278"/>
                                        </p:tgtEl>
                                        <p:attrNameLst>
                                          <p:attrName>style.visibility</p:attrName>
                                        </p:attrNameLst>
                                      </p:cBhvr>
                                      <p:to>
                                        <p:strVal val="visible"/>
                                      </p:to>
                                    </p:set>
                                    <p:animEffect transition="in" filter="strips(downRight)">
                                      <p:cBhvr>
                                        <p:cTn id="59" dur="500"/>
                                        <p:tgtEl>
                                          <p:spTgt spid="52278"/>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xit" presetSubtype="4" fill="hold" nodeType="clickEffect">
                                  <p:stCondLst>
                                    <p:cond delay="0"/>
                                  </p:stCondLst>
                                  <p:childTnLst>
                                    <p:anim calcmode="lin" valueType="num">
                                      <p:cBhvr additive="base">
                                        <p:cTn id="63" dur="500"/>
                                        <p:tgtEl>
                                          <p:spTgt spid="52274"/>
                                        </p:tgtEl>
                                        <p:attrNameLst>
                                          <p:attrName>ppt_x</p:attrName>
                                        </p:attrNameLst>
                                      </p:cBhvr>
                                      <p:tavLst>
                                        <p:tav tm="0">
                                          <p:val>
                                            <p:strVal val="ppt_x"/>
                                          </p:val>
                                        </p:tav>
                                        <p:tav tm="100000">
                                          <p:val>
                                            <p:strVal val="ppt_x"/>
                                          </p:val>
                                        </p:tav>
                                      </p:tavLst>
                                    </p:anim>
                                    <p:anim calcmode="lin" valueType="num">
                                      <p:cBhvr additive="base">
                                        <p:cTn id="64" dur="500"/>
                                        <p:tgtEl>
                                          <p:spTgt spid="52274"/>
                                        </p:tgtEl>
                                        <p:attrNameLst>
                                          <p:attrName>ppt_y</p:attrName>
                                        </p:attrNameLst>
                                      </p:cBhvr>
                                      <p:tavLst>
                                        <p:tav tm="0">
                                          <p:val>
                                            <p:strVal val="ppt_y"/>
                                          </p:val>
                                        </p:tav>
                                        <p:tav tm="100000">
                                          <p:val>
                                            <p:strVal val="1+ppt_h/2"/>
                                          </p:val>
                                        </p:tav>
                                      </p:tavLst>
                                    </p:anim>
                                    <p:set>
                                      <p:cBhvr>
                                        <p:cTn id="65" dur="1" fill="hold">
                                          <p:stCondLst>
                                            <p:cond delay="499"/>
                                          </p:stCondLst>
                                        </p:cTn>
                                        <p:tgtEl>
                                          <p:spTgt spid="52274"/>
                                        </p:tgtEl>
                                        <p:attrNameLst>
                                          <p:attrName>style.visibility</p:attrName>
                                        </p:attrNameLst>
                                      </p:cBhvr>
                                      <p:to>
                                        <p:strVal val="hidden"/>
                                      </p:to>
                                    </p:set>
                                  </p:childTnLst>
                                </p:cTn>
                              </p:par>
                              <p:par>
                                <p:cTn id="66" presetID="2" presetClass="exit" presetSubtype="4" fill="hold" nodeType="withEffect">
                                  <p:stCondLst>
                                    <p:cond delay="0"/>
                                  </p:stCondLst>
                                  <p:childTnLst>
                                    <p:anim calcmode="lin" valueType="num">
                                      <p:cBhvr additive="base">
                                        <p:cTn id="67" dur="500"/>
                                        <p:tgtEl>
                                          <p:spTgt spid="52277"/>
                                        </p:tgtEl>
                                        <p:attrNameLst>
                                          <p:attrName>ppt_x</p:attrName>
                                        </p:attrNameLst>
                                      </p:cBhvr>
                                      <p:tavLst>
                                        <p:tav tm="0">
                                          <p:val>
                                            <p:strVal val="ppt_x"/>
                                          </p:val>
                                        </p:tav>
                                        <p:tav tm="100000">
                                          <p:val>
                                            <p:strVal val="ppt_x"/>
                                          </p:val>
                                        </p:tav>
                                      </p:tavLst>
                                    </p:anim>
                                    <p:anim calcmode="lin" valueType="num">
                                      <p:cBhvr additive="base">
                                        <p:cTn id="68" dur="500"/>
                                        <p:tgtEl>
                                          <p:spTgt spid="52277"/>
                                        </p:tgtEl>
                                        <p:attrNameLst>
                                          <p:attrName>ppt_y</p:attrName>
                                        </p:attrNameLst>
                                      </p:cBhvr>
                                      <p:tavLst>
                                        <p:tav tm="0">
                                          <p:val>
                                            <p:strVal val="ppt_y"/>
                                          </p:val>
                                        </p:tav>
                                        <p:tav tm="100000">
                                          <p:val>
                                            <p:strVal val="1+ppt_h/2"/>
                                          </p:val>
                                        </p:tav>
                                      </p:tavLst>
                                    </p:anim>
                                    <p:set>
                                      <p:cBhvr>
                                        <p:cTn id="69" dur="1" fill="hold">
                                          <p:stCondLst>
                                            <p:cond delay="499"/>
                                          </p:stCondLst>
                                        </p:cTn>
                                        <p:tgtEl>
                                          <p:spTgt spid="52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61" grpId="0" animBg="1"/>
      <p:bldP spid="52262" grpId="0" animBg="1"/>
      <p:bldP spid="52263" grpId="0" animBg="1"/>
      <p:bldP spid="52264" grpId="0" animBg="1"/>
      <p:bldP spid="52265" grpId="0" animBg="1"/>
      <p:bldP spid="52266" grpId="0" animBg="1"/>
      <p:bldP spid="52267" grpId="0" animBg="1"/>
      <p:bldP spid="52268" grpId="0" animBg="1"/>
      <p:bldP spid="5227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401BE5E2-77EA-4E7D-8637-5788AB782F5B}" type="datetime1">
              <a:rPr lang="zh-CN" altLang="en-US"/>
              <a:pPr/>
              <a:t>2020/1/5</a:t>
            </a:fld>
            <a:endParaRPr lang="en-US" altLang="zh-CN"/>
          </a:p>
        </p:txBody>
      </p:sp>
      <p:sp>
        <p:nvSpPr>
          <p:cNvPr id="33" name="灯片编号占位符 4"/>
          <p:cNvSpPr>
            <a:spLocks noGrp="1"/>
          </p:cNvSpPr>
          <p:nvPr>
            <p:ph type="sldNum" sz="quarter" idx="11"/>
          </p:nvPr>
        </p:nvSpPr>
        <p:spPr/>
        <p:txBody>
          <a:bodyPr/>
          <a:lstStyle/>
          <a:p>
            <a:fld id="{FA565AFA-6200-403C-A6A0-072C4B042A94}" type="slidenum">
              <a:rPr lang="en-US" altLang="zh-CN"/>
              <a:pPr/>
              <a:t>25</a:t>
            </a:fld>
            <a:endParaRPr lang="en-US" altLang="zh-CN"/>
          </a:p>
        </p:txBody>
      </p:sp>
      <p:sp>
        <p:nvSpPr>
          <p:cNvPr id="53250"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53251"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endParaRPr lang="zh-CN" altLang="en-US">
              <a:solidFill>
                <a:srgbClr val="0000FF"/>
              </a:solidFill>
            </a:endParaRPr>
          </a:p>
          <a:p>
            <a:pPr lvl="1"/>
            <a:endParaRPr lang="en-US" altLang="zh-CN"/>
          </a:p>
        </p:txBody>
      </p:sp>
      <p:grpSp>
        <p:nvGrpSpPr>
          <p:cNvPr id="53252" name="Group 4"/>
          <p:cNvGrpSpPr>
            <a:grpSpLocks/>
          </p:cNvGrpSpPr>
          <p:nvPr/>
        </p:nvGrpSpPr>
        <p:grpSpPr bwMode="auto">
          <a:xfrm>
            <a:off x="381000" y="2209800"/>
            <a:ext cx="4724400" cy="4191000"/>
            <a:chOff x="240" y="1392"/>
            <a:chExt cx="2976" cy="2640"/>
          </a:xfrm>
        </p:grpSpPr>
        <p:sp>
          <p:nvSpPr>
            <p:cNvPr id="53253"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53254"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53255"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53256"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53257"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53258"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53259" name="AutoShape 11"/>
            <p:cNvCxnSpPr>
              <a:cxnSpLocks noChangeShapeType="1"/>
              <a:stCxn id="53253" idx="2"/>
              <a:endCxn id="53255"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53260" name="AutoShape 12"/>
            <p:cNvCxnSpPr>
              <a:cxnSpLocks noChangeShapeType="1"/>
              <a:stCxn id="53255" idx="2"/>
              <a:endCxn id="53256"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53261" name="AutoShape 13"/>
            <p:cNvCxnSpPr>
              <a:cxnSpLocks noChangeShapeType="1"/>
              <a:stCxn id="53256" idx="2"/>
              <a:endCxn id="53254"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53262" name="AutoShape 14"/>
            <p:cNvCxnSpPr>
              <a:cxnSpLocks noChangeShapeType="1"/>
              <a:stCxn id="53255" idx="3"/>
              <a:endCxn id="53257"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53263" name="AutoShape 15"/>
            <p:cNvCxnSpPr>
              <a:cxnSpLocks noChangeShapeType="1"/>
              <a:stCxn id="53256" idx="3"/>
              <a:endCxn id="53258"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53264" name="AutoShape 16"/>
            <p:cNvCxnSpPr>
              <a:cxnSpLocks noChangeShapeType="1"/>
              <a:stCxn id="53257" idx="2"/>
              <a:endCxn id="53256"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53265" name="AutoShape 17"/>
            <p:cNvCxnSpPr>
              <a:cxnSpLocks noChangeShapeType="1"/>
              <a:stCxn id="53258" idx="2"/>
              <a:endCxn id="53254"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53266"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3267"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3268"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3269"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3270"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3271"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3272"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3273"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3274"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53275"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53285" name="Rectangle 37"/>
          <p:cNvSpPr>
            <a:spLocks noChangeArrowheads="1"/>
          </p:cNvSpPr>
          <p:nvPr/>
        </p:nvSpPr>
        <p:spPr bwMode="auto">
          <a:xfrm>
            <a:off x="5943600" y="3276600"/>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A&gt;1</a:t>
            </a:r>
          </a:p>
        </p:txBody>
      </p:sp>
      <p:sp>
        <p:nvSpPr>
          <p:cNvPr id="53286" name="Rectangle 38"/>
          <p:cNvSpPr>
            <a:spLocks noChangeArrowheads="1"/>
          </p:cNvSpPr>
          <p:nvPr/>
        </p:nvSpPr>
        <p:spPr bwMode="auto">
          <a:xfrm>
            <a:off x="7162800" y="3273425"/>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B=0</a:t>
            </a:r>
          </a:p>
        </p:txBody>
      </p:sp>
      <p:sp>
        <p:nvSpPr>
          <p:cNvPr id="53287" name="Rectangle 39"/>
          <p:cNvSpPr>
            <a:spLocks noChangeArrowheads="1"/>
          </p:cNvSpPr>
          <p:nvPr/>
        </p:nvSpPr>
        <p:spPr bwMode="auto">
          <a:xfrm>
            <a:off x="5943600" y="4800600"/>
            <a:ext cx="752475"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A=2</a:t>
            </a:r>
            <a:endParaRPr lang="en-US" altLang="zh-CN" sz="2400" b="1">
              <a:solidFill>
                <a:srgbClr val="CC0000"/>
              </a:solidFill>
            </a:endParaRPr>
          </a:p>
        </p:txBody>
      </p:sp>
      <p:sp>
        <p:nvSpPr>
          <p:cNvPr id="53288" name="Rectangle 40"/>
          <p:cNvSpPr>
            <a:spLocks noChangeArrowheads="1"/>
          </p:cNvSpPr>
          <p:nvPr/>
        </p:nvSpPr>
        <p:spPr bwMode="auto">
          <a:xfrm>
            <a:off x="7162800" y="4797425"/>
            <a:ext cx="735013"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X&gt;1</a:t>
            </a:r>
            <a:endParaRPr lang="en-US" altLang="zh-CN" sz="2400" b="1">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strips(downRight)">
                                      <p:cBhvr>
                                        <p:cTn id="7" dur="500"/>
                                        <p:tgtEl>
                                          <p:spTgt spid="532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ox(in)">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285"/>
                                        </p:tgtEl>
                                        <p:attrNameLst>
                                          <p:attrName>style.visibility</p:attrName>
                                        </p:attrNameLst>
                                      </p:cBhvr>
                                      <p:to>
                                        <p:strVal val="visible"/>
                                      </p:to>
                                    </p:set>
                                    <p:anim calcmode="lin" valueType="num">
                                      <p:cBhvr additive="base">
                                        <p:cTn id="17" dur="500" fill="hold"/>
                                        <p:tgtEl>
                                          <p:spTgt spid="53285"/>
                                        </p:tgtEl>
                                        <p:attrNameLst>
                                          <p:attrName>ppt_x</p:attrName>
                                        </p:attrNameLst>
                                      </p:cBhvr>
                                      <p:tavLst>
                                        <p:tav tm="0">
                                          <p:val>
                                            <p:strVal val="#ppt_x"/>
                                          </p:val>
                                        </p:tav>
                                        <p:tav tm="100000">
                                          <p:val>
                                            <p:strVal val="#ppt_x"/>
                                          </p:val>
                                        </p:tav>
                                      </p:tavLst>
                                    </p:anim>
                                    <p:anim calcmode="lin" valueType="num">
                                      <p:cBhvr additive="base">
                                        <p:cTn id="18" dur="500" fill="hold"/>
                                        <p:tgtEl>
                                          <p:spTgt spid="5328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3286"/>
                                        </p:tgtEl>
                                        <p:attrNameLst>
                                          <p:attrName>style.visibility</p:attrName>
                                        </p:attrNameLst>
                                      </p:cBhvr>
                                      <p:to>
                                        <p:strVal val="visible"/>
                                      </p:to>
                                    </p:set>
                                    <p:anim calcmode="lin" valueType="num">
                                      <p:cBhvr additive="base">
                                        <p:cTn id="21" dur="500" fill="hold"/>
                                        <p:tgtEl>
                                          <p:spTgt spid="53286"/>
                                        </p:tgtEl>
                                        <p:attrNameLst>
                                          <p:attrName>ppt_x</p:attrName>
                                        </p:attrNameLst>
                                      </p:cBhvr>
                                      <p:tavLst>
                                        <p:tav tm="0">
                                          <p:val>
                                            <p:strVal val="#ppt_x"/>
                                          </p:val>
                                        </p:tav>
                                        <p:tav tm="100000">
                                          <p:val>
                                            <p:strVal val="#ppt_x"/>
                                          </p:val>
                                        </p:tav>
                                      </p:tavLst>
                                    </p:anim>
                                    <p:anim calcmode="lin" valueType="num">
                                      <p:cBhvr additive="base">
                                        <p:cTn id="22" dur="500" fill="hold"/>
                                        <p:tgtEl>
                                          <p:spTgt spid="5328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3287"/>
                                        </p:tgtEl>
                                        <p:attrNameLst>
                                          <p:attrName>style.visibility</p:attrName>
                                        </p:attrNameLst>
                                      </p:cBhvr>
                                      <p:to>
                                        <p:strVal val="visible"/>
                                      </p:to>
                                    </p:set>
                                    <p:anim calcmode="lin" valueType="num">
                                      <p:cBhvr additive="base">
                                        <p:cTn id="27" dur="500" fill="hold"/>
                                        <p:tgtEl>
                                          <p:spTgt spid="53287"/>
                                        </p:tgtEl>
                                        <p:attrNameLst>
                                          <p:attrName>ppt_x</p:attrName>
                                        </p:attrNameLst>
                                      </p:cBhvr>
                                      <p:tavLst>
                                        <p:tav tm="0">
                                          <p:val>
                                            <p:strVal val="#ppt_x"/>
                                          </p:val>
                                        </p:tav>
                                        <p:tav tm="100000">
                                          <p:val>
                                            <p:strVal val="#ppt_x"/>
                                          </p:val>
                                        </p:tav>
                                      </p:tavLst>
                                    </p:anim>
                                    <p:anim calcmode="lin" valueType="num">
                                      <p:cBhvr additive="base">
                                        <p:cTn id="28" dur="500" fill="hold"/>
                                        <p:tgtEl>
                                          <p:spTgt spid="5328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288"/>
                                        </p:tgtEl>
                                        <p:attrNameLst>
                                          <p:attrName>style.visibility</p:attrName>
                                        </p:attrNameLst>
                                      </p:cBhvr>
                                      <p:to>
                                        <p:strVal val="visible"/>
                                      </p:to>
                                    </p:set>
                                    <p:anim calcmode="lin" valueType="num">
                                      <p:cBhvr additive="base">
                                        <p:cTn id="31" dur="500" fill="hold"/>
                                        <p:tgtEl>
                                          <p:spTgt spid="53288"/>
                                        </p:tgtEl>
                                        <p:attrNameLst>
                                          <p:attrName>ppt_x</p:attrName>
                                        </p:attrNameLst>
                                      </p:cBhvr>
                                      <p:tavLst>
                                        <p:tav tm="0">
                                          <p:val>
                                            <p:strVal val="#ppt_x"/>
                                          </p:val>
                                        </p:tav>
                                        <p:tav tm="100000">
                                          <p:val>
                                            <p:strVal val="#ppt_x"/>
                                          </p:val>
                                        </p:tav>
                                      </p:tavLst>
                                    </p:anim>
                                    <p:anim calcmode="lin" valueType="num">
                                      <p:cBhvr additive="base">
                                        <p:cTn id="32" dur="500" fill="hold"/>
                                        <p:tgtEl>
                                          <p:spTgt spid="532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5" grpId="0" animBg="1"/>
      <p:bldP spid="53286" grpId="0" animBg="1"/>
      <p:bldP spid="53287" grpId="0" animBg="1"/>
      <p:bldP spid="5328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3"/>
          <p:cNvSpPr>
            <a:spLocks noGrp="1"/>
          </p:cNvSpPr>
          <p:nvPr>
            <p:ph type="dt" sz="half" idx="10"/>
          </p:nvPr>
        </p:nvSpPr>
        <p:spPr/>
        <p:txBody>
          <a:bodyPr/>
          <a:lstStyle/>
          <a:p>
            <a:fld id="{13CC92AB-5C40-4BEA-96FE-C8BE2EA97485}" type="datetime1">
              <a:rPr lang="zh-CN" altLang="en-US"/>
              <a:pPr/>
              <a:t>2020/1/5</a:t>
            </a:fld>
            <a:endParaRPr lang="en-US" altLang="zh-CN"/>
          </a:p>
        </p:txBody>
      </p:sp>
      <p:sp>
        <p:nvSpPr>
          <p:cNvPr id="48" name="灯片编号占位符 4"/>
          <p:cNvSpPr>
            <a:spLocks noGrp="1"/>
          </p:cNvSpPr>
          <p:nvPr>
            <p:ph type="sldNum" sz="quarter" idx="11"/>
          </p:nvPr>
        </p:nvSpPr>
        <p:spPr/>
        <p:txBody>
          <a:bodyPr/>
          <a:lstStyle/>
          <a:p>
            <a:fld id="{15DF78DF-E23A-4CCD-B5E4-A27510D8CF13}" type="slidenum">
              <a:rPr lang="en-US" altLang="zh-CN"/>
              <a:pPr/>
              <a:t>26</a:t>
            </a:fld>
            <a:endParaRPr lang="en-US" altLang="zh-CN"/>
          </a:p>
        </p:txBody>
      </p:sp>
      <p:sp>
        <p:nvSpPr>
          <p:cNvPr id="61442"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1443"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endParaRPr lang="zh-CN" altLang="en-US">
              <a:solidFill>
                <a:srgbClr val="0000FF"/>
              </a:solidFill>
            </a:endParaRPr>
          </a:p>
          <a:p>
            <a:pPr lvl="1"/>
            <a:endParaRPr lang="en-US" altLang="zh-CN"/>
          </a:p>
        </p:txBody>
      </p:sp>
      <p:grpSp>
        <p:nvGrpSpPr>
          <p:cNvPr id="61444" name="Group 4"/>
          <p:cNvGrpSpPr>
            <a:grpSpLocks/>
          </p:cNvGrpSpPr>
          <p:nvPr/>
        </p:nvGrpSpPr>
        <p:grpSpPr bwMode="auto">
          <a:xfrm>
            <a:off x="381000" y="2209800"/>
            <a:ext cx="4724400" cy="4191000"/>
            <a:chOff x="240" y="1392"/>
            <a:chExt cx="2976" cy="2640"/>
          </a:xfrm>
        </p:grpSpPr>
        <p:sp>
          <p:nvSpPr>
            <p:cNvPr id="61445"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1446"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1447"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1448"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1449"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1450"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1451" name="AutoShape 11"/>
            <p:cNvCxnSpPr>
              <a:cxnSpLocks noChangeShapeType="1"/>
              <a:stCxn id="61445" idx="2"/>
              <a:endCxn id="61447"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1452" name="AutoShape 12"/>
            <p:cNvCxnSpPr>
              <a:cxnSpLocks noChangeShapeType="1"/>
              <a:stCxn id="61447" idx="2"/>
              <a:endCxn id="61448"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1453" name="AutoShape 13"/>
            <p:cNvCxnSpPr>
              <a:cxnSpLocks noChangeShapeType="1"/>
              <a:stCxn id="61448" idx="2"/>
              <a:endCxn id="61446"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1454" name="AutoShape 14"/>
            <p:cNvCxnSpPr>
              <a:cxnSpLocks noChangeShapeType="1"/>
              <a:stCxn id="61447" idx="3"/>
              <a:endCxn id="61449"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1455" name="AutoShape 15"/>
            <p:cNvCxnSpPr>
              <a:cxnSpLocks noChangeShapeType="1"/>
              <a:stCxn id="61448" idx="3"/>
              <a:endCxn id="61450"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1456" name="AutoShape 16"/>
            <p:cNvCxnSpPr>
              <a:cxnSpLocks noChangeShapeType="1"/>
              <a:stCxn id="61449" idx="2"/>
              <a:endCxn id="61448"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1457" name="AutoShape 17"/>
            <p:cNvCxnSpPr>
              <a:cxnSpLocks noChangeShapeType="1"/>
              <a:stCxn id="61450" idx="2"/>
              <a:endCxn id="61446"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1458"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1459"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1460"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1461"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1462"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1463"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1464"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1465"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1466"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1467"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1468" name="Rectangle 28"/>
          <p:cNvSpPr>
            <a:spLocks noChangeArrowheads="1"/>
          </p:cNvSpPr>
          <p:nvPr/>
        </p:nvSpPr>
        <p:spPr bwMode="auto">
          <a:xfrm>
            <a:off x="6029325" y="2212975"/>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A&gt;1</a:t>
            </a:r>
          </a:p>
        </p:txBody>
      </p:sp>
      <p:sp>
        <p:nvSpPr>
          <p:cNvPr id="61469" name="Rectangle 29"/>
          <p:cNvSpPr>
            <a:spLocks noChangeArrowheads="1"/>
          </p:cNvSpPr>
          <p:nvPr/>
        </p:nvSpPr>
        <p:spPr bwMode="auto">
          <a:xfrm>
            <a:off x="7248525" y="2209800"/>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B=0</a:t>
            </a:r>
          </a:p>
        </p:txBody>
      </p:sp>
      <p:sp>
        <p:nvSpPr>
          <p:cNvPr id="61470" name="Rectangle 30"/>
          <p:cNvSpPr>
            <a:spLocks noChangeArrowheads="1"/>
          </p:cNvSpPr>
          <p:nvPr/>
        </p:nvSpPr>
        <p:spPr bwMode="auto">
          <a:xfrm>
            <a:off x="6029325" y="2974975"/>
            <a:ext cx="752475"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A=2</a:t>
            </a:r>
            <a:endParaRPr lang="en-US" altLang="zh-CN" sz="2400" b="1">
              <a:solidFill>
                <a:srgbClr val="CC0000"/>
              </a:solidFill>
            </a:endParaRPr>
          </a:p>
        </p:txBody>
      </p:sp>
      <p:sp>
        <p:nvSpPr>
          <p:cNvPr id="61471" name="Rectangle 31"/>
          <p:cNvSpPr>
            <a:spLocks noChangeArrowheads="1"/>
          </p:cNvSpPr>
          <p:nvPr/>
        </p:nvSpPr>
        <p:spPr bwMode="auto">
          <a:xfrm>
            <a:off x="7248525" y="2971800"/>
            <a:ext cx="735013"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X&gt;1</a:t>
            </a:r>
            <a:endParaRPr lang="en-US" altLang="zh-CN" sz="2400" b="1">
              <a:solidFill>
                <a:srgbClr val="CC0000"/>
              </a:solidFill>
            </a:endParaRPr>
          </a:p>
        </p:txBody>
      </p:sp>
      <p:sp>
        <p:nvSpPr>
          <p:cNvPr id="61472" name="Rectangle 32"/>
          <p:cNvSpPr>
            <a:spLocks noChangeArrowheads="1"/>
          </p:cNvSpPr>
          <p:nvPr/>
        </p:nvSpPr>
        <p:spPr bwMode="auto">
          <a:xfrm>
            <a:off x="55626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61473" name="Rectangle 33"/>
          <p:cNvSpPr>
            <a:spLocks noChangeArrowheads="1"/>
          </p:cNvSpPr>
          <p:nvPr/>
        </p:nvSpPr>
        <p:spPr bwMode="auto">
          <a:xfrm>
            <a:off x="66294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61474" name="Rectangle 34"/>
          <p:cNvSpPr>
            <a:spLocks noChangeArrowheads="1"/>
          </p:cNvSpPr>
          <p:nvPr/>
        </p:nvSpPr>
        <p:spPr bwMode="auto">
          <a:xfrm>
            <a:off x="76962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sp>
        <p:nvSpPr>
          <p:cNvPr id="61475" name="Rectangle 35"/>
          <p:cNvSpPr>
            <a:spLocks noChangeArrowheads="1"/>
          </p:cNvSpPr>
          <p:nvPr/>
        </p:nvSpPr>
        <p:spPr bwMode="auto">
          <a:xfrm>
            <a:off x="5867400" y="5562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1476" name="Rectangle 36"/>
          <p:cNvSpPr>
            <a:spLocks noChangeArrowheads="1"/>
          </p:cNvSpPr>
          <p:nvPr/>
        </p:nvSpPr>
        <p:spPr bwMode="auto">
          <a:xfrm>
            <a:off x="63246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1477" name="Rectangle 37"/>
          <p:cNvSpPr>
            <a:spLocks noChangeArrowheads="1"/>
          </p:cNvSpPr>
          <p:nvPr/>
        </p:nvSpPr>
        <p:spPr bwMode="auto">
          <a:xfrm>
            <a:off x="72390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1478" name="Rectangle 38"/>
          <p:cNvSpPr>
            <a:spLocks noChangeArrowheads="1"/>
          </p:cNvSpPr>
          <p:nvPr/>
        </p:nvSpPr>
        <p:spPr bwMode="auto">
          <a:xfrm>
            <a:off x="6781800" y="5562600"/>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1479" name="Rectangle 39"/>
          <p:cNvSpPr>
            <a:spLocks noChangeArrowheads="1"/>
          </p:cNvSpPr>
          <p:nvPr/>
        </p:nvSpPr>
        <p:spPr bwMode="auto">
          <a:xfrm>
            <a:off x="7696200" y="5562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1480" name="Rectangle 40"/>
          <p:cNvSpPr>
            <a:spLocks noChangeArrowheads="1"/>
          </p:cNvSpPr>
          <p:nvPr/>
        </p:nvSpPr>
        <p:spPr bwMode="auto">
          <a:xfrm>
            <a:off x="81534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61481" name="AutoShape 41"/>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61482" name="AutoShape 42"/>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61483" name="AutoShape 43"/>
          <p:cNvCxnSpPr>
            <a:cxnSpLocks noChangeShapeType="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cxnSp>
        <p:nvCxnSpPr>
          <p:cNvPr id="61484" name="AutoShape 44"/>
          <p:cNvCxnSpPr>
            <a:cxnSpLocks noChangeShapeType="1"/>
          </p:cNvCxnSpPr>
          <p:nvPr/>
        </p:nvCxnSpPr>
        <p:spPr bwMode="auto">
          <a:xfrm rot="5400000">
            <a:off x="2628900" y="2857500"/>
            <a:ext cx="685800" cy="2743200"/>
          </a:xfrm>
          <a:prstGeom prst="bentConnector3">
            <a:avLst>
              <a:gd name="adj1" fmla="val 50000"/>
            </a:avLst>
          </a:prstGeom>
          <a:noFill/>
          <a:ln w="76200">
            <a:solidFill>
              <a:srgbClr val="FF0000"/>
            </a:solidFill>
            <a:miter lim="800000"/>
            <a:headEnd/>
            <a:tailEnd type="triangle" w="med" len="med"/>
          </a:ln>
          <a:effectLst/>
        </p:spPr>
      </p:cxnSp>
      <p:cxnSp>
        <p:nvCxnSpPr>
          <p:cNvPr id="61485" name="AutoShape 45"/>
          <p:cNvCxnSpPr>
            <a:cxnSpLocks noChangeShapeType="1"/>
          </p:cNvCxnSpPr>
          <p:nvPr/>
        </p:nvCxnSpPr>
        <p:spPr bwMode="auto">
          <a:xfrm rot="5400000">
            <a:off x="2631282" y="4155281"/>
            <a:ext cx="685800" cy="2738437"/>
          </a:xfrm>
          <a:prstGeom prst="bentConnector3">
            <a:avLst>
              <a:gd name="adj1" fmla="val 50000"/>
            </a:avLst>
          </a:prstGeom>
          <a:noFill/>
          <a:ln w="76200">
            <a:solidFill>
              <a:srgbClr val="FF0000"/>
            </a:solidFill>
            <a:miter lim="800000"/>
            <a:headEnd/>
            <a:tailEnd type="triangle" w="med" len="med"/>
          </a:ln>
          <a:effectLst/>
        </p:spPr>
      </p:cxnSp>
      <p:sp>
        <p:nvSpPr>
          <p:cNvPr id="61486" name="Rectangle 46"/>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2"/>
                                        </p:tgtEl>
                                        <p:attrNameLst>
                                          <p:attrName>style.visibility</p:attrName>
                                        </p:attrNameLst>
                                      </p:cBhvr>
                                      <p:to>
                                        <p:strVal val="visible"/>
                                      </p:to>
                                    </p:set>
                                    <p:anim calcmode="lin" valueType="num">
                                      <p:cBhvr additive="base">
                                        <p:cTn id="7" dur="500" fill="hold"/>
                                        <p:tgtEl>
                                          <p:spTgt spid="61472"/>
                                        </p:tgtEl>
                                        <p:attrNameLst>
                                          <p:attrName>ppt_x</p:attrName>
                                        </p:attrNameLst>
                                      </p:cBhvr>
                                      <p:tavLst>
                                        <p:tav tm="0">
                                          <p:val>
                                            <p:strVal val="#ppt_x"/>
                                          </p:val>
                                        </p:tav>
                                        <p:tav tm="100000">
                                          <p:val>
                                            <p:strVal val="#ppt_x"/>
                                          </p:val>
                                        </p:tav>
                                      </p:tavLst>
                                    </p:anim>
                                    <p:anim calcmode="lin" valueType="num">
                                      <p:cBhvr additive="base">
                                        <p:cTn id="8" dur="500" fill="hold"/>
                                        <p:tgtEl>
                                          <p:spTgt spid="614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3"/>
                                        </p:tgtEl>
                                        <p:attrNameLst>
                                          <p:attrName>style.visibility</p:attrName>
                                        </p:attrNameLst>
                                      </p:cBhvr>
                                      <p:to>
                                        <p:strVal val="visible"/>
                                      </p:to>
                                    </p:set>
                                    <p:anim calcmode="lin" valueType="num">
                                      <p:cBhvr additive="base">
                                        <p:cTn id="11" dur="500" fill="hold"/>
                                        <p:tgtEl>
                                          <p:spTgt spid="61473"/>
                                        </p:tgtEl>
                                        <p:attrNameLst>
                                          <p:attrName>ppt_x</p:attrName>
                                        </p:attrNameLst>
                                      </p:cBhvr>
                                      <p:tavLst>
                                        <p:tav tm="0">
                                          <p:val>
                                            <p:strVal val="#ppt_x"/>
                                          </p:val>
                                        </p:tav>
                                        <p:tav tm="100000">
                                          <p:val>
                                            <p:strVal val="#ppt_x"/>
                                          </p:val>
                                        </p:tav>
                                      </p:tavLst>
                                    </p:anim>
                                    <p:anim calcmode="lin" valueType="num">
                                      <p:cBhvr additive="base">
                                        <p:cTn id="12" dur="500" fill="hold"/>
                                        <p:tgtEl>
                                          <p:spTgt spid="6147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474"/>
                                        </p:tgtEl>
                                        <p:attrNameLst>
                                          <p:attrName>style.visibility</p:attrName>
                                        </p:attrNameLst>
                                      </p:cBhvr>
                                      <p:to>
                                        <p:strVal val="visible"/>
                                      </p:to>
                                    </p:set>
                                    <p:anim calcmode="lin" valueType="num">
                                      <p:cBhvr additive="base">
                                        <p:cTn id="15" dur="500" fill="hold"/>
                                        <p:tgtEl>
                                          <p:spTgt spid="61474"/>
                                        </p:tgtEl>
                                        <p:attrNameLst>
                                          <p:attrName>ppt_x</p:attrName>
                                        </p:attrNameLst>
                                      </p:cBhvr>
                                      <p:tavLst>
                                        <p:tav tm="0">
                                          <p:val>
                                            <p:strVal val="#ppt_x"/>
                                          </p:val>
                                        </p:tav>
                                        <p:tav tm="100000">
                                          <p:val>
                                            <p:strVal val="#ppt_x"/>
                                          </p:val>
                                        </p:tav>
                                      </p:tavLst>
                                    </p:anim>
                                    <p:anim calcmode="lin" valueType="num">
                                      <p:cBhvr additive="base">
                                        <p:cTn id="16" dur="500" fill="hold"/>
                                        <p:tgtEl>
                                          <p:spTgt spid="6147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61468"/>
                                        </p:tgtEl>
                                        <p:attrNameLst>
                                          <p:attrName>fillcolor</p:attrName>
                                        </p:attrNameLst>
                                      </p:cBhvr>
                                      <p:to>
                                        <a:srgbClr val="FF0000"/>
                                      </p:to>
                                    </p:animClr>
                                    <p:set>
                                      <p:cBhvr>
                                        <p:cTn id="21" dur="500" fill="hold"/>
                                        <p:tgtEl>
                                          <p:spTgt spid="61468"/>
                                        </p:tgtEl>
                                        <p:attrNameLst>
                                          <p:attrName>fill.type</p:attrName>
                                        </p:attrNameLst>
                                      </p:cBhvr>
                                      <p:to>
                                        <p:strVal val="solid"/>
                                      </p:to>
                                    </p:set>
                                    <p:set>
                                      <p:cBhvr>
                                        <p:cTn id="22" dur="500" fill="hold"/>
                                        <p:tgtEl>
                                          <p:spTgt spid="61468"/>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61469"/>
                                        </p:tgtEl>
                                        <p:attrNameLst>
                                          <p:attrName>fillcolor</p:attrName>
                                        </p:attrNameLst>
                                      </p:cBhvr>
                                      <p:to>
                                        <a:srgbClr val="FF0000"/>
                                      </p:to>
                                    </p:animClr>
                                    <p:set>
                                      <p:cBhvr>
                                        <p:cTn id="25" dur="500" fill="hold"/>
                                        <p:tgtEl>
                                          <p:spTgt spid="61469"/>
                                        </p:tgtEl>
                                        <p:attrNameLst>
                                          <p:attrName>fill.type</p:attrName>
                                        </p:attrNameLst>
                                      </p:cBhvr>
                                      <p:to>
                                        <p:strVal val="solid"/>
                                      </p:to>
                                    </p:set>
                                    <p:set>
                                      <p:cBhvr>
                                        <p:cTn id="26" dur="500" fill="hold"/>
                                        <p:tgtEl>
                                          <p:spTgt spid="61469"/>
                                        </p:tgtEl>
                                        <p:attrNameLst>
                                          <p:attrName>fill.on</p:attrName>
                                        </p:attrNameLst>
                                      </p:cBhvr>
                                      <p:to>
                                        <p:strVal val="true"/>
                                      </p:to>
                                    </p:set>
                                  </p:childTnLst>
                                </p:cTn>
                              </p:par>
                              <p:par>
                                <p:cTn id="27" presetID="3" presetClass="emph" presetSubtype="2" fill="hold" grpId="0" nodeType="withEffect">
                                  <p:stCondLst>
                                    <p:cond delay="0"/>
                                  </p:stCondLst>
                                  <p:childTnLst>
                                    <p:animClr clrSpc="rgb" dir="cw">
                                      <p:cBhvr override="childStyle">
                                        <p:cTn id="28" dur="500" fill="hold"/>
                                        <p:tgtEl>
                                          <p:spTgt spid="61468">
                                            <p:txEl>
                                              <p:charRg st="4294967295" end="4294967295"/>
                                            </p:txEl>
                                          </p:spTgt>
                                        </p:tgtEl>
                                        <p:attrNameLst>
                                          <p:attrName>style.color</p:attrName>
                                        </p:attrNameLst>
                                      </p:cBhvr>
                                      <p:to>
                                        <a:schemeClr val="bg1"/>
                                      </p:to>
                                    </p:animClr>
                                  </p:childTnLst>
                                </p:cTn>
                              </p:par>
                              <p:par>
                                <p:cTn id="29" presetID="3" presetClass="emph" presetSubtype="2" fill="hold" grpId="0" nodeType="withEffect">
                                  <p:stCondLst>
                                    <p:cond delay="0"/>
                                  </p:stCondLst>
                                  <p:childTnLst>
                                    <p:animClr clrSpc="rgb" dir="cw">
                                      <p:cBhvr override="childStyle">
                                        <p:cTn id="30" dur="500" fill="hold"/>
                                        <p:tgtEl>
                                          <p:spTgt spid="61469">
                                            <p:txEl>
                                              <p:charRg st="4294967295" end="4294967295"/>
                                            </p:txEl>
                                          </p:spTgt>
                                        </p:tgtEl>
                                        <p:attrNameLst>
                                          <p:attrName>style.color</p:attrName>
                                        </p:attrNameLst>
                                      </p:cBhvr>
                                      <p:to>
                                        <a:schemeClr val="bg1"/>
                                      </p:to>
                                    </p:animClr>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61475"/>
                                        </p:tgtEl>
                                        <p:attrNameLst>
                                          <p:attrName>style.visibility</p:attrName>
                                        </p:attrNameLst>
                                      </p:cBhvr>
                                      <p:to>
                                        <p:strVal val="visible"/>
                                      </p:to>
                                    </p:set>
                                    <p:animEffect transition="in" filter="strips(downRight)">
                                      <p:cBhvr>
                                        <p:cTn id="35" dur="500"/>
                                        <p:tgtEl>
                                          <p:spTgt spid="61475"/>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1481"/>
                                        </p:tgtEl>
                                        <p:attrNameLst>
                                          <p:attrName>style.visibility</p:attrName>
                                        </p:attrNameLst>
                                      </p:cBhvr>
                                      <p:to>
                                        <p:strVal val="visible"/>
                                      </p:to>
                                    </p:set>
                                    <p:animEffect transition="in" filter="strips(downRight)">
                                      <p:cBhvr>
                                        <p:cTn id="40" dur="500"/>
                                        <p:tgtEl>
                                          <p:spTgt spid="61481"/>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61476"/>
                                        </p:tgtEl>
                                        <p:attrNameLst>
                                          <p:attrName>style.visibility</p:attrName>
                                        </p:attrNameLst>
                                      </p:cBhvr>
                                      <p:to>
                                        <p:strVal val="visible"/>
                                      </p:to>
                                    </p:set>
                                    <p:animEffect transition="in" filter="strips(downRight)">
                                      <p:cBhvr>
                                        <p:cTn id="43" dur="500"/>
                                        <p:tgtEl>
                                          <p:spTgt spid="6147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61482"/>
                                        </p:tgtEl>
                                        <p:attrNameLst>
                                          <p:attrName>style.visibility</p:attrName>
                                        </p:attrNameLst>
                                      </p:cBhvr>
                                      <p:to>
                                        <p:strVal val="visible"/>
                                      </p:to>
                                    </p:set>
                                    <p:animEffect transition="in" filter="strips(downRight)">
                                      <p:cBhvr>
                                        <p:cTn id="48" dur="500"/>
                                        <p:tgtEl>
                                          <p:spTgt spid="61482"/>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61478"/>
                                        </p:tgtEl>
                                        <p:attrNameLst>
                                          <p:attrName>style.visibility</p:attrName>
                                        </p:attrNameLst>
                                      </p:cBhvr>
                                      <p:to>
                                        <p:strVal val="visible"/>
                                      </p:to>
                                    </p:set>
                                    <p:animEffect transition="in" filter="strips(downRight)">
                                      <p:cBhvr>
                                        <p:cTn id="51" dur="500"/>
                                        <p:tgtEl>
                                          <p:spTgt spid="6147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61484"/>
                                        </p:tgtEl>
                                        <p:attrNameLst>
                                          <p:attrName>style.visibility</p:attrName>
                                        </p:attrNameLst>
                                      </p:cBhvr>
                                      <p:to>
                                        <p:strVal val="visible"/>
                                      </p:to>
                                    </p:set>
                                    <p:animEffect transition="in" filter="strips(downLeft)">
                                      <p:cBhvr>
                                        <p:cTn id="56" dur="500"/>
                                        <p:tgtEl>
                                          <p:spTgt spid="6148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500" fill="hold"/>
                                        <p:tgtEl>
                                          <p:spTgt spid="61470"/>
                                        </p:tgtEl>
                                        <p:attrNameLst>
                                          <p:attrName>fillcolor</p:attrName>
                                        </p:attrNameLst>
                                      </p:cBhvr>
                                      <p:to>
                                        <a:srgbClr val="FF0000"/>
                                      </p:to>
                                    </p:animClr>
                                    <p:set>
                                      <p:cBhvr>
                                        <p:cTn id="61" dur="500" fill="hold"/>
                                        <p:tgtEl>
                                          <p:spTgt spid="61470"/>
                                        </p:tgtEl>
                                        <p:attrNameLst>
                                          <p:attrName>fill.type</p:attrName>
                                        </p:attrNameLst>
                                      </p:cBhvr>
                                      <p:to>
                                        <p:strVal val="solid"/>
                                      </p:to>
                                    </p:set>
                                    <p:set>
                                      <p:cBhvr>
                                        <p:cTn id="62" dur="500" fill="hold"/>
                                        <p:tgtEl>
                                          <p:spTgt spid="61470"/>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500" fill="hold"/>
                                        <p:tgtEl>
                                          <p:spTgt spid="61471"/>
                                        </p:tgtEl>
                                        <p:attrNameLst>
                                          <p:attrName>fillcolor</p:attrName>
                                        </p:attrNameLst>
                                      </p:cBhvr>
                                      <p:to>
                                        <a:srgbClr val="FF0000"/>
                                      </p:to>
                                    </p:animClr>
                                    <p:set>
                                      <p:cBhvr>
                                        <p:cTn id="65" dur="500" fill="hold"/>
                                        <p:tgtEl>
                                          <p:spTgt spid="61471"/>
                                        </p:tgtEl>
                                        <p:attrNameLst>
                                          <p:attrName>fill.type</p:attrName>
                                        </p:attrNameLst>
                                      </p:cBhvr>
                                      <p:to>
                                        <p:strVal val="solid"/>
                                      </p:to>
                                    </p:set>
                                    <p:set>
                                      <p:cBhvr>
                                        <p:cTn id="66" dur="500" fill="hold"/>
                                        <p:tgtEl>
                                          <p:spTgt spid="61471"/>
                                        </p:tgtEl>
                                        <p:attrNameLst>
                                          <p:attrName>fill.on</p:attrName>
                                        </p:attrNameLst>
                                      </p:cBhvr>
                                      <p:to>
                                        <p:strVal val="true"/>
                                      </p:to>
                                    </p:set>
                                  </p:childTnLst>
                                </p:cTn>
                              </p:par>
                              <p:par>
                                <p:cTn id="67" presetID="3" presetClass="emph" presetSubtype="2" fill="hold" grpId="0" nodeType="withEffect">
                                  <p:stCondLst>
                                    <p:cond delay="0"/>
                                  </p:stCondLst>
                                  <p:childTnLst>
                                    <p:animClr clrSpc="rgb" dir="cw">
                                      <p:cBhvr override="childStyle">
                                        <p:cTn id="68" dur="500" fill="hold"/>
                                        <p:tgtEl>
                                          <p:spTgt spid="61470">
                                            <p:txEl>
                                              <p:charRg st="4294967295" end="4294967295"/>
                                            </p:txEl>
                                          </p:spTgt>
                                        </p:tgtEl>
                                        <p:attrNameLst>
                                          <p:attrName>style.color</p:attrName>
                                        </p:attrNameLst>
                                      </p:cBhvr>
                                      <p:to>
                                        <a:schemeClr val="bg1"/>
                                      </p:to>
                                    </p:animClr>
                                  </p:childTnLst>
                                </p:cTn>
                              </p:par>
                              <p:par>
                                <p:cTn id="69" presetID="3" presetClass="emph" presetSubtype="2" fill="hold" grpId="0" nodeType="withEffect">
                                  <p:stCondLst>
                                    <p:cond delay="0"/>
                                  </p:stCondLst>
                                  <p:childTnLst>
                                    <p:animClr clrSpc="rgb" dir="cw">
                                      <p:cBhvr override="childStyle">
                                        <p:cTn id="70" dur="500" fill="hold"/>
                                        <p:tgtEl>
                                          <p:spTgt spid="61471">
                                            <p:txEl>
                                              <p:charRg st="4294967295" end="4294967295"/>
                                            </p:txEl>
                                          </p:spTgt>
                                        </p:tgtEl>
                                        <p:attrNameLst>
                                          <p:attrName>style.color</p:attrName>
                                        </p:attrNameLst>
                                      </p:cBhvr>
                                      <p:to>
                                        <a:schemeClr val="bg1"/>
                                      </p:to>
                                    </p:animClr>
                                  </p:childTnLst>
                                </p:cTn>
                              </p:par>
                              <p:par>
                                <p:cTn id="71" presetID="18" presetClass="entr" presetSubtype="6" fill="hold" grpId="0" nodeType="withEffect">
                                  <p:stCondLst>
                                    <p:cond delay="0"/>
                                  </p:stCondLst>
                                  <p:childTnLst>
                                    <p:set>
                                      <p:cBhvr>
                                        <p:cTn id="72" dur="1" fill="hold">
                                          <p:stCondLst>
                                            <p:cond delay="0"/>
                                          </p:stCondLst>
                                        </p:cTn>
                                        <p:tgtEl>
                                          <p:spTgt spid="61477"/>
                                        </p:tgtEl>
                                        <p:attrNameLst>
                                          <p:attrName>style.visibility</p:attrName>
                                        </p:attrNameLst>
                                      </p:cBhvr>
                                      <p:to>
                                        <p:strVal val="visible"/>
                                      </p:to>
                                    </p:set>
                                    <p:animEffect transition="in" filter="strips(downRight)">
                                      <p:cBhvr>
                                        <p:cTn id="73" dur="500"/>
                                        <p:tgtEl>
                                          <p:spTgt spid="61477"/>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6" fill="hold" nodeType="clickEffect">
                                  <p:stCondLst>
                                    <p:cond delay="0"/>
                                  </p:stCondLst>
                                  <p:childTnLst>
                                    <p:set>
                                      <p:cBhvr>
                                        <p:cTn id="77" dur="1" fill="hold">
                                          <p:stCondLst>
                                            <p:cond delay="0"/>
                                          </p:stCondLst>
                                        </p:cTn>
                                        <p:tgtEl>
                                          <p:spTgt spid="61483"/>
                                        </p:tgtEl>
                                        <p:attrNameLst>
                                          <p:attrName>style.visibility</p:attrName>
                                        </p:attrNameLst>
                                      </p:cBhvr>
                                      <p:to>
                                        <p:strVal val="visible"/>
                                      </p:to>
                                    </p:set>
                                    <p:animEffect transition="in" filter="strips(downRight)">
                                      <p:cBhvr>
                                        <p:cTn id="78" dur="500"/>
                                        <p:tgtEl>
                                          <p:spTgt spid="61483"/>
                                        </p:tgtEl>
                                      </p:cBhvr>
                                    </p:animEffect>
                                  </p:childTnLst>
                                </p:cTn>
                              </p:par>
                              <p:par>
                                <p:cTn id="79" presetID="18" presetClass="entr" presetSubtype="6" fill="hold" grpId="0" nodeType="withEffect">
                                  <p:stCondLst>
                                    <p:cond delay="0"/>
                                  </p:stCondLst>
                                  <p:childTnLst>
                                    <p:set>
                                      <p:cBhvr>
                                        <p:cTn id="80" dur="1" fill="hold">
                                          <p:stCondLst>
                                            <p:cond delay="0"/>
                                          </p:stCondLst>
                                        </p:cTn>
                                        <p:tgtEl>
                                          <p:spTgt spid="61479"/>
                                        </p:tgtEl>
                                        <p:attrNameLst>
                                          <p:attrName>style.visibility</p:attrName>
                                        </p:attrNameLst>
                                      </p:cBhvr>
                                      <p:to>
                                        <p:strVal val="visible"/>
                                      </p:to>
                                    </p:set>
                                    <p:animEffect transition="in" filter="strips(downRight)">
                                      <p:cBhvr>
                                        <p:cTn id="81" dur="500"/>
                                        <p:tgtEl>
                                          <p:spTgt spid="61479"/>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nodeType="clickEffect">
                                  <p:stCondLst>
                                    <p:cond delay="0"/>
                                  </p:stCondLst>
                                  <p:childTnLst>
                                    <p:set>
                                      <p:cBhvr>
                                        <p:cTn id="85" dur="1" fill="hold">
                                          <p:stCondLst>
                                            <p:cond delay="0"/>
                                          </p:stCondLst>
                                        </p:cTn>
                                        <p:tgtEl>
                                          <p:spTgt spid="61485"/>
                                        </p:tgtEl>
                                        <p:attrNameLst>
                                          <p:attrName>style.visibility</p:attrName>
                                        </p:attrNameLst>
                                      </p:cBhvr>
                                      <p:to>
                                        <p:strVal val="visible"/>
                                      </p:to>
                                    </p:set>
                                    <p:animEffect transition="in" filter="strips(downLeft)">
                                      <p:cBhvr>
                                        <p:cTn id="86" dur="500"/>
                                        <p:tgtEl>
                                          <p:spTgt spid="61485"/>
                                        </p:tgtEl>
                                      </p:cBhvr>
                                    </p:animEffect>
                                  </p:childTnLst>
                                </p:cTn>
                              </p:par>
                              <p:par>
                                <p:cTn id="87" presetID="18" presetClass="entr" presetSubtype="6" fill="hold" grpId="0" nodeType="withEffect">
                                  <p:stCondLst>
                                    <p:cond delay="0"/>
                                  </p:stCondLst>
                                  <p:childTnLst>
                                    <p:set>
                                      <p:cBhvr>
                                        <p:cTn id="88" dur="1" fill="hold">
                                          <p:stCondLst>
                                            <p:cond delay="0"/>
                                          </p:stCondLst>
                                        </p:cTn>
                                        <p:tgtEl>
                                          <p:spTgt spid="61480"/>
                                        </p:tgtEl>
                                        <p:attrNameLst>
                                          <p:attrName>style.visibility</p:attrName>
                                        </p:attrNameLst>
                                      </p:cBhvr>
                                      <p:to>
                                        <p:strVal val="visible"/>
                                      </p:to>
                                    </p:set>
                                    <p:animEffect transition="in" filter="strips(downRight)">
                                      <p:cBhvr>
                                        <p:cTn id="89" dur="500"/>
                                        <p:tgtEl>
                                          <p:spTgt spid="61480"/>
                                        </p:tgtEl>
                                      </p:cBhvr>
                                    </p:animEffect>
                                  </p:childTnLst>
                                </p:cTn>
                              </p:par>
                              <p:par>
                                <p:cTn id="90" presetID="2" presetClass="entr" presetSubtype="4" fill="hold" grpId="0" nodeType="withEffect">
                                  <p:stCondLst>
                                    <p:cond delay="0"/>
                                  </p:stCondLst>
                                  <p:childTnLst>
                                    <p:set>
                                      <p:cBhvr>
                                        <p:cTn id="91" dur="1" fill="hold">
                                          <p:stCondLst>
                                            <p:cond delay="0"/>
                                          </p:stCondLst>
                                        </p:cTn>
                                        <p:tgtEl>
                                          <p:spTgt spid="61486"/>
                                        </p:tgtEl>
                                        <p:attrNameLst>
                                          <p:attrName>style.visibility</p:attrName>
                                        </p:attrNameLst>
                                      </p:cBhvr>
                                      <p:to>
                                        <p:strVal val="visible"/>
                                      </p:to>
                                    </p:set>
                                    <p:anim calcmode="lin" valueType="num">
                                      <p:cBhvr additive="base">
                                        <p:cTn id="92" dur="500" fill="hold"/>
                                        <p:tgtEl>
                                          <p:spTgt spid="61486"/>
                                        </p:tgtEl>
                                        <p:attrNameLst>
                                          <p:attrName>ppt_x</p:attrName>
                                        </p:attrNameLst>
                                      </p:cBhvr>
                                      <p:tavLst>
                                        <p:tav tm="0">
                                          <p:val>
                                            <p:strVal val="#ppt_x"/>
                                          </p:val>
                                        </p:tav>
                                        <p:tav tm="100000">
                                          <p:val>
                                            <p:strVal val="#ppt_x"/>
                                          </p:val>
                                        </p:tav>
                                      </p:tavLst>
                                    </p:anim>
                                    <p:anim calcmode="lin" valueType="num">
                                      <p:cBhvr additive="base">
                                        <p:cTn id="93" dur="500" fill="hold"/>
                                        <p:tgtEl>
                                          <p:spTgt spid="61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8" grpId="0"/>
      <p:bldP spid="61469" grpId="0"/>
      <p:bldP spid="61470" grpId="0"/>
      <p:bldP spid="61471" grpId="0"/>
      <p:bldP spid="61472" grpId="0" animBg="1"/>
      <p:bldP spid="61473" grpId="0" animBg="1"/>
      <p:bldP spid="61474" grpId="0" animBg="1"/>
      <p:bldP spid="61475" grpId="0" animBg="1"/>
      <p:bldP spid="61476" grpId="0" animBg="1"/>
      <p:bldP spid="61477" grpId="0" animBg="1"/>
      <p:bldP spid="61478" grpId="0" animBg="1"/>
      <p:bldP spid="61479" grpId="0" animBg="1"/>
      <p:bldP spid="61480" grpId="0" animBg="1"/>
      <p:bldP spid="614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日期占位符 3"/>
          <p:cNvSpPr>
            <a:spLocks noGrp="1"/>
          </p:cNvSpPr>
          <p:nvPr>
            <p:ph type="dt" sz="half" idx="10"/>
          </p:nvPr>
        </p:nvSpPr>
        <p:spPr/>
        <p:txBody>
          <a:bodyPr/>
          <a:lstStyle/>
          <a:p>
            <a:fld id="{8E677BCA-46F1-4806-B392-9E87696F8AF0}" type="datetime1">
              <a:rPr lang="zh-CN" altLang="en-US"/>
              <a:pPr/>
              <a:t>2020/1/5</a:t>
            </a:fld>
            <a:endParaRPr lang="en-US" altLang="zh-CN"/>
          </a:p>
        </p:txBody>
      </p:sp>
      <p:sp>
        <p:nvSpPr>
          <p:cNvPr id="44" name="灯片编号占位符 4"/>
          <p:cNvSpPr>
            <a:spLocks noGrp="1"/>
          </p:cNvSpPr>
          <p:nvPr>
            <p:ph type="sldNum" sz="quarter" idx="11"/>
          </p:nvPr>
        </p:nvSpPr>
        <p:spPr/>
        <p:txBody>
          <a:bodyPr/>
          <a:lstStyle/>
          <a:p>
            <a:fld id="{C97E61FD-C794-4840-9DFD-5BDA96B38C5B}" type="slidenum">
              <a:rPr lang="en-US" altLang="zh-CN"/>
              <a:pPr/>
              <a:t>27</a:t>
            </a:fld>
            <a:endParaRPr lang="en-US" altLang="zh-CN"/>
          </a:p>
        </p:txBody>
      </p:sp>
      <p:sp>
        <p:nvSpPr>
          <p:cNvPr id="62466"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2467"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endParaRPr lang="zh-CN" altLang="en-US">
              <a:solidFill>
                <a:srgbClr val="0000FF"/>
              </a:solidFill>
            </a:endParaRPr>
          </a:p>
          <a:p>
            <a:pPr lvl="1"/>
            <a:endParaRPr lang="en-US" altLang="zh-CN"/>
          </a:p>
        </p:txBody>
      </p:sp>
      <p:grpSp>
        <p:nvGrpSpPr>
          <p:cNvPr id="62468" name="Group 4"/>
          <p:cNvGrpSpPr>
            <a:grpSpLocks/>
          </p:cNvGrpSpPr>
          <p:nvPr/>
        </p:nvGrpSpPr>
        <p:grpSpPr bwMode="auto">
          <a:xfrm>
            <a:off x="381000" y="2209800"/>
            <a:ext cx="4724400" cy="4191000"/>
            <a:chOff x="240" y="1392"/>
            <a:chExt cx="2976" cy="2640"/>
          </a:xfrm>
        </p:grpSpPr>
        <p:sp>
          <p:nvSpPr>
            <p:cNvPr id="62469"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2470"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2471"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2472"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2473"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2474"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2475" name="AutoShape 11"/>
            <p:cNvCxnSpPr>
              <a:cxnSpLocks noChangeShapeType="1"/>
              <a:stCxn id="62469" idx="2"/>
              <a:endCxn id="62471"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2476" name="AutoShape 12"/>
            <p:cNvCxnSpPr>
              <a:cxnSpLocks noChangeShapeType="1"/>
              <a:stCxn id="62471" idx="2"/>
              <a:endCxn id="62472"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2477" name="AutoShape 13"/>
            <p:cNvCxnSpPr>
              <a:cxnSpLocks noChangeShapeType="1"/>
              <a:stCxn id="62472" idx="2"/>
              <a:endCxn id="62470"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2478" name="AutoShape 14"/>
            <p:cNvCxnSpPr>
              <a:cxnSpLocks noChangeShapeType="1"/>
              <a:stCxn id="62471" idx="3"/>
              <a:endCxn id="62473"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2479" name="AutoShape 15"/>
            <p:cNvCxnSpPr>
              <a:cxnSpLocks noChangeShapeType="1"/>
              <a:stCxn id="62472" idx="3"/>
              <a:endCxn id="62474"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2480" name="AutoShape 16"/>
            <p:cNvCxnSpPr>
              <a:cxnSpLocks noChangeShapeType="1"/>
              <a:stCxn id="62473" idx="2"/>
              <a:endCxn id="62472"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2481" name="AutoShape 17"/>
            <p:cNvCxnSpPr>
              <a:cxnSpLocks noChangeShapeType="1"/>
              <a:stCxn id="62474" idx="2"/>
              <a:endCxn id="62470"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2482"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2483"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2484"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2485"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2486"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2487"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2488"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2489"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2490"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2491"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2492" name="Rectangle 28"/>
          <p:cNvSpPr>
            <a:spLocks noChangeArrowheads="1"/>
          </p:cNvSpPr>
          <p:nvPr/>
        </p:nvSpPr>
        <p:spPr bwMode="auto">
          <a:xfrm>
            <a:off x="6029325" y="2212975"/>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A&gt;1</a:t>
            </a:r>
          </a:p>
        </p:txBody>
      </p:sp>
      <p:sp>
        <p:nvSpPr>
          <p:cNvPr id="62493" name="Rectangle 29"/>
          <p:cNvSpPr>
            <a:spLocks noChangeArrowheads="1"/>
          </p:cNvSpPr>
          <p:nvPr/>
        </p:nvSpPr>
        <p:spPr bwMode="auto">
          <a:xfrm>
            <a:off x="7248525" y="2209800"/>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B=0</a:t>
            </a:r>
          </a:p>
        </p:txBody>
      </p:sp>
      <p:sp>
        <p:nvSpPr>
          <p:cNvPr id="62494" name="Rectangle 30"/>
          <p:cNvSpPr>
            <a:spLocks noChangeArrowheads="1"/>
          </p:cNvSpPr>
          <p:nvPr/>
        </p:nvSpPr>
        <p:spPr bwMode="auto">
          <a:xfrm>
            <a:off x="6029325" y="2974975"/>
            <a:ext cx="752475"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A=2</a:t>
            </a:r>
            <a:endParaRPr lang="en-US" altLang="zh-CN" sz="2400" b="1">
              <a:solidFill>
                <a:srgbClr val="CC0000"/>
              </a:solidFill>
            </a:endParaRPr>
          </a:p>
        </p:txBody>
      </p:sp>
      <p:sp>
        <p:nvSpPr>
          <p:cNvPr id="62495" name="Rectangle 31"/>
          <p:cNvSpPr>
            <a:spLocks noChangeArrowheads="1"/>
          </p:cNvSpPr>
          <p:nvPr/>
        </p:nvSpPr>
        <p:spPr bwMode="auto">
          <a:xfrm>
            <a:off x="7248525" y="2971800"/>
            <a:ext cx="735013"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X&gt;1</a:t>
            </a:r>
            <a:endParaRPr lang="en-US" altLang="zh-CN" sz="2400" b="1">
              <a:solidFill>
                <a:srgbClr val="CC0000"/>
              </a:solidFill>
            </a:endParaRPr>
          </a:p>
        </p:txBody>
      </p:sp>
      <p:sp>
        <p:nvSpPr>
          <p:cNvPr id="62496" name="Rectangle 32"/>
          <p:cNvSpPr>
            <a:spLocks noChangeArrowheads="1"/>
          </p:cNvSpPr>
          <p:nvPr/>
        </p:nvSpPr>
        <p:spPr bwMode="auto">
          <a:xfrm>
            <a:off x="55626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62497" name="Rectangle 33"/>
          <p:cNvSpPr>
            <a:spLocks noChangeArrowheads="1"/>
          </p:cNvSpPr>
          <p:nvPr/>
        </p:nvSpPr>
        <p:spPr bwMode="auto">
          <a:xfrm>
            <a:off x="66294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62498" name="Rectangle 34"/>
          <p:cNvSpPr>
            <a:spLocks noChangeArrowheads="1"/>
          </p:cNvSpPr>
          <p:nvPr/>
        </p:nvSpPr>
        <p:spPr bwMode="auto">
          <a:xfrm>
            <a:off x="76962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62499" name="Rectangle 35"/>
          <p:cNvSpPr>
            <a:spLocks noChangeArrowheads="1"/>
          </p:cNvSpPr>
          <p:nvPr/>
        </p:nvSpPr>
        <p:spPr bwMode="auto">
          <a:xfrm>
            <a:off x="6261100" y="5562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2500" name="Rectangle 36"/>
          <p:cNvSpPr>
            <a:spLocks noChangeArrowheads="1"/>
          </p:cNvSpPr>
          <p:nvPr/>
        </p:nvSpPr>
        <p:spPr bwMode="auto">
          <a:xfrm>
            <a:off x="67183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2501" name="Rectangle 37"/>
          <p:cNvSpPr>
            <a:spLocks noChangeArrowheads="1"/>
          </p:cNvSpPr>
          <p:nvPr/>
        </p:nvSpPr>
        <p:spPr bwMode="auto">
          <a:xfrm>
            <a:off x="71755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2504" name="Rectangle 40"/>
          <p:cNvSpPr>
            <a:spLocks noChangeArrowheads="1"/>
          </p:cNvSpPr>
          <p:nvPr/>
        </p:nvSpPr>
        <p:spPr bwMode="auto">
          <a:xfrm>
            <a:off x="76327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62510" name="AutoShape 46"/>
          <p:cNvCxnSpPr>
            <a:cxnSpLocks noChangeShapeType="1"/>
          </p:cNvCxnSpPr>
          <p:nvPr/>
        </p:nvCxnSpPr>
        <p:spPr bwMode="auto">
          <a:xfrm flipH="1">
            <a:off x="1600200" y="2743200"/>
            <a:ext cx="9525" cy="533400"/>
          </a:xfrm>
          <a:prstGeom prst="straightConnector1">
            <a:avLst/>
          </a:prstGeom>
          <a:noFill/>
          <a:ln w="76200">
            <a:solidFill>
              <a:srgbClr val="00FF00"/>
            </a:solidFill>
            <a:round/>
            <a:headEnd/>
            <a:tailEnd type="triangle" w="med" len="med"/>
          </a:ln>
          <a:effectLst/>
        </p:spPr>
      </p:cxnSp>
      <p:cxnSp>
        <p:nvCxnSpPr>
          <p:cNvPr id="62511" name="AutoShape 47"/>
          <p:cNvCxnSpPr>
            <a:cxnSpLocks noChangeShapeType="1"/>
          </p:cNvCxnSpPr>
          <p:nvPr/>
        </p:nvCxnSpPr>
        <p:spPr bwMode="auto">
          <a:xfrm>
            <a:off x="1600200" y="3962400"/>
            <a:ext cx="0" cy="609600"/>
          </a:xfrm>
          <a:prstGeom prst="straightConnector1">
            <a:avLst/>
          </a:prstGeom>
          <a:noFill/>
          <a:ln w="76200">
            <a:solidFill>
              <a:srgbClr val="00FF00"/>
            </a:solidFill>
            <a:round/>
            <a:headEnd/>
            <a:tailEnd type="triangle" w="med" len="med"/>
          </a:ln>
          <a:effectLst/>
        </p:spPr>
      </p:cxnSp>
      <p:cxnSp>
        <p:nvCxnSpPr>
          <p:cNvPr id="62512" name="AutoShape 48"/>
          <p:cNvCxnSpPr>
            <a:cxnSpLocks noChangeShapeType="1"/>
            <a:stCxn id="62472" idx="2"/>
            <a:endCxn id="62470" idx="0"/>
          </p:cNvCxnSpPr>
          <p:nvPr/>
        </p:nvCxnSpPr>
        <p:spPr bwMode="auto">
          <a:xfrm>
            <a:off x="1600200" y="5257800"/>
            <a:ext cx="4763" cy="609600"/>
          </a:xfrm>
          <a:prstGeom prst="straightConnector1">
            <a:avLst/>
          </a:prstGeom>
          <a:noFill/>
          <a:ln w="76200">
            <a:solidFill>
              <a:srgbClr val="00FF00"/>
            </a:solidFill>
            <a:round/>
            <a:headEnd/>
            <a:tailEnd type="triangle" w="med" len="med"/>
          </a:ln>
          <a:effectLst/>
        </p:spPr>
      </p:cxnSp>
      <p:sp>
        <p:nvSpPr>
          <p:cNvPr id="62514" name="Rectangle 50"/>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96"/>
                                        </p:tgtEl>
                                        <p:attrNameLst>
                                          <p:attrName>style.visibility</p:attrName>
                                        </p:attrNameLst>
                                      </p:cBhvr>
                                      <p:to>
                                        <p:strVal val="visible"/>
                                      </p:to>
                                    </p:set>
                                    <p:anim calcmode="lin" valueType="num">
                                      <p:cBhvr additive="base">
                                        <p:cTn id="7" dur="500" fill="hold"/>
                                        <p:tgtEl>
                                          <p:spTgt spid="62496"/>
                                        </p:tgtEl>
                                        <p:attrNameLst>
                                          <p:attrName>ppt_x</p:attrName>
                                        </p:attrNameLst>
                                      </p:cBhvr>
                                      <p:tavLst>
                                        <p:tav tm="0">
                                          <p:val>
                                            <p:strVal val="#ppt_x"/>
                                          </p:val>
                                        </p:tav>
                                        <p:tav tm="100000">
                                          <p:val>
                                            <p:strVal val="#ppt_x"/>
                                          </p:val>
                                        </p:tav>
                                      </p:tavLst>
                                    </p:anim>
                                    <p:anim calcmode="lin" valueType="num">
                                      <p:cBhvr additive="base">
                                        <p:cTn id="8" dur="500" fill="hold"/>
                                        <p:tgtEl>
                                          <p:spTgt spid="624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497"/>
                                        </p:tgtEl>
                                        <p:attrNameLst>
                                          <p:attrName>style.visibility</p:attrName>
                                        </p:attrNameLst>
                                      </p:cBhvr>
                                      <p:to>
                                        <p:strVal val="visible"/>
                                      </p:to>
                                    </p:set>
                                    <p:anim calcmode="lin" valueType="num">
                                      <p:cBhvr additive="base">
                                        <p:cTn id="11" dur="500" fill="hold"/>
                                        <p:tgtEl>
                                          <p:spTgt spid="62497"/>
                                        </p:tgtEl>
                                        <p:attrNameLst>
                                          <p:attrName>ppt_x</p:attrName>
                                        </p:attrNameLst>
                                      </p:cBhvr>
                                      <p:tavLst>
                                        <p:tav tm="0">
                                          <p:val>
                                            <p:strVal val="#ppt_x"/>
                                          </p:val>
                                        </p:tav>
                                        <p:tav tm="100000">
                                          <p:val>
                                            <p:strVal val="#ppt_x"/>
                                          </p:val>
                                        </p:tav>
                                      </p:tavLst>
                                    </p:anim>
                                    <p:anim calcmode="lin" valueType="num">
                                      <p:cBhvr additive="base">
                                        <p:cTn id="12" dur="500" fill="hold"/>
                                        <p:tgtEl>
                                          <p:spTgt spid="624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498"/>
                                        </p:tgtEl>
                                        <p:attrNameLst>
                                          <p:attrName>style.visibility</p:attrName>
                                        </p:attrNameLst>
                                      </p:cBhvr>
                                      <p:to>
                                        <p:strVal val="visible"/>
                                      </p:to>
                                    </p:set>
                                    <p:anim calcmode="lin" valueType="num">
                                      <p:cBhvr additive="base">
                                        <p:cTn id="15" dur="500" fill="hold"/>
                                        <p:tgtEl>
                                          <p:spTgt spid="62498"/>
                                        </p:tgtEl>
                                        <p:attrNameLst>
                                          <p:attrName>ppt_x</p:attrName>
                                        </p:attrNameLst>
                                      </p:cBhvr>
                                      <p:tavLst>
                                        <p:tav tm="0">
                                          <p:val>
                                            <p:strVal val="#ppt_x"/>
                                          </p:val>
                                        </p:tav>
                                        <p:tav tm="100000">
                                          <p:val>
                                            <p:strVal val="#ppt_x"/>
                                          </p:val>
                                        </p:tav>
                                      </p:tavLst>
                                    </p:anim>
                                    <p:anim calcmode="lin" valueType="num">
                                      <p:cBhvr additive="base">
                                        <p:cTn id="16" dur="500" fill="hold"/>
                                        <p:tgtEl>
                                          <p:spTgt spid="624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62492"/>
                                        </p:tgtEl>
                                        <p:attrNameLst>
                                          <p:attrName>fillcolor</p:attrName>
                                        </p:attrNameLst>
                                      </p:cBhvr>
                                      <p:to>
                                        <a:srgbClr val="0000FF"/>
                                      </p:to>
                                    </p:animClr>
                                    <p:set>
                                      <p:cBhvr>
                                        <p:cTn id="21" dur="500" fill="hold"/>
                                        <p:tgtEl>
                                          <p:spTgt spid="62492"/>
                                        </p:tgtEl>
                                        <p:attrNameLst>
                                          <p:attrName>fill.type</p:attrName>
                                        </p:attrNameLst>
                                      </p:cBhvr>
                                      <p:to>
                                        <p:strVal val="solid"/>
                                      </p:to>
                                    </p:set>
                                    <p:set>
                                      <p:cBhvr>
                                        <p:cTn id="22" dur="500" fill="hold"/>
                                        <p:tgtEl>
                                          <p:spTgt spid="62492"/>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62493"/>
                                        </p:tgtEl>
                                        <p:attrNameLst>
                                          <p:attrName>fillcolor</p:attrName>
                                        </p:attrNameLst>
                                      </p:cBhvr>
                                      <p:to>
                                        <a:srgbClr val="0000FF"/>
                                      </p:to>
                                    </p:animClr>
                                    <p:set>
                                      <p:cBhvr>
                                        <p:cTn id="25" dur="500" fill="hold"/>
                                        <p:tgtEl>
                                          <p:spTgt spid="62493"/>
                                        </p:tgtEl>
                                        <p:attrNameLst>
                                          <p:attrName>fill.type</p:attrName>
                                        </p:attrNameLst>
                                      </p:cBhvr>
                                      <p:to>
                                        <p:strVal val="solid"/>
                                      </p:to>
                                    </p:set>
                                    <p:set>
                                      <p:cBhvr>
                                        <p:cTn id="26" dur="500" fill="hold"/>
                                        <p:tgtEl>
                                          <p:spTgt spid="62493"/>
                                        </p:tgtEl>
                                        <p:attrNameLst>
                                          <p:attrName>fill.on</p:attrName>
                                        </p:attrNameLst>
                                      </p:cBhvr>
                                      <p:to>
                                        <p:strVal val="true"/>
                                      </p:to>
                                    </p:set>
                                  </p:childTnLst>
                                </p:cTn>
                              </p:par>
                              <p:par>
                                <p:cTn id="27" presetID="3" presetClass="emph" presetSubtype="2" fill="hold" grpId="0" nodeType="withEffect">
                                  <p:stCondLst>
                                    <p:cond delay="0"/>
                                  </p:stCondLst>
                                  <p:childTnLst>
                                    <p:animClr clrSpc="rgb" dir="cw">
                                      <p:cBhvr override="childStyle">
                                        <p:cTn id="28" dur="500" fill="hold"/>
                                        <p:tgtEl>
                                          <p:spTgt spid="62492">
                                            <p:txEl>
                                              <p:charRg st="4294967295" end="4294967295"/>
                                            </p:txEl>
                                          </p:spTgt>
                                        </p:tgtEl>
                                        <p:attrNameLst>
                                          <p:attrName>style.color</p:attrName>
                                        </p:attrNameLst>
                                      </p:cBhvr>
                                      <p:to>
                                        <a:schemeClr val="bg1"/>
                                      </p:to>
                                    </p:animClr>
                                  </p:childTnLst>
                                </p:cTn>
                              </p:par>
                              <p:par>
                                <p:cTn id="29" presetID="3" presetClass="emph" presetSubtype="2" fill="hold" grpId="0" nodeType="withEffect">
                                  <p:stCondLst>
                                    <p:cond delay="0"/>
                                  </p:stCondLst>
                                  <p:childTnLst>
                                    <p:animClr clrSpc="rgb" dir="cw">
                                      <p:cBhvr override="childStyle">
                                        <p:cTn id="30" dur="500" fill="hold"/>
                                        <p:tgtEl>
                                          <p:spTgt spid="62493">
                                            <p:txEl>
                                              <p:charRg st="4294967295" end="4294967295"/>
                                            </p:txEl>
                                          </p:spTgt>
                                        </p:tgtEl>
                                        <p:attrNameLst>
                                          <p:attrName>style.color</p:attrName>
                                        </p:attrNameLst>
                                      </p:cBhvr>
                                      <p:to>
                                        <a:schemeClr val="bg1"/>
                                      </p:to>
                                    </p:animClr>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62499"/>
                                        </p:tgtEl>
                                        <p:attrNameLst>
                                          <p:attrName>style.visibility</p:attrName>
                                        </p:attrNameLst>
                                      </p:cBhvr>
                                      <p:to>
                                        <p:strVal val="visible"/>
                                      </p:to>
                                    </p:set>
                                    <p:animEffect transition="in" filter="strips(downRight)">
                                      <p:cBhvr>
                                        <p:cTn id="35" dur="500"/>
                                        <p:tgtEl>
                                          <p:spTgt spid="62499"/>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2510"/>
                                        </p:tgtEl>
                                        <p:attrNameLst>
                                          <p:attrName>style.visibility</p:attrName>
                                        </p:attrNameLst>
                                      </p:cBhvr>
                                      <p:to>
                                        <p:strVal val="visible"/>
                                      </p:to>
                                    </p:set>
                                    <p:animEffect transition="in" filter="strips(downRight)">
                                      <p:cBhvr>
                                        <p:cTn id="40" dur="500"/>
                                        <p:tgtEl>
                                          <p:spTgt spid="62510"/>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62500"/>
                                        </p:tgtEl>
                                        <p:attrNameLst>
                                          <p:attrName>style.visibility</p:attrName>
                                        </p:attrNameLst>
                                      </p:cBhvr>
                                      <p:to>
                                        <p:strVal val="visible"/>
                                      </p:to>
                                    </p:set>
                                    <p:animEffect transition="in" filter="strips(downRight)">
                                      <p:cBhvr>
                                        <p:cTn id="43" dur="500"/>
                                        <p:tgtEl>
                                          <p:spTgt spid="62500"/>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62511"/>
                                        </p:tgtEl>
                                        <p:attrNameLst>
                                          <p:attrName>style.visibility</p:attrName>
                                        </p:attrNameLst>
                                      </p:cBhvr>
                                      <p:to>
                                        <p:strVal val="visible"/>
                                      </p:to>
                                    </p:set>
                                    <p:animEffect transition="in" filter="strips(downRight)">
                                      <p:cBhvr>
                                        <p:cTn id="48" dur="500"/>
                                        <p:tgtEl>
                                          <p:spTgt spid="6251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62494"/>
                                        </p:tgtEl>
                                        <p:attrNameLst>
                                          <p:attrName>fillcolor</p:attrName>
                                        </p:attrNameLst>
                                      </p:cBhvr>
                                      <p:to>
                                        <a:srgbClr val="0000FF"/>
                                      </p:to>
                                    </p:animClr>
                                    <p:set>
                                      <p:cBhvr>
                                        <p:cTn id="53" dur="500" fill="hold"/>
                                        <p:tgtEl>
                                          <p:spTgt spid="62494"/>
                                        </p:tgtEl>
                                        <p:attrNameLst>
                                          <p:attrName>fill.type</p:attrName>
                                        </p:attrNameLst>
                                      </p:cBhvr>
                                      <p:to>
                                        <p:strVal val="solid"/>
                                      </p:to>
                                    </p:set>
                                    <p:set>
                                      <p:cBhvr>
                                        <p:cTn id="54" dur="500" fill="hold"/>
                                        <p:tgtEl>
                                          <p:spTgt spid="6249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62495"/>
                                        </p:tgtEl>
                                        <p:attrNameLst>
                                          <p:attrName>fillcolor</p:attrName>
                                        </p:attrNameLst>
                                      </p:cBhvr>
                                      <p:to>
                                        <a:srgbClr val="0000FF"/>
                                      </p:to>
                                    </p:animClr>
                                    <p:set>
                                      <p:cBhvr>
                                        <p:cTn id="57" dur="500" fill="hold"/>
                                        <p:tgtEl>
                                          <p:spTgt spid="62495"/>
                                        </p:tgtEl>
                                        <p:attrNameLst>
                                          <p:attrName>fill.type</p:attrName>
                                        </p:attrNameLst>
                                      </p:cBhvr>
                                      <p:to>
                                        <p:strVal val="solid"/>
                                      </p:to>
                                    </p:set>
                                    <p:set>
                                      <p:cBhvr>
                                        <p:cTn id="58" dur="500" fill="hold"/>
                                        <p:tgtEl>
                                          <p:spTgt spid="62495"/>
                                        </p:tgtEl>
                                        <p:attrNameLst>
                                          <p:attrName>fill.on</p:attrName>
                                        </p:attrNameLst>
                                      </p:cBhvr>
                                      <p:to>
                                        <p:strVal val="true"/>
                                      </p:to>
                                    </p:set>
                                  </p:childTnLst>
                                </p:cTn>
                              </p:par>
                              <p:par>
                                <p:cTn id="59" presetID="3" presetClass="emph" presetSubtype="2" fill="hold" grpId="0" nodeType="withEffect">
                                  <p:stCondLst>
                                    <p:cond delay="0"/>
                                  </p:stCondLst>
                                  <p:childTnLst>
                                    <p:animClr clrSpc="rgb" dir="cw">
                                      <p:cBhvr override="childStyle">
                                        <p:cTn id="60" dur="500" fill="hold"/>
                                        <p:tgtEl>
                                          <p:spTgt spid="62494">
                                            <p:txEl>
                                              <p:charRg st="4294967295" end="4294967295"/>
                                            </p:txEl>
                                          </p:spTgt>
                                        </p:tgtEl>
                                        <p:attrNameLst>
                                          <p:attrName>style.color</p:attrName>
                                        </p:attrNameLst>
                                      </p:cBhvr>
                                      <p:to>
                                        <a:schemeClr val="bg1"/>
                                      </p:to>
                                    </p:animClr>
                                  </p:childTnLst>
                                </p:cTn>
                              </p:par>
                              <p:par>
                                <p:cTn id="61" presetID="3" presetClass="emph" presetSubtype="2" fill="hold" grpId="0" nodeType="withEffect">
                                  <p:stCondLst>
                                    <p:cond delay="0"/>
                                  </p:stCondLst>
                                  <p:childTnLst>
                                    <p:animClr clrSpc="rgb" dir="cw">
                                      <p:cBhvr override="childStyle">
                                        <p:cTn id="62" dur="500" fill="hold"/>
                                        <p:tgtEl>
                                          <p:spTgt spid="62495">
                                            <p:txEl>
                                              <p:charRg st="4294967295" end="4294967295"/>
                                            </p:txEl>
                                          </p:spTgt>
                                        </p:tgtEl>
                                        <p:attrNameLst>
                                          <p:attrName>style.color</p:attrName>
                                        </p:attrNameLst>
                                      </p:cBhvr>
                                      <p:to>
                                        <a:schemeClr val="bg1"/>
                                      </p:to>
                                    </p:animClr>
                                  </p:childTnLst>
                                </p:cTn>
                              </p:par>
                              <p:par>
                                <p:cTn id="63" presetID="18" presetClass="entr" presetSubtype="6" fill="hold" grpId="0" nodeType="withEffect">
                                  <p:stCondLst>
                                    <p:cond delay="0"/>
                                  </p:stCondLst>
                                  <p:childTnLst>
                                    <p:set>
                                      <p:cBhvr>
                                        <p:cTn id="64" dur="1" fill="hold">
                                          <p:stCondLst>
                                            <p:cond delay="0"/>
                                          </p:stCondLst>
                                        </p:cTn>
                                        <p:tgtEl>
                                          <p:spTgt spid="62501"/>
                                        </p:tgtEl>
                                        <p:attrNameLst>
                                          <p:attrName>style.visibility</p:attrName>
                                        </p:attrNameLst>
                                      </p:cBhvr>
                                      <p:to>
                                        <p:strVal val="visible"/>
                                      </p:to>
                                    </p:set>
                                    <p:animEffect transition="in" filter="strips(downRight)">
                                      <p:cBhvr>
                                        <p:cTn id="65" dur="500"/>
                                        <p:tgtEl>
                                          <p:spTgt spid="62501"/>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62512"/>
                                        </p:tgtEl>
                                        <p:attrNameLst>
                                          <p:attrName>style.visibility</p:attrName>
                                        </p:attrNameLst>
                                      </p:cBhvr>
                                      <p:to>
                                        <p:strVal val="visible"/>
                                      </p:to>
                                    </p:set>
                                    <p:animEffect transition="in" filter="strips(downRight)">
                                      <p:cBhvr>
                                        <p:cTn id="70" dur="500"/>
                                        <p:tgtEl>
                                          <p:spTgt spid="62512"/>
                                        </p:tgtEl>
                                      </p:cBhvr>
                                    </p:animEffect>
                                  </p:childTnLst>
                                </p:cTn>
                              </p:par>
                              <p:par>
                                <p:cTn id="71" presetID="18" presetClass="entr" presetSubtype="6" fill="hold" grpId="0" nodeType="withEffect">
                                  <p:stCondLst>
                                    <p:cond delay="0"/>
                                  </p:stCondLst>
                                  <p:childTnLst>
                                    <p:set>
                                      <p:cBhvr>
                                        <p:cTn id="72" dur="1" fill="hold">
                                          <p:stCondLst>
                                            <p:cond delay="0"/>
                                          </p:stCondLst>
                                        </p:cTn>
                                        <p:tgtEl>
                                          <p:spTgt spid="62504"/>
                                        </p:tgtEl>
                                        <p:attrNameLst>
                                          <p:attrName>style.visibility</p:attrName>
                                        </p:attrNameLst>
                                      </p:cBhvr>
                                      <p:to>
                                        <p:strVal val="visible"/>
                                      </p:to>
                                    </p:set>
                                    <p:animEffect transition="in" filter="strips(downRight)">
                                      <p:cBhvr>
                                        <p:cTn id="73" dur="500"/>
                                        <p:tgtEl>
                                          <p:spTgt spid="62504"/>
                                        </p:tgtEl>
                                      </p:cBhvr>
                                    </p:animEffect>
                                  </p:childTnLst>
                                </p:cTn>
                              </p:par>
                              <p:par>
                                <p:cTn id="74" presetID="2" presetClass="entr" presetSubtype="4" fill="hold" grpId="0" nodeType="withEffect">
                                  <p:stCondLst>
                                    <p:cond delay="0"/>
                                  </p:stCondLst>
                                  <p:childTnLst>
                                    <p:set>
                                      <p:cBhvr>
                                        <p:cTn id="75" dur="1" fill="hold">
                                          <p:stCondLst>
                                            <p:cond delay="0"/>
                                          </p:stCondLst>
                                        </p:cTn>
                                        <p:tgtEl>
                                          <p:spTgt spid="62514"/>
                                        </p:tgtEl>
                                        <p:attrNameLst>
                                          <p:attrName>style.visibility</p:attrName>
                                        </p:attrNameLst>
                                      </p:cBhvr>
                                      <p:to>
                                        <p:strVal val="visible"/>
                                      </p:to>
                                    </p:set>
                                    <p:anim calcmode="lin" valueType="num">
                                      <p:cBhvr additive="base">
                                        <p:cTn id="76" dur="500" fill="hold"/>
                                        <p:tgtEl>
                                          <p:spTgt spid="62514"/>
                                        </p:tgtEl>
                                        <p:attrNameLst>
                                          <p:attrName>ppt_x</p:attrName>
                                        </p:attrNameLst>
                                      </p:cBhvr>
                                      <p:tavLst>
                                        <p:tav tm="0">
                                          <p:val>
                                            <p:strVal val="#ppt_x"/>
                                          </p:val>
                                        </p:tav>
                                        <p:tav tm="100000">
                                          <p:val>
                                            <p:strVal val="#ppt_x"/>
                                          </p:val>
                                        </p:tav>
                                      </p:tavLst>
                                    </p:anim>
                                    <p:anim calcmode="lin" valueType="num">
                                      <p:cBhvr additive="base">
                                        <p:cTn id="77" dur="500" fill="hold"/>
                                        <p:tgtEl>
                                          <p:spTgt spid="62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2" grpId="0"/>
      <p:bldP spid="62493" grpId="0"/>
      <p:bldP spid="62494" grpId="0"/>
      <p:bldP spid="62495" grpId="0"/>
      <p:bldP spid="62496" grpId="0" animBg="1"/>
      <p:bldP spid="62497" grpId="0" animBg="1"/>
      <p:bldP spid="62498" grpId="0" animBg="1"/>
      <p:bldP spid="62499" grpId="0" animBg="1"/>
      <p:bldP spid="62500" grpId="0" animBg="1"/>
      <p:bldP spid="62501" grpId="0" animBg="1"/>
      <p:bldP spid="62504" grpId="0" animBg="1"/>
      <p:bldP spid="625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a:spLocks noGrp="1"/>
          </p:cNvSpPr>
          <p:nvPr>
            <p:ph type="dt" sz="half" idx="10"/>
          </p:nvPr>
        </p:nvSpPr>
        <p:spPr/>
        <p:txBody>
          <a:bodyPr/>
          <a:lstStyle/>
          <a:p>
            <a:fld id="{1BCA07B6-576E-46BA-A14C-7001121EA646}" type="datetime1">
              <a:rPr lang="zh-CN" altLang="en-US"/>
              <a:pPr/>
              <a:t>2020/1/5</a:t>
            </a:fld>
            <a:endParaRPr lang="en-US" altLang="zh-CN"/>
          </a:p>
        </p:txBody>
      </p:sp>
      <p:sp>
        <p:nvSpPr>
          <p:cNvPr id="47" name="灯片编号占位符 4"/>
          <p:cNvSpPr>
            <a:spLocks noGrp="1"/>
          </p:cNvSpPr>
          <p:nvPr>
            <p:ph type="sldNum" sz="quarter" idx="11"/>
          </p:nvPr>
        </p:nvSpPr>
        <p:spPr/>
        <p:txBody>
          <a:bodyPr/>
          <a:lstStyle/>
          <a:p>
            <a:fld id="{A784E4BA-A9CB-4F8F-A793-6F19E494975D}" type="slidenum">
              <a:rPr lang="en-US" altLang="zh-CN"/>
              <a:pPr/>
              <a:t>28</a:t>
            </a:fld>
            <a:endParaRPr lang="en-US" altLang="zh-CN"/>
          </a:p>
        </p:txBody>
      </p:sp>
      <p:sp>
        <p:nvSpPr>
          <p:cNvPr id="63490"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3491"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endParaRPr lang="zh-CN" altLang="en-US">
              <a:solidFill>
                <a:srgbClr val="0000FF"/>
              </a:solidFill>
            </a:endParaRPr>
          </a:p>
          <a:p>
            <a:pPr lvl="1"/>
            <a:endParaRPr lang="en-US" altLang="zh-CN"/>
          </a:p>
        </p:txBody>
      </p:sp>
      <p:grpSp>
        <p:nvGrpSpPr>
          <p:cNvPr id="63492" name="Group 4"/>
          <p:cNvGrpSpPr>
            <a:grpSpLocks/>
          </p:cNvGrpSpPr>
          <p:nvPr/>
        </p:nvGrpSpPr>
        <p:grpSpPr bwMode="auto">
          <a:xfrm>
            <a:off x="381000" y="2209800"/>
            <a:ext cx="4724400" cy="4191000"/>
            <a:chOff x="240" y="1392"/>
            <a:chExt cx="2976" cy="2640"/>
          </a:xfrm>
        </p:grpSpPr>
        <p:sp>
          <p:nvSpPr>
            <p:cNvPr id="63493"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3494"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3495"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3496"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3497"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3498"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3499" name="AutoShape 11"/>
            <p:cNvCxnSpPr>
              <a:cxnSpLocks noChangeShapeType="1"/>
              <a:stCxn id="63493" idx="2"/>
              <a:endCxn id="63495"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3500" name="AutoShape 12"/>
            <p:cNvCxnSpPr>
              <a:cxnSpLocks noChangeShapeType="1"/>
              <a:stCxn id="63495" idx="2"/>
              <a:endCxn id="63496"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3501" name="AutoShape 13"/>
            <p:cNvCxnSpPr>
              <a:cxnSpLocks noChangeShapeType="1"/>
              <a:stCxn id="63496" idx="2"/>
              <a:endCxn id="63494"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3502" name="AutoShape 14"/>
            <p:cNvCxnSpPr>
              <a:cxnSpLocks noChangeShapeType="1"/>
              <a:stCxn id="63495" idx="3"/>
              <a:endCxn id="63497"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3503" name="AutoShape 15"/>
            <p:cNvCxnSpPr>
              <a:cxnSpLocks noChangeShapeType="1"/>
              <a:stCxn id="63496" idx="3"/>
              <a:endCxn id="63498"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3504" name="AutoShape 16"/>
            <p:cNvCxnSpPr>
              <a:cxnSpLocks noChangeShapeType="1"/>
              <a:stCxn id="63497" idx="2"/>
              <a:endCxn id="63496"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3505" name="AutoShape 17"/>
            <p:cNvCxnSpPr>
              <a:cxnSpLocks noChangeShapeType="1"/>
              <a:stCxn id="63498" idx="2"/>
              <a:endCxn id="63494"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3506"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3507"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3508"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3509"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3510"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3511"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3512"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3513"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3514"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3515"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3516" name="Rectangle 28"/>
          <p:cNvSpPr>
            <a:spLocks noChangeArrowheads="1"/>
          </p:cNvSpPr>
          <p:nvPr/>
        </p:nvSpPr>
        <p:spPr bwMode="auto">
          <a:xfrm>
            <a:off x="6029325" y="2212975"/>
            <a:ext cx="752475" cy="457200"/>
          </a:xfrm>
          <a:prstGeom prst="rect">
            <a:avLst/>
          </a:prstGeom>
          <a:solidFill>
            <a:srgbClr val="FF0000"/>
          </a:solidFill>
          <a:ln w="9525">
            <a:noFill/>
            <a:miter lim="800000"/>
            <a:headEnd/>
            <a:tailEnd/>
          </a:ln>
          <a:effectLst/>
        </p:spPr>
        <p:txBody>
          <a:bodyPr wrap="none">
            <a:spAutoFit/>
          </a:bodyPr>
          <a:lstStyle/>
          <a:p>
            <a:r>
              <a:rPr lang="en-US" altLang="zh-CN" sz="2400" b="1">
                <a:solidFill>
                  <a:schemeClr val="bg1"/>
                </a:solidFill>
              </a:rPr>
              <a:t>A&gt;1</a:t>
            </a:r>
          </a:p>
        </p:txBody>
      </p:sp>
      <p:sp>
        <p:nvSpPr>
          <p:cNvPr id="63517" name="Rectangle 29"/>
          <p:cNvSpPr>
            <a:spLocks noChangeArrowheads="1"/>
          </p:cNvSpPr>
          <p:nvPr/>
        </p:nvSpPr>
        <p:spPr bwMode="auto">
          <a:xfrm>
            <a:off x="7248525" y="2209800"/>
            <a:ext cx="752475" cy="457200"/>
          </a:xfrm>
          <a:prstGeom prst="rect">
            <a:avLst/>
          </a:prstGeom>
          <a:solidFill>
            <a:srgbClr val="FF0000"/>
          </a:solidFill>
          <a:ln w="9525">
            <a:noFill/>
            <a:miter lim="800000"/>
            <a:headEnd/>
            <a:tailEnd/>
          </a:ln>
          <a:effectLst/>
        </p:spPr>
        <p:txBody>
          <a:bodyPr wrap="none">
            <a:spAutoFit/>
          </a:bodyPr>
          <a:lstStyle/>
          <a:p>
            <a:r>
              <a:rPr lang="en-US" altLang="zh-CN" sz="2400" b="1">
                <a:solidFill>
                  <a:schemeClr val="bg1"/>
                </a:solidFill>
              </a:rPr>
              <a:t>B=0</a:t>
            </a:r>
          </a:p>
        </p:txBody>
      </p:sp>
      <p:sp>
        <p:nvSpPr>
          <p:cNvPr id="63518" name="Rectangle 30"/>
          <p:cNvSpPr>
            <a:spLocks noChangeArrowheads="1"/>
          </p:cNvSpPr>
          <p:nvPr/>
        </p:nvSpPr>
        <p:spPr bwMode="auto">
          <a:xfrm>
            <a:off x="6029325" y="2974975"/>
            <a:ext cx="752475" cy="457200"/>
          </a:xfrm>
          <a:prstGeom prst="rect">
            <a:avLst/>
          </a:prstGeom>
          <a:solidFill>
            <a:srgbClr val="FF0000"/>
          </a:solidFill>
          <a:ln w="9525">
            <a:noFill/>
            <a:miter lim="800000"/>
            <a:headEnd/>
            <a:tailEnd/>
          </a:ln>
          <a:effectLst/>
        </p:spPr>
        <p:txBody>
          <a:bodyPr wrap="none">
            <a:spAutoFit/>
          </a:bodyPr>
          <a:lstStyle/>
          <a:p>
            <a:r>
              <a:rPr lang="en-US" altLang="en-US" sz="2400" b="1">
                <a:solidFill>
                  <a:schemeClr val="bg1"/>
                </a:solidFill>
              </a:rPr>
              <a:t>A=2</a:t>
            </a:r>
            <a:endParaRPr lang="en-US" altLang="zh-CN" sz="2400" b="1">
              <a:solidFill>
                <a:schemeClr val="bg1"/>
              </a:solidFill>
            </a:endParaRPr>
          </a:p>
        </p:txBody>
      </p:sp>
      <p:sp>
        <p:nvSpPr>
          <p:cNvPr id="63519" name="Rectangle 31"/>
          <p:cNvSpPr>
            <a:spLocks noChangeArrowheads="1"/>
          </p:cNvSpPr>
          <p:nvPr/>
        </p:nvSpPr>
        <p:spPr bwMode="auto">
          <a:xfrm>
            <a:off x="7248525" y="2971800"/>
            <a:ext cx="735013" cy="457200"/>
          </a:xfrm>
          <a:prstGeom prst="rect">
            <a:avLst/>
          </a:prstGeom>
          <a:solidFill>
            <a:srgbClr val="FF0000"/>
          </a:solidFill>
          <a:ln w="9525">
            <a:noFill/>
            <a:miter lim="800000"/>
            <a:headEnd/>
            <a:tailEnd/>
          </a:ln>
          <a:effectLst/>
        </p:spPr>
        <p:txBody>
          <a:bodyPr wrap="none">
            <a:spAutoFit/>
          </a:bodyPr>
          <a:lstStyle/>
          <a:p>
            <a:r>
              <a:rPr lang="en-US" altLang="en-US" sz="2400" b="1">
                <a:solidFill>
                  <a:schemeClr val="bg1"/>
                </a:solidFill>
              </a:rPr>
              <a:t>X&gt;1</a:t>
            </a:r>
            <a:endParaRPr lang="en-US" altLang="zh-CN" sz="2400" b="1">
              <a:solidFill>
                <a:schemeClr val="bg1"/>
              </a:solidFill>
            </a:endParaRPr>
          </a:p>
        </p:txBody>
      </p:sp>
      <p:sp>
        <p:nvSpPr>
          <p:cNvPr id="63520" name="Rectangle 32"/>
          <p:cNvSpPr>
            <a:spLocks noChangeArrowheads="1"/>
          </p:cNvSpPr>
          <p:nvPr/>
        </p:nvSpPr>
        <p:spPr bwMode="auto">
          <a:xfrm>
            <a:off x="5486400" y="3581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63521" name="Rectangle 33"/>
          <p:cNvSpPr>
            <a:spLocks noChangeArrowheads="1"/>
          </p:cNvSpPr>
          <p:nvPr/>
        </p:nvSpPr>
        <p:spPr bwMode="auto">
          <a:xfrm>
            <a:off x="6553200" y="3581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63522" name="Rectangle 34"/>
          <p:cNvSpPr>
            <a:spLocks noChangeArrowheads="1"/>
          </p:cNvSpPr>
          <p:nvPr/>
        </p:nvSpPr>
        <p:spPr bwMode="auto">
          <a:xfrm>
            <a:off x="7620000" y="3581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cxnSp>
        <p:nvCxnSpPr>
          <p:cNvPr id="63530" name="AutoShape 42"/>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63531" name="AutoShape 43"/>
          <p:cNvCxnSpPr>
            <a:cxnSpLocks noChangeShapeType="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sp>
        <p:nvSpPr>
          <p:cNvPr id="63534" name="Rectangle 46"/>
          <p:cNvSpPr>
            <a:spLocks noChangeArrowheads="1"/>
          </p:cNvSpPr>
          <p:nvPr/>
        </p:nvSpPr>
        <p:spPr bwMode="auto">
          <a:xfrm>
            <a:off x="5943600" y="4346575"/>
            <a:ext cx="752475" cy="457200"/>
          </a:xfrm>
          <a:prstGeom prst="rect">
            <a:avLst/>
          </a:prstGeom>
          <a:solidFill>
            <a:srgbClr val="0000FF"/>
          </a:solidFill>
          <a:ln w="9525">
            <a:noFill/>
            <a:miter lim="800000"/>
            <a:headEnd/>
            <a:tailEnd/>
          </a:ln>
          <a:effectLst/>
        </p:spPr>
        <p:txBody>
          <a:bodyPr wrap="none">
            <a:spAutoFit/>
          </a:bodyPr>
          <a:lstStyle/>
          <a:p>
            <a:r>
              <a:rPr lang="en-US" altLang="zh-CN" sz="2400" b="1">
                <a:solidFill>
                  <a:schemeClr val="bg1"/>
                </a:solidFill>
              </a:rPr>
              <a:t>A&gt;1</a:t>
            </a:r>
          </a:p>
        </p:txBody>
      </p:sp>
      <p:sp>
        <p:nvSpPr>
          <p:cNvPr id="63535" name="Rectangle 47"/>
          <p:cNvSpPr>
            <a:spLocks noChangeArrowheads="1"/>
          </p:cNvSpPr>
          <p:nvPr/>
        </p:nvSpPr>
        <p:spPr bwMode="auto">
          <a:xfrm>
            <a:off x="7162800" y="4343400"/>
            <a:ext cx="752475" cy="457200"/>
          </a:xfrm>
          <a:prstGeom prst="rect">
            <a:avLst/>
          </a:prstGeom>
          <a:solidFill>
            <a:srgbClr val="0000FF"/>
          </a:solidFill>
          <a:ln w="9525">
            <a:noFill/>
            <a:miter lim="800000"/>
            <a:headEnd/>
            <a:tailEnd/>
          </a:ln>
          <a:effectLst/>
        </p:spPr>
        <p:txBody>
          <a:bodyPr wrap="none">
            <a:spAutoFit/>
          </a:bodyPr>
          <a:lstStyle/>
          <a:p>
            <a:r>
              <a:rPr lang="en-US" altLang="zh-CN" sz="2400" b="1">
                <a:solidFill>
                  <a:schemeClr val="bg1"/>
                </a:solidFill>
              </a:rPr>
              <a:t>B=0</a:t>
            </a:r>
          </a:p>
        </p:txBody>
      </p:sp>
      <p:sp>
        <p:nvSpPr>
          <p:cNvPr id="63536" name="Rectangle 48"/>
          <p:cNvSpPr>
            <a:spLocks noChangeArrowheads="1"/>
          </p:cNvSpPr>
          <p:nvPr/>
        </p:nvSpPr>
        <p:spPr bwMode="auto">
          <a:xfrm>
            <a:off x="5943600" y="5108575"/>
            <a:ext cx="752475" cy="457200"/>
          </a:xfrm>
          <a:prstGeom prst="rect">
            <a:avLst/>
          </a:prstGeom>
          <a:solidFill>
            <a:srgbClr val="0000FF"/>
          </a:solidFill>
          <a:ln w="9525">
            <a:noFill/>
            <a:miter lim="800000"/>
            <a:headEnd/>
            <a:tailEnd/>
          </a:ln>
          <a:effectLst/>
        </p:spPr>
        <p:txBody>
          <a:bodyPr wrap="none">
            <a:spAutoFit/>
          </a:bodyPr>
          <a:lstStyle/>
          <a:p>
            <a:r>
              <a:rPr lang="en-US" altLang="en-US" sz="2400" b="1">
                <a:solidFill>
                  <a:schemeClr val="bg1"/>
                </a:solidFill>
              </a:rPr>
              <a:t>A=2</a:t>
            </a:r>
            <a:endParaRPr lang="en-US" altLang="zh-CN" sz="2400" b="1">
              <a:solidFill>
                <a:schemeClr val="bg1"/>
              </a:solidFill>
            </a:endParaRPr>
          </a:p>
        </p:txBody>
      </p:sp>
      <p:sp>
        <p:nvSpPr>
          <p:cNvPr id="63537" name="Rectangle 49"/>
          <p:cNvSpPr>
            <a:spLocks noChangeArrowheads="1"/>
          </p:cNvSpPr>
          <p:nvPr/>
        </p:nvSpPr>
        <p:spPr bwMode="auto">
          <a:xfrm>
            <a:off x="7162800" y="5105400"/>
            <a:ext cx="735013" cy="457200"/>
          </a:xfrm>
          <a:prstGeom prst="rect">
            <a:avLst/>
          </a:prstGeom>
          <a:solidFill>
            <a:srgbClr val="0000FF"/>
          </a:solidFill>
          <a:ln w="9525">
            <a:noFill/>
            <a:miter lim="800000"/>
            <a:headEnd/>
            <a:tailEnd/>
          </a:ln>
          <a:effectLst/>
        </p:spPr>
        <p:txBody>
          <a:bodyPr wrap="none">
            <a:spAutoFit/>
          </a:bodyPr>
          <a:lstStyle/>
          <a:p>
            <a:r>
              <a:rPr lang="en-US" altLang="en-US" sz="2400" b="1">
                <a:solidFill>
                  <a:schemeClr val="bg1"/>
                </a:solidFill>
              </a:rPr>
              <a:t>X&gt;1</a:t>
            </a:r>
            <a:endParaRPr lang="en-US" altLang="zh-CN" sz="2400" b="1">
              <a:solidFill>
                <a:schemeClr val="bg1"/>
              </a:solidFill>
            </a:endParaRPr>
          </a:p>
        </p:txBody>
      </p:sp>
      <p:sp>
        <p:nvSpPr>
          <p:cNvPr id="63538" name="Rectangle 50"/>
          <p:cNvSpPr>
            <a:spLocks noChangeArrowheads="1"/>
          </p:cNvSpPr>
          <p:nvPr/>
        </p:nvSpPr>
        <p:spPr bwMode="auto">
          <a:xfrm>
            <a:off x="5486400" y="5791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63539" name="Rectangle 51"/>
          <p:cNvSpPr>
            <a:spLocks noChangeArrowheads="1"/>
          </p:cNvSpPr>
          <p:nvPr/>
        </p:nvSpPr>
        <p:spPr bwMode="auto">
          <a:xfrm>
            <a:off x="6553200" y="5791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63540" name="Rectangle 52"/>
          <p:cNvSpPr>
            <a:spLocks noChangeArrowheads="1"/>
          </p:cNvSpPr>
          <p:nvPr/>
        </p:nvSpPr>
        <p:spPr bwMode="auto">
          <a:xfrm>
            <a:off x="7620000" y="5791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cxnSp>
        <p:nvCxnSpPr>
          <p:cNvPr id="63541" name="AutoShape 53"/>
          <p:cNvCxnSpPr>
            <a:cxnSpLocks noChangeShapeType="1"/>
          </p:cNvCxnSpPr>
          <p:nvPr/>
        </p:nvCxnSpPr>
        <p:spPr bwMode="auto">
          <a:xfrm>
            <a:off x="1600200" y="3962400"/>
            <a:ext cx="0" cy="609600"/>
          </a:xfrm>
          <a:prstGeom prst="straightConnector1">
            <a:avLst/>
          </a:prstGeom>
          <a:noFill/>
          <a:ln w="76200">
            <a:solidFill>
              <a:srgbClr val="00FF00"/>
            </a:solidFill>
            <a:round/>
            <a:headEnd/>
            <a:tailEnd type="triangle" w="med" len="med"/>
          </a:ln>
          <a:effectLst/>
        </p:spPr>
      </p:cxnSp>
      <p:cxnSp>
        <p:nvCxnSpPr>
          <p:cNvPr id="63542" name="AutoShape 54"/>
          <p:cNvCxnSpPr>
            <a:cxnSpLocks noChangeShapeType="1"/>
          </p:cNvCxnSpPr>
          <p:nvPr/>
        </p:nvCxnSpPr>
        <p:spPr bwMode="auto">
          <a:xfrm>
            <a:off x="1600200" y="5257800"/>
            <a:ext cx="4763" cy="609600"/>
          </a:xfrm>
          <a:prstGeom prst="straightConnector1">
            <a:avLst/>
          </a:prstGeom>
          <a:noFill/>
          <a:ln w="76200">
            <a:solidFill>
              <a:srgbClr val="00FF00"/>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16"/>
                                        </p:tgtEl>
                                        <p:attrNameLst>
                                          <p:attrName>style.visibility</p:attrName>
                                        </p:attrNameLst>
                                      </p:cBhvr>
                                      <p:to>
                                        <p:strVal val="visible"/>
                                      </p:to>
                                    </p:set>
                                    <p:anim calcmode="lin" valueType="num">
                                      <p:cBhvr additive="base">
                                        <p:cTn id="7" dur="500" fill="hold"/>
                                        <p:tgtEl>
                                          <p:spTgt spid="63516"/>
                                        </p:tgtEl>
                                        <p:attrNameLst>
                                          <p:attrName>ppt_x</p:attrName>
                                        </p:attrNameLst>
                                      </p:cBhvr>
                                      <p:tavLst>
                                        <p:tav tm="0">
                                          <p:val>
                                            <p:strVal val="#ppt_x"/>
                                          </p:val>
                                        </p:tav>
                                        <p:tav tm="100000">
                                          <p:val>
                                            <p:strVal val="#ppt_x"/>
                                          </p:val>
                                        </p:tav>
                                      </p:tavLst>
                                    </p:anim>
                                    <p:anim calcmode="lin" valueType="num">
                                      <p:cBhvr additive="base">
                                        <p:cTn id="8" dur="500" fill="hold"/>
                                        <p:tgtEl>
                                          <p:spTgt spid="635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517"/>
                                        </p:tgtEl>
                                        <p:attrNameLst>
                                          <p:attrName>style.visibility</p:attrName>
                                        </p:attrNameLst>
                                      </p:cBhvr>
                                      <p:to>
                                        <p:strVal val="visible"/>
                                      </p:to>
                                    </p:set>
                                    <p:anim calcmode="lin" valueType="num">
                                      <p:cBhvr additive="base">
                                        <p:cTn id="11" dur="500" fill="hold"/>
                                        <p:tgtEl>
                                          <p:spTgt spid="63517"/>
                                        </p:tgtEl>
                                        <p:attrNameLst>
                                          <p:attrName>ppt_x</p:attrName>
                                        </p:attrNameLst>
                                      </p:cBhvr>
                                      <p:tavLst>
                                        <p:tav tm="0">
                                          <p:val>
                                            <p:strVal val="#ppt_x"/>
                                          </p:val>
                                        </p:tav>
                                        <p:tav tm="100000">
                                          <p:val>
                                            <p:strVal val="#ppt_x"/>
                                          </p:val>
                                        </p:tav>
                                      </p:tavLst>
                                    </p:anim>
                                    <p:anim calcmode="lin" valueType="num">
                                      <p:cBhvr additive="base">
                                        <p:cTn id="12" dur="500" fill="hold"/>
                                        <p:tgtEl>
                                          <p:spTgt spid="635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518"/>
                                        </p:tgtEl>
                                        <p:attrNameLst>
                                          <p:attrName>style.visibility</p:attrName>
                                        </p:attrNameLst>
                                      </p:cBhvr>
                                      <p:to>
                                        <p:strVal val="visible"/>
                                      </p:to>
                                    </p:set>
                                    <p:anim calcmode="lin" valueType="num">
                                      <p:cBhvr additive="base">
                                        <p:cTn id="15" dur="500" fill="hold"/>
                                        <p:tgtEl>
                                          <p:spTgt spid="63518"/>
                                        </p:tgtEl>
                                        <p:attrNameLst>
                                          <p:attrName>ppt_x</p:attrName>
                                        </p:attrNameLst>
                                      </p:cBhvr>
                                      <p:tavLst>
                                        <p:tav tm="0">
                                          <p:val>
                                            <p:strVal val="#ppt_x"/>
                                          </p:val>
                                        </p:tav>
                                        <p:tav tm="100000">
                                          <p:val>
                                            <p:strVal val="#ppt_x"/>
                                          </p:val>
                                        </p:tav>
                                      </p:tavLst>
                                    </p:anim>
                                    <p:anim calcmode="lin" valueType="num">
                                      <p:cBhvr additive="base">
                                        <p:cTn id="16" dur="500" fill="hold"/>
                                        <p:tgtEl>
                                          <p:spTgt spid="635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519"/>
                                        </p:tgtEl>
                                        <p:attrNameLst>
                                          <p:attrName>style.visibility</p:attrName>
                                        </p:attrNameLst>
                                      </p:cBhvr>
                                      <p:to>
                                        <p:strVal val="visible"/>
                                      </p:to>
                                    </p:set>
                                    <p:anim calcmode="lin" valueType="num">
                                      <p:cBhvr additive="base">
                                        <p:cTn id="19" dur="500" fill="hold"/>
                                        <p:tgtEl>
                                          <p:spTgt spid="63519"/>
                                        </p:tgtEl>
                                        <p:attrNameLst>
                                          <p:attrName>ppt_x</p:attrName>
                                        </p:attrNameLst>
                                      </p:cBhvr>
                                      <p:tavLst>
                                        <p:tav tm="0">
                                          <p:val>
                                            <p:strVal val="#ppt_x"/>
                                          </p:val>
                                        </p:tav>
                                        <p:tav tm="100000">
                                          <p:val>
                                            <p:strVal val="#ppt_x"/>
                                          </p:val>
                                        </p:tav>
                                      </p:tavLst>
                                    </p:anim>
                                    <p:anim calcmode="lin" valueType="num">
                                      <p:cBhvr additive="base">
                                        <p:cTn id="20" dur="500" fill="hold"/>
                                        <p:tgtEl>
                                          <p:spTgt spid="635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520"/>
                                        </p:tgtEl>
                                        <p:attrNameLst>
                                          <p:attrName>style.visibility</p:attrName>
                                        </p:attrNameLst>
                                      </p:cBhvr>
                                      <p:to>
                                        <p:strVal val="visible"/>
                                      </p:to>
                                    </p:set>
                                    <p:anim calcmode="lin" valueType="num">
                                      <p:cBhvr additive="base">
                                        <p:cTn id="23" dur="500" fill="hold"/>
                                        <p:tgtEl>
                                          <p:spTgt spid="63520"/>
                                        </p:tgtEl>
                                        <p:attrNameLst>
                                          <p:attrName>ppt_x</p:attrName>
                                        </p:attrNameLst>
                                      </p:cBhvr>
                                      <p:tavLst>
                                        <p:tav tm="0">
                                          <p:val>
                                            <p:strVal val="#ppt_x"/>
                                          </p:val>
                                        </p:tav>
                                        <p:tav tm="100000">
                                          <p:val>
                                            <p:strVal val="#ppt_x"/>
                                          </p:val>
                                        </p:tav>
                                      </p:tavLst>
                                    </p:anim>
                                    <p:anim calcmode="lin" valueType="num">
                                      <p:cBhvr additive="base">
                                        <p:cTn id="24" dur="500" fill="hold"/>
                                        <p:tgtEl>
                                          <p:spTgt spid="635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3521"/>
                                        </p:tgtEl>
                                        <p:attrNameLst>
                                          <p:attrName>style.visibility</p:attrName>
                                        </p:attrNameLst>
                                      </p:cBhvr>
                                      <p:to>
                                        <p:strVal val="visible"/>
                                      </p:to>
                                    </p:set>
                                    <p:anim calcmode="lin" valueType="num">
                                      <p:cBhvr additive="base">
                                        <p:cTn id="27" dur="500" fill="hold"/>
                                        <p:tgtEl>
                                          <p:spTgt spid="63521"/>
                                        </p:tgtEl>
                                        <p:attrNameLst>
                                          <p:attrName>ppt_x</p:attrName>
                                        </p:attrNameLst>
                                      </p:cBhvr>
                                      <p:tavLst>
                                        <p:tav tm="0">
                                          <p:val>
                                            <p:strVal val="#ppt_x"/>
                                          </p:val>
                                        </p:tav>
                                        <p:tav tm="100000">
                                          <p:val>
                                            <p:strVal val="#ppt_x"/>
                                          </p:val>
                                        </p:tav>
                                      </p:tavLst>
                                    </p:anim>
                                    <p:anim calcmode="lin" valueType="num">
                                      <p:cBhvr additive="base">
                                        <p:cTn id="28" dur="500" fill="hold"/>
                                        <p:tgtEl>
                                          <p:spTgt spid="635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522"/>
                                        </p:tgtEl>
                                        <p:attrNameLst>
                                          <p:attrName>style.visibility</p:attrName>
                                        </p:attrNameLst>
                                      </p:cBhvr>
                                      <p:to>
                                        <p:strVal val="visible"/>
                                      </p:to>
                                    </p:set>
                                    <p:anim calcmode="lin" valueType="num">
                                      <p:cBhvr additive="base">
                                        <p:cTn id="31" dur="500" fill="hold"/>
                                        <p:tgtEl>
                                          <p:spTgt spid="63522"/>
                                        </p:tgtEl>
                                        <p:attrNameLst>
                                          <p:attrName>ppt_x</p:attrName>
                                        </p:attrNameLst>
                                      </p:cBhvr>
                                      <p:tavLst>
                                        <p:tav tm="0">
                                          <p:val>
                                            <p:strVal val="#ppt_x"/>
                                          </p:val>
                                        </p:tav>
                                        <p:tav tm="100000">
                                          <p:val>
                                            <p:strVal val="#ppt_x"/>
                                          </p:val>
                                        </p:tav>
                                      </p:tavLst>
                                    </p:anim>
                                    <p:anim calcmode="lin" valueType="num">
                                      <p:cBhvr additive="base">
                                        <p:cTn id="32" dur="500" fill="hold"/>
                                        <p:tgtEl>
                                          <p:spTgt spid="635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63530"/>
                                        </p:tgtEl>
                                        <p:attrNameLst>
                                          <p:attrName>style.visibility</p:attrName>
                                        </p:attrNameLst>
                                      </p:cBhvr>
                                      <p:to>
                                        <p:strVal val="visible"/>
                                      </p:to>
                                    </p:set>
                                    <p:animEffect transition="in" filter="strips(downRight)">
                                      <p:cBhvr>
                                        <p:cTn id="37" dur="500"/>
                                        <p:tgtEl>
                                          <p:spTgt spid="63530"/>
                                        </p:tgtEl>
                                      </p:cBhvr>
                                    </p:animEffect>
                                  </p:childTnLst>
                                </p:cTn>
                              </p:par>
                              <p:par>
                                <p:cTn id="38" presetID="18" presetClass="entr" presetSubtype="6" fill="hold" nodeType="withEffect">
                                  <p:stCondLst>
                                    <p:cond delay="0"/>
                                  </p:stCondLst>
                                  <p:childTnLst>
                                    <p:set>
                                      <p:cBhvr>
                                        <p:cTn id="39" dur="1" fill="hold">
                                          <p:stCondLst>
                                            <p:cond delay="0"/>
                                          </p:stCondLst>
                                        </p:cTn>
                                        <p:tgtEl>
                                          <p:spTgt spid="63531"/>
                                        </p:tgtEl>
                                        <p:attrNameLst>
                                          <p:attrName>style.visibility</p:attrName>
                                        </p:attrNameLst>
                                      </p:cBhvr>
                                      <p:to>
                                        <p:strVal val="visible"/>
                                      </p:to>
                                    </p:set>
                                    <p:animEffect transition="in" filter="strips(downRight)">
                                      <p:cBhvr>
                                        <p:cTn id="40" dur="500"/>
                                        <p:tgtEl>
                                          <p:spTgt spid="6353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3534"/>
                                        </p:tgtEl>
                                        <p:attrNameLst>
                                          <p:attrName>style.visibility</p:attrName>
                                        </p:attrNameLst>
                                      </p:cBhvr>
                                      <p:to>
                                        <p:strVal val="visible"/>
                                      </p:to>
                                    </p:set>
                                    <p:anim calcmode="lin" valueType="num">
                                      <p:cBhvr additive="base">
                                        <p:cTn id="45" dur="500" fill="hold"/>
                                        <p:tgtEl>
                                          <p:spTgt spid="63534"/>
                                        </p:tgtEl>
                                        <p:attrNameLst>
                                          <p:attrName>ppt_x</p:attrName>
                                        </p:attrNameLst>
                                      </p:cBhvr>
                                      <p:tavLst>
                                        <p:tav tm="0">
                                          <p:val>
                                            <p:strVal val="#ppt_x"/>
                                          </p:val>
                                        </p:tav>
                                        <p:tav tm="100000">
                                          <p:val>
                                            <p:strVal val="#ppt_x"/>
                                          </p:val>
                                        </p:tav>
                                      </p:tavLst>
                                    </p:anim>
                                    <p:anim calcmode="lin" valueType="num">
                                      <p:cBhvr additive="base">
                                        <p:cTn id="46" dur="500" fill="hold"/>
                                        <p:tgtEl>
                                          <p:spTgt spid="635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3535"/>
                                        </p:tgtEl>
                                        <p:attrNameLst>
                                          <p:attrName>style.visibility</p:attrName>
                                        </p:attrNameLst>
                                      </p:cBhvr>
                                      <p:to>
                                        <p:strVal val="visible"/>
                                      </p:to>
                                    </p:set>
                                    <p:anim calcmode="lin" valueType="num">
                                      <p:cBhvr additive="base">
                                        <p:cTn id="49" dur="500" fill="hold"/>
                                        <p:tgtEl>
                                          <p:spTgt spid="63535"/>
                                        </p:tgtEl>
                                        <p:attrNameLst>
                                          <p:attrName>ppt_x</p:attrName>
                                        </p:attrNameLst>
                                      </p:cBhvr>
                                      <p:tavLst>
                                        <p:tav tm="0">
                                          <p:val>
                                            <p:strVal val="#ppt_x"/>
                                          </p:val>
                                        </p:tav>
                                        <p:tav tm="100000">
                                          <p:val>
                                            <p:strVal val="#ppt_x"/>
                                          </p:val>
                                        </p:tav>
                                      </p:tavLst>
                                    </p:anim>
                                    <p:anim calcmode="lin" valueType="num">
                                      <p:cBhvr additive="base">
                                        <p:cTn id="50" dur="500" fill="hold"/>
                                        <p:tgtEl>
                                          <p:spTgt spid="635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536"/>
                                        </p:tgtEl>
                                        <p:attrNameLst>
                                          <p:attrName>style.visibility</p:attrName>
                                        </p:attrNameLst>
                                      </p:cBhvr>
                                      <p:to>
                                        <p:strVal val="visible"/>
                                      </p:to>
                                    </p:set>
                                    <p:anim calcmode="lin" valueType="num">
                                      <p:cBhvr additive="base">
                                        <p:cTn id="53" dur="500" fill="hold"/>
                                        <p:tgtEl>
                                          <p:spTgt spid="63536"/>
                                        </p:tgtEl>
                                        <p:attrNameLst>
                                          <p:attrName>ppt_x</p:attrName>
                                        </p:attrNameLst>
                                      </p:cBhvr>
                                      <p:tavLst>
                                        <p:tav tm="0">
                                          <p:val>
                                            <p:strVal val="#ppt_x"/>
                                          </p:val>
                                        </p:tav>
                                        <p:tav tm="100000">
                                          <p:val>
                                            <p:strVal val="#ppt_x"/>
                                          </p:val>
                                        </p:tav>
                                      </p:tavLst>
                                    </p:anim>
                                    <p:anim calcmode="lin" valueType="num">
                                      <p:cBhvr additive="base">
                                        <p:cTn id="54" dur="500" fill="hold"/>
                                        <p:tgtEl>
                                          <p:spTgt spid="6353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537"/>
                                        </p:tgtEl>
                                        <p:attrNameLst>
                                          <p:attrName>style.visibility</p:attrName>
                                        </p:attrNameLst>
                                      </p:cBhvr>
                                      <p:to>
                                        <p:strVal val="visible"/>
                                      </p:to>
                                    </p:set>
                                    <p:anim calcmode="lin" valueType="num">
                                      <p:cBhvr additive="base">
                                        <p:cTn id="57" dur="500" fill="hold"/>
                                        <p:tgtEl>
                                          <p:spTgt spid="63537"/>
                                        </p:tgtEl>
                                        <p:attrNameLst>
                                          <p:attrName>ppt_x</p:attrName>
                                        </p:attrNameLst>
                                      </p:cBhvr>
                                      <p:tavLst>
                                        <p:tav tm="0">
                                          <p:val>
                                            <p:strVal val="#ppt_x"/>
                                          </p:val>
                                        </p:tav>
                                        <p:tav tm="100000">
                                          <p:val>
                                            <p:strVal val="#ppt_x"/>
                                          </p:val>
                                        </p:tav>
                                      </p:tavLst>
                                    </p:anim>
                                    <p:anim calcmode="lin" valueType="num">
                                      <p:cBhvr additive="base">
                                        <p:cTn id="58" dur="500" fill="hold"/>
                                        <p:tgtEl>
                                          <p:spTgt spid="6353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3538"/>
                                        </p:tgtEl>
                                        <p:attrNameLst>
                                          <p:attrName>style.visibility</p:attrName>
                                        </p:attrNameLst>
                                      </p:cBhvr>
                                      <p:to>
                                        <p:strVal val="visible"/>
                                      </p:to>
                                    </p:set>
                                    <p:anim calcmode="lin" valueType="num">
                                      <p:cBhvr additive="base">
                                        <p:cTn id="61" dur="500" fill="hold"/>
                                        <p:tgtEl>
                                          <p:spTgt spid="63538"/>
                                        </p:tgtEl>
                                        <p:attrNameLst>
                                          <p:attrName>ppt_x</p:attrName>
                                        </p:attrNameLst>
                                      </p:cBhvr>
                                      <p:tavLst>
                                        <p:tav tm="0">
                                          <p:val>
                                            <p:strVal val="#ppt_x"/>
                                          </p:val>
                                        </p:tav>
                                        <p:tav tm="100000">
                                          <p:val>
                                            <p:strVal val="#ppt_x"/>
                                          </p:val>
                                        </p:tav>
                                      </p:tavLst>
                                    </p:anim>
                                    <p:anim calcmode="lin" valueType="num">
                                      <p:cBhvr additive="base">
                                        <p:cTn id="62" dur="500" fill="hold"/>
                                        <p:tgtEl>
                                          <p:spTgt spid="6353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3539"/>
                                        </p:tgtEl>
                                        <p:attrNameLst>
                                          <p:attrName>style.visibility</p:attrName>
                                        </p:attrNameLst>
                                      </p:cBhvr>
                                      <p:to>
                                        <p:strVal val="visible"/>
                                      </p:to>
                                    </p:set>
                                    <p:anim calcmode="lin" valueType="num">
                                      <p:cBhvr additive="base">
                                        <p:cTn id="65" dur="500" fill="hold"/>
                                        <p:tgtEl>
                                          <p:spTgt spid="63539"/>
                                        </p:tgtEl>
                                        <p:attrNameLst>
                                          <p:attrName>ppt_x</p:attrName>
                                        </p:attrNameLst>
                                      </p:cBhvr>
                                      <p:tavLst>
                                        <p:tav tm="0">
                                          <p:val>
                                            <p:strVal val="#ppt_x"/>
                                          </p:val>
                                        </p:tav>
                                        <p:tav tm="100000">
                                          <p:val>
                                            <p:strVal val="#ppt_x"/>
                                          </p:val>
                                        </p:tav>
                                      </p:tavLst>
                                    </p:anim>
                                    <p:anim calcmode="lin" valueType="num">
                                      <p:cBhvr additive="base">
                                        <p:cTn id="66" dur="500" fill="hold"/>
                                        <p:tgtEl>
                                          <p:spTgt spid="6353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540"/>
                                        </p:tgtEl>
                                        <p:attrNameLst>
                                          <p:attrName>style.visibility</p:attrName>
                                        </p:attrNameLst>
                                      </p:cBhvr>
                                      <p:to>
                                        <p:strVal val="visible"/>
                                      </p:to>
                                    </p:set>
                                    <p:anim calcmode="lin" valueType="num">
                                      <p:cBhvr additive="base">
                                        <p:cTn id="69" dur="500" fill="hold"/>
                                        <p:tgtEl>
                                          <p:spTgt spid="63540"/>
                                        </p:tgtEl>
                                        <p:attrNameLst>
                                          <p:attrName>ppt_x</p:attrName>
                                        </p:attrNameLst>
                                      </p:cBhvr>
                                      <p:tavLst>
                                        <p:tav tm="0">
                                          <p:val>
                                            <p:strVal val="#ppt_x"/>
                                          </p:val>
                                        </p:tav>
                                        <p:tav tm="100000">
                                          <p:val>
                                            <p:strVal val="#ppt_x"/>
                                          </p:val>
                                        </p:tav>
                                      </p:tavLst>
                                    </p:anim>
                                    <p:anim calcmode="lin" valueType="num">
                                      <p:cBhvr additive="base">
                                        <p:cTn id="70" dur="500" fill="hold"/>
                                        <p:tgtEl>
                                          <p:spTgt spid="635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63541"/>
                                        </p:tgtEl>
                                        <p:attrNameLst>
                                          <p:attrName>style.visibility</p:attrName>
                                        </p:attrNameLst>
                                      </p:cBhvr>
                                      <p:to>
                                        <p:strVal val="visible"/>
                                      </p:to>
                                    </p:set>
                                    <p:animEffect transition="in" filter="strips(downRight)">
                                      <p:cBhvr>
                                        <p:cTn id="75" dur="500"/>
                                        <p:tgtEl>
                                          <p:spTgt spid="63541"/>
                                        </p:tgtEl>
                                      </p:cBhvr>
                                    </p:animEffect>
                                  </p:childTnLst>
                                </p:cTn>
                              </p:par>
                              <p:par>
                                <p:cTn id="76" presetID="18" presetClass="entr" presetSubtype="6" fill="hold" nodeType="withEffect">
                                  <p:stCondLst>
                                    <p:cond delay="0"/>
                                  </p:stCondLst>
                                  <p:childTnLst>
                                    <p:set>
                                      <p:cBhvr>
                                        <p:cTn id="77" dur="1" fill="hold">
                                          <p:stCondLst>
                                            <p:cond delay="0"/>
                                          </p:stCondLst>
                                        </p:cTn>
                                        <p:tgtEl>
                                          <p:spTgt spid="63542"/>
                                        </p:tgtEl>
                                        <p:attrNameLst>
                                          <p:attrName>style.visibility</p:attrName>
                                        </p:attrNameLst>
                                      </p:cBhvr>
                                      <p:to>
                                        <p:strVal val="visible"/>
                                      </p:to>
                                    </p:set>
                                    <p:animEffect transition="in" filter="strips(downRight)">
                                      <p:cBhvr>
                                        <p:cTn id="78" dur="500"/>
                                        <p:tgtEl>
                                          <p:spTgt spid="63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6" grpId="0" animBg="1"/>
      <p:bldP spid="63517" grpId="0" animBg="1"/>
      <p:bldP spid="63518" grpId="0" animBg="1"/>
      <p:bldP spid="63519" grpId="0" animBg="1"/>
      <p:bldP spid="63520" grpId="0" animBg="1"/>
      <p:bldP spid="63521" grpId="0" animBg="1"/>
      <p:bldP spid="63522" grpId="0" animBg="1"/>
      <p:bldP spid="63534" grpId="0" animBg="1"/>
      <p:bldP spid="63535" grpId="0" animBg="1"/>
      <p:bldP spid="63536" grpId="0" animBg="1"/>
      <p:bldP spid="63537" grpId="0" animBg="1"/>
      <p:bldP spid="63538" grpId="0" animBg="1"/>
      <p:bldP spid="63539" grpId="0" animBg="1"/>
      <p:bldP spid="635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A357815-765E-43C7-9EDB-33DB363A8649}"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8FC277F7-086E-439C-A764-CA61298A2030}" type="slidenum">
              <a:rPr lang="en-US" altLang="zh-CN"/>
              <a:pPr/>
              <a:t>29</a:t>
            </a:fld>
            <a:endParaRPr lang="en-US" altLang="zh-CN"/>
          </a:p>
        </p:txBody>
      </p:sp>
      <p:sp>
        <p:nvSpPr>
          <p:cNvPr id="64514"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4515" name="Rectangle 3"/>
          <p:cNvSpPr>
            <a:spLocks noGrp="1" noChangeArrowheads="1"/>
          </p:cNvSpPr>
          <p:nvPr>
            <p:ph type="body" idx="1"/>
          </p:nvPr>
        </p:nvSpPr>
        <p:spPr/>
        <p:txBody>
          <a:bodyPr/>
          <a:lstStyle/>
          <a:p>
            <a:r>
              <a:rPr lang="en-US" altLang="zh-CN" dirty="0">
                <a:solidFill>
                  <a:srgbClr val="0000FF"/>
                </a:solidFill>
                <a:latin typeface="黑体" pitchFamily="2" charset="-122"/>
              </a:rPr>
              <a:t>⒉</a:t>
            </a:r>
            <a:r>
              <a:rPr lang="zh-CN" altLang="en-US" dirty="0">
                <a:solidFill>
                  <a:srgbClr val="0000FF"/>
                </a:solidFill>
              </a:rPr>
              <a:t>判定覆盖</a:t>
            </a:r>
          </a:p>
          <a:p>
            <a:pPr lvl="1"/>
            <a:r>
              <a:rPr lang="zh-CN" altLang="en-US" dirty="0">
                <a:solidFill>
                  <a:srgbClr val="CC0000"/>
                </a:solidFill>
              </a:rPr>
              <a:t>每个判定</a:t>
            </a:r>
            <a:r>
              <a:rPr lang="zh-CN" altLang="en-US" dirty="0"/>
              <a:t>的</a:t>
            </a:r>
            <a:r>
              <a:rPr lang="zh-CN" altLang="en-US" dirty="0">
                <a:solidFill>
                  <a:srgbClr val="CC0000"/>
                </a:solidFill>
              </a:rPr>
              <a:t>每个分支路径</a:t>
            </a:r>
            <a:r>
              <a:rPr lang="zh-CN" altLang="en-US" dirty="0"/>
              <a:t>至少要执行一次。</a:t>
            </a:r>
            <a:endParaRPr lang="zh-CN" altLang="en-US" dirty="0">
              <a:solidFill>
                <a:srgbClr val="0000FF"/>
              </a:solidFill>
              <a:latin typeface="黑体" pitchFamily="2" charset="-122"/>
            </a:endParaRPr>
          </a:p>
          <a:p>
            <a:r>
              <a:rPr lang="zh-CN" altLang="en-US" dirty="0">
                <a:solidFill>
                  <a:srgbClr val="0000FF"/>
                </a:solidFill>
                <a:latin typeface="黑体" pitchFamily="2" charset="-122"/>
              </a:rPr>
              <a:t>⒊</a:t>
            </a:r>
            <a:r>
              <a:rPr lang="zh-CN" altLang="en-US" dirty="0">
                <a:solidFill>
                  <a:srgbClr val="0000FF"/>
                </a:solidFill>
              </a:rPr>
              <a:t>条件覆盖</a:t>
            </a:r>
          </a:p>
          <a:p>
            <a:pPr lvl="1"/>
            <a:r>
              <a:rPr lang="zh-CN" altLang="en-US" dirty="0">
                <a:solidFill>
                  <a:srgbClr val="CC0000"/>
                </a:solidFill>
              </a:rPr>
              <a:t>每个条件</a:t>
            </a:r>
            <a:r>
              <a:rPr lang="zh-CN" altLang="en-US" dirty="0"/>
              <a:t>的</a:t>
            </a:r>
            <a:r>
              <a:rPr lang="zh-CN" altLang="en-US" dirty="0">
                <a:solidFill>
                  <a:srgbClr val="CC0000"/>
                </a:solidFill>
              </a:rPr>
              <a:t>真假</a:t>
            </a:r>
            <a:r>
              <a:rPr lang="zh-CN" altLang="en-US" dirty="0"/>
              <a:t>两种情况至少执行一次。</a:t>
            </a:r>
          </a:p>
          <a:p>
            <a:r>
              <a:rPr lang="en-US" altLang="zh-CN" dirty="0">
                <a:solidFill>
                  <a:srgbClr val="CC0000"/>
                </a:solidFill>
              </a:rPr>
              <a:t>【</a:t>
            </a:r>
            <a:r>
              <a:rPr lang="zh-CN" altLang="en-US" dirty="0">
                <a:solidFill>
                  <a:srgbClr val="CC0000"/>
                </a:solidFill>
              </a:rPr>
              <a:t>说明</a:t>
            </a:r>
            <a:r>
              <a:rPr lang="en-US" altLang="zh-CN" dirty="0">
                <a:solidFill>
                  <a:srgbClr val="CC0000"/>
                </a:solidFill>
              </a:rPr>
              <a:t>】</a:t>
            </a:r>
          </a:p>
          <a:p>
            <a:pPr lvl="1"/>
            <a:r>
              <a:rPr lang="zh-CN" altLang="en-US" u="sng" dirty="0" smtClean="0">
                <a:solidFill>
                  <a:srgbClr val="CC0000"/>
                </a:solidFill>
              </a:rPr>
              <a:t>满足条件覆盖</a:t>
            </a:r>
            <a:r>
              <a:rPr lang="zh-CN" altLang="en-US" dirty="0" smtClean="0"/>
              <a:t>一定满足</a:t>
            </a:r>
            <a:r>
              <a:rPr lang="zh-CN" altLang="en-US" u="sng" dirty="0" smtClean="0">
                <a:solidFill>
                  <a:srgbClr val="CC0000"/>
                </a:solidFill>
              </a:rPr>
              <a:t>判定覆盖吗？？</a:t>
            </a:r>
            <a:r>
              <a:rPr lang="zh-CN" altLang="en-US" dirty="0" smtClean="0"/>
              <a:t>。</a:t>
            </a:r>
            <a:endParaRPr lang="zh-CN" altLang="en-US" dirty="0"/>
          </a:p>
        </p:txBody>
      </p:sp>
      <p:pic>
        <p:nvPicPr>
          <p:cNvPr id="39937" name="Picture 1" descr="C:\Users\wangrc\AppData\Roaming\Tencent\Users\41705671\QQ\WinTemp\RichOle\8`B6DPVP_V@9)`}J~PVX@V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038600"/>
            <a:ext cx="1600200" cy="1590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4515">
                                            <p:txEl>
                                              <p:pRg st="4" end="4"/>
                                            </p:txEl>
                                          </p:spTgt>
                                        </p:tgtEl>
                                        <p:attrNameLst>
                                          <p:attrName>style.visibility</p:attrName>
                                        </p:attrNameLst>
                                      </p:cBhvr>
                                      <p:to>
                                        <p:strVal val="visible"/>
                                      </p:to>
                                    </p:set>
                                    <p:animEffect transition="in" filter="strips(downRight)">
                                      <p:cBhvr>
                                        <p:cTn id="7" dur="500"/>
                                        <p:tgtEl>
                                          <p:spTgt spid="645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4515">
                                            <p:txEl>
                                              <p:pRg st="5" end="5"/>
                                            </p:txEl>
                                          </p:spTgt>
                                        </p:tgtEl>
                                        <p:attrNameLst>
                                          <p:attrName>style.visibility</p:attrName>
                                        </p:attrNameLst>
                                      </p:cBhvr>
                                      <p:to>
                                        <p:strVal val="visible"/>
                                      </p:to>
                                    </p:set>
                                    <p:animEffect transition="in" filter="strips(downRight)">
                                      <p:cBhvr>
                                        <p:cTn id="12" dur="500"/>
                                        <p:tgtEl>
                                          <p:spTgt spid="645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7F55D9AB-8F32-4A1A-B9FC-6755D4EABA30}" type="datetime1">
              <a:rPr lang="zh-CN" altLang="en-US"/>
              <a:pPr/>
              <a:t>2020/1/5</a:t>
            </a:fld>
            <a:endParaRPr lang="en-US" altLang="zh-CN"/>
          </a:p>
        </p:txBody>
      </p:sp>
      <p:sp>
        <p:nvSpPr>
          <p:cNvPr id="20" name="灯片编号占位符 4"/>
          <p:cNvSpPr>
            <a:spLocks noGrp="1"/>
          </p:cNvSpPr>
          <p:nvPr>
            <p:ph type="sldNum" sz="quarter" idx="11"/>
          </p:nvPr>
        </p:nvSpPr>
        <p:spPr/>
        <p:txBody>
          <a:bodyPr/>
          <a:lstStyle/>
          <a:p>
            <a:fld id="{42CF3100-F906-40AB-996B-B24F10AD4C1F}" type="slidenum">
              <a:rPr lang="en-US" altLang="zh-CN"/>
              <a:pPr/>
              <a:t>3</a:t>
            </a:fld>
            <a:endParaRPr lang="en-US" altLang="zh-CN"/>
          </a:p>
        </p:txBody>
      </p:sp>
      <p:sp>
        <p:nvSpPr>
          <p:cNvPr id="12290" name="Rectangle 2"/>
          <p:cNvSpPr>
            <a:spLocks noGrp="1" noChangeArrowheads="1"/>
          </p:cNvSpPr>
          <p:nvPr>
            <p:ph type="title"/>
          </p:nvPr>
        </p:nvSpPr>
        <p:spPr/>
        <p:txBody>
          <a:bodyPr/>
          <a:lstStyle/>
          <a:p>
            <a:r>
              <a:rPr lang="en-US" altLang="zh-CN"/>
              <a:t>7.1 </a:t>
            </a:r>
            <a:r>
              <a:rPr lang="zh-CN" altLang="en-US"/>
              <a:t>软件测试概述</a:t>
            </a:r>
          </a:p>
        </p:txBody>
      </p:sp>
      <p:sp>
        <p:nvSpPr>
          <p:cNvPr id="12292" name="AutoShape 4"/>
          <p:cNvSpPr>
            <a:spLocks noChangeArrowheads="1"/>
          </p:cNvSpPr>
          <p:nvPr/>
        </p:nvSpPr>
        <p:spPr bwMode="auto">
          <a:xfrm>
            <a:off x="2209800" y="18288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a:t>
            </a:r>
          </a:p>
        </p:txBody>
      </p:sp>
      <p:cxnSp>
        <p:nvCxnSpPr>
          <p:cNvPr id="12293" name="AutoShape 5"/>
          <p:cNvCxnSpPr>
            <a:cxnSpLocks noChangeShapeType="1"/>
            <a:stCxn id="12292" idx="2"/>
            <a:endCxn id="12296" idx="0"/>
          </p:cNvCxnSpPr>
          <p:nvPr/>
        </p:nvCxnSpPr>
        <p:spPr bwMode="auto">
          <a:xfrm rot="5400000">
            <a:off x="3124200" y="2476500"/>
            <a:ext cx="381000" cy="0"/>
          </a:xfrm>
          <a:prstGeom prst="straightConnector1">
            <a:avLst/>
          </a:prstGeom>
          <a:noFill/>
          <a:ln w="76200">
            <a:solidFill>
              <a:schemeClr val="accent2"/>
            </a:solidFill>
            <a:round/>
            <a:headEnd/>
            <a:tailEnd type="triangle" w="med" len="med"/>
          </a:ln>
          <a:effectLst/>
        </p:spPr>
      </p:cxnSp>
      <p:sp>
        <p:nvSpPr>
          <p:cNvPr id="12294" name="Rectangle 6"/>
          <p:cNvSpPr>
            <a:spLocks noChangeArrowheads="1"/>
          </p:cNvSpPr>
          <p:nvPr/>
        </p:nvSpPr>
        <p:spPr bwMode="auto">
          <a:xfrm>
            <a:off x="1905000" y="1600200"/>
            <a:ext cx="2895600" cy="3352800"/>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12295" name="AutoShape 7"/>
          <p:cNvSpPr>
            <a:spLocks noChangeArrowheads="1"/>
          </p:cNvSpPr>
          <p:nvPr/>
        </p:nvSpPr>
        <p:spPr bwMode="auto">
          <a:xfrm>
            <a:off x="1905000" y="838200"/>
            <a:ext cx="1524000" cy="762000"/>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开发时期</a:t>
            </a:r>
          </a:p>
        </p:txBody>
      </p:sp>
      <p:sp>
        <p:nvSpPr>
          <p:cNvPr id="12296" name="AutoShape 8"/>
          <p:cNvSpPr>
            <a:spLocks noChangeArrowheads="1"/>
          </p:cNvSpPr>
          <p:nvPr/>
        </p:nvSpPr>
        <p:spPr bwMode="auto">
          <a:xfrm>
            <a:off x="2209800" y="26670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a:t>
            </a:r>
            <a:r>
              <a:rPr lang="en-US" altLang="zh-CN" sz="2200" b="1">
                <a:solidFill>
                  <a:srgbClr val="CC0000"/>
                </a:solidFill>
                <a:ea typeface="黑体" pitchFamily="2" charset="-122"/>
              </a:rPr>
              <a:t>/</a:t>
            </a:r>
            <a:r>
              <a:rPr lang="zh-CN" altLang="en-US" sz="2200" b="1">
                <a:solidFill>
                  <a:srgbClr val="CC0000"/>
                </a:solidFill>
                <a:ea typeface="黑体" pitchFamily="2" charset="-122"/>
              </a:rPr>
              <a:t>详细设计</a:t>
            </a:r>
          </a:p>
        </p:txBody>
      </p:sp>
      <p:cxnSp>
        <p:nvCxnSpPr>
          <p:cNvPr id="12297" name="AutoShape 9"/>
          <p:cNvCxnSpPr>
            <a:cxnSpLocks noChangeShapeType="1"/>
            <a:stCxn id="12296" idx="2"/>
          </p:cNvCxnSpPr>
          <p:nvPr/>
        </p:nvCxnSpPr>
        <p:spPr bwMode="auto">
          <a:xfrm rot="5400000">
            <a:off x="3124200" y="3314700"/>
            <a:ext cx="381000" cy="0"/>
          </a:xfrm>
          <a:prstGeom prst="straightConnector1">
            <a:avLst/>
          </a:prstGeom>
          <a:noFill/>
          <a:ln w="76200">
            <a:solidFill>
              <a:schemeClr val="accent2"/>
            </a:solidFill>
            <a:round/>
            <a:headEnd/>
            <a:tailEnd type="triangle" w="med" len="med"/>
          </a:ln>
          <a:effectLst/>
        </p:spPr>
      </p:cxnSp>
      <p:sp>
        <p:nvSpPr>
          <p:cNvPr id="12298" name="AutoShape 10"/>
          <p:cNvSpPr>
            <a:spLocks noChangeArrowheads="1"/>
          </p:cNvSpPr>
          <p:nvPr/>
        </p:nvSpPr>
        <p:spPr bwMode="auto">
          <a:xfrm>
            <a:off x="2209800" y="3505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编码</a:t>
            </a:r>
          </a:p>
        </p:txBody>
      </p:sp>
      <p:cxnSp>
        <p:nvCxnSpPr>
          <p:cNvPr id="12299" name="AutoShape 11"/>
          <p:cNvCxnSpPr>
            <a:cxnSpLocks noChangeShapeType="1"/>
          </p:cNvCxnSpPr>
          <p:nvPr/>
        </p:nvCxnSpPr>
        <p:spPr bwMode="auto">
          <a:xfrm rot="5400000">
            <a:off x="3124200" y="4152900"/>
            <a:ext cx="381000" cy="0"/>
          </a:xfrm>
          <a:prstGeom prst="straightConnector1">
            <a:avLst/>
          </a:prstGeom>
          <a:noFill/>
          <a:ln w="76200">
            <a:solidFill>
              <a:schemeClr val="accent2"/>
            </a:solidFill>
            <a:round/>
            <a:headEnd/>
            <a:tailEnd type="triangle" w="med" len="med"/>
          </a:ln>
          <a:effectLst/>
        </p:spPr>
      </p:cxnSp>
      <p:sp>
        <p:nvSpPr>
          <p:cNvPr id="12300" name="AutoShape 12"/>
          <p:cNvSpPr>
            <a:spLocks noChangeArrowheads="1"/>
          </p:cNvSpPr>
          <p:nvPr/>
        </p:nvSpPr>
        <p:spPr bwMode="auto">
          <a:xfrm>
            <a:off x="2209800" y="4343400"/>
            <a:ext cx="2209800" cy="457200"/>
          </a:xfrm>
          <a:prstGeom prst="roundRect">
            <a:avLst>
              <a:gd name="adj" fmla="val 16667"/>
            </a:avLst>
          </a:prstGeom>
          <a:solidFill>
            <a:srgbClr val="FF0000"/>
          </a:solidFill>
          <a:ln w="9525" algn="ctr">
            <a:solidFill>
              <a:schemeClr val="tx1"/>
            </a:solidFill>
            <a:round/>
            <a:headEnd/>
            <a:tailEnd/>
          </a:ln>
          <a:effectLst/>
        </p:spPr>
        <p:txBody>
          <a:bodyPr wrap="none" anchor="ctr"/>
          <a:lstStyle/>
          <a:p>
            <a:pPr algn="ctr"/>
            <a:r>
              <a:rPr lang="zh-CN" altLang="en-US" sz="2200" b="1">
                <a:solidFill>
                  <a:schemeClr val="bg1"/>
                </a:solidFill>
                <a:ea typeface="黑体" pitchFamily="2" charset="-122"/>
              </a:rPr>
              <a:t>测试</a:t>
            </a:r>
          </a:p>
        </p:txBody>
      </p:sp>
      <p:sp>
        <p:nvSpPr>
          <p:cNvPr id="12301" name="AutoShape 13"/>
          <p:cNvSpPr>
            <a:spLocks/>
          </p:cNvSpPr>
          <p:nvPr/>
        </p:nvSpPr>
        <p:spPr bwMode="auto">
          <a:xfrm>
            <a:off x="4572000" y="1905000"/>
            <a:ext cx="838200" cy="990600"/>
          </a:xfrm>
          <a:prstGeom prst="rightBrace">
            <a:avLst>
              <a:gd name="adj1" fmla="val 9848"/>
              <a:gd name="adj2" fmla="val 50000"/>
            </a:avLst>
          </a:prstGeom>
          <a:noFill/>
          <a:ln w="63500">
            <a:solidFill>
              <a:srgbClr val="FF9900"/>
            </a:solidFill>
            <a:round/>
            <a:headEnd/>
            <a:tailEnd/>
          </a:ln>
          <a:effectLst/>
        </p:spPr>
        <p:txBody>
          <a:bodyPr wrap="none" anchor="ctr"/>
          <a:lstStyle/>
          <a:p>
            <a:endParaRPr lang="zh-CN" altLang="en-US"/>
          </a:p>
        </p:txBody>
      </p:sp>
      <p:sp>
        <p:nvSpPr>
          <p:cNvPr id="12302" name="Rectangle 14"/>
          <p:cNvSpPr>
            <a:spLocks noChangeArrowheads="1"/>
          </p:cNvSpPr>
          <p:nvPr/>
        </p:nvSpPr>
        <p:spPr bwMode="auto">
          <a:xfrm>
            <a:off x="5730875" y="2136775"/>
            <a:ext cx="1584325" cy="457200"/>
          </a:xfrm>
          <a:prstGeom prst="rect">
            <a:avLst/>
          </a:prstGeom>
          <a:solidFill>
            <a:schemeClr val="hlink"/>
          </a:solidFill>
          <a:ln w="9525">
            <a:noFill/>
            <a:miter lim="800000"/>
            <a:headEnd/>
            <a:tailEnd/>
          </a:ln>
          <a:effectLst/>
        </p:spPr>
        <p:txBody>
          <a:bodyPr wrap="none">
            <a:spAutoFit/>
          </a:bodyPr>
          <a:lstStyle/>
          <a:p>
            <a:r>
              <a:rPr lang="en-US" altLang="zh-CN" sz="2400" b="1">
                <a:solidFill>
                  <a:schemeClr val="bg1"/>
                </a:solidFill>
                <a:ea typeface="黑体" pitchFamily="2" charset="-122"/>
              </a:rPr>
              <a:t>35%~45%</a:t>
            </a:r>
          </a:p>
        </p:txBody>
      </p:sp>
      <p:sp>
        <p:nvSpPr>
          <p:cNvPr id="12303" name="AutoShape 15"/>
          <p:cNvSpPr>
            <a:spLocks noChangeArrowheads="1"/>
          </p:cNvSpPr>
          <p:nvPr/>
        </p:nvSpPr>
        <p:spPr bwMode="auto">
          <a:xfrm>
            <a:off x="4495800" y="3581400"/>
            <a:ext cx="1066800" cy="228600"/>
          </a:xfrm>
          <a:prstGeom prst="rightArrow">
            <a:avLst>
              <a:gd name="adj1" fmla="val 50000"/>
              <a:gd name="adj2" fmla="val 116667"/>
            </a:avLst>
          </a:prstGeom>
          <a:solidFill>
            <a:srgbClr val="FF9900"/>
          </a:solidFill>
          <a:ln w="9525">
            <a:solidFill>
              <a:srgbClr val="FF9900"/>
            </a:solidFill>
            <a:miter lim="800000"/>
            <a:headEnd/>
            <a:tailEnd/>
          </a:ln>
          <a:effectLst/>
        </p:spPr>
        <p:txBody>
          <a:bodyPr wrap="none" anchor="ctr"/>
          <a:lstStyle/>
          <a:p>
            <a:endParaRPr lang="zh-CN" altLang="en-US"/>
          </a:p>
        </p:txBody>
      </p:sp>
      <p:sp>
        <p:nvSpPr>
          <p:cNvPr id="12304" name="Rectangle 16"/>
          <p:cNvSpPr>
            <a:spLocks noChangeArrowheads="1"/>
          </p:cNvSpPr>
          <p:nvPr/>
        </p:nvSpPr>
        <p:spPr bwMode="auto">
          <a:xfrm>
            <a:off x="5715000" y="3429000"/>
            <a:ext cx="1600200" cy="457200"/>
          </a:xfrm>
          <a:prstGeom prst="rect">
            <a:avLst/>
          </a:prstGeom>
          <a:solidFill>
            <a:schemeClr val="hlink"/>
          </a:solidFill>
          <a:ln w="9525">
            <a:noFill/>
            <a:miter lim="800000"/>
            <a:headEnd/>
            <a:tailEnd/>
          </a:ln>
          <a:effectLst/>
        </p:spPr>
        <p:txBody>
          <a:bodyPr>
            <a:spAutoFit/>
          </a:bodyPr>
          <a:lstStyle/>
          <a:p>
            <a:pPr algn="ctr"/>
            <a:r>
              <a:rPr lang="en-US" altLang="zh-CN" sz="2400" b="1">
                <a:solidFill>
                  <a:schemeClr val="bg1"/>
                </a:solidFill>
                <a:ea typeface="黑体" pitchFamily="2" charset="-122"/>
              </a:rPr>
              <a:t>15%</a:t>
            </a:r>
          </a:p>
        </p:txBody>
      </p:sp>
      <p:sp>
        <p:nvSpPr>
          <p:cNvPr id="12305" name="Rectangle 17"/>
          <p:cNvSpPr>
            <a:spLocks noChangeArrowheads="1"/>
          </p:cNvSpPr>
          <p:nvPr/>
        </p:nvSpPr>
        <p:spPr bwMode="auto">
          <a:xfrm>
            <a:off x="5730875" y="4346575"/>
            <a:ext cx="1584325" cy="457200"/>
          </a:xfrm>
          <a:prstGeom prst="rect">
            <a:avLst/>
          </a:prstGeom>
          <a:solidFill>
            <a:schemeClr val="hlink"/>
          </a:solidFill>
          <a:ln w="9525">
            <a:noFill/>
            <a:miter lim="800000"/>
            <a:headEnd/>
            <a:tailEnd/>
          </a:ln>
          <a:effectLst/>
        </p:spPr>
        <p:txBody>
          <a:bodyPr wrap="none">
            <a:spAutoFit/>
          </a:bodyPr>
          <a:lstStyle/>
          <a:p>
            <a:r>
              <a:rPr lang="en-US" altLang="zh-CN" sz="2400" b="1">
                <a:solidFill>
                  <a:schemeClr val="bg1"/>
                </a:solidFill>
                <a:ea typeface="黑体" pitchFamily="2" charset="-122"/>
              </a:rPr>
              <a:t>40%~50%</a:t>
            </a:r>
          </a:p>
        </p:txBody>
      </p:sp>
      <p:sp>
        <p:nvSpPr>
          <p:cNvPr id="12306" name="AutoShape 18"/>
          <p:cNvSpPr>
            <a:spLocks noChangeArrowheads="1"/>
          </p:cNvSpPr>
          <p:nvPr/>
        </p:nvSpPr>
        <p:spPr bwMode="auto">
          <a:xfrm>
            <a:off x="4495800" y="4419600"/>
            <a:ext cx="1066800" cy="228600"/>
          </a:xfrm>
          <a:prstGeom prst="rightArrow">
            <a:avLst>
              <a:gd name="adj1" fmla="val 50000"/>
              <a:gd name="adj2" fmla="val 116667"/>
            </a:avLst>
          </a:prstGeom>
          <a:solidFill>
            <a:srgbClr val="FF9900"/>
          </a:solidFill>
          <a:ln w="9525">
            <a:solidFill>
              <a:srgbClr val="FF9900"/>
            </a:solidFill>
            <a:miter lim="800000"/>
            <a:headEnd/>
            <a:tailEnd/>
          </a:ln>
          <a:effectLst/>
        </p:spPr>
        <p:txBody>
          <a:bodyPr wrap="none" anchor="ctr"/>
          <a:lstStyle/>
          <a:p>
            <a:endParaRPr lang="zh-CN" altLang="en-US"/>
          </a:p>
        </p:txBody>
      </p:sp>
      <p:sp>
        <p:nvSpPr>
          <p:cNvPr id="12307" name="Rectangle 19"/>
          <p:cNvSpPr>
            <a:spLocks noChangeArrowheads="1"/>
          </p:cNvSpPr>
          <p:nvPr/>
        </p:nvSpPr>
        <p:spPr bwMode="auto">
          <a:xfrm>
            <a:off x="1117600" y="5334000"/>
            <a:ext cx="6940550" cy="946150"/>
          </a:xfrm>
          <a:prstGeom prst="rect">
            <a:avLst/>
          </a:prstGeom>
          <a:solidFill>
            <a:srgbClr val="FF0000"/>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必须高度重视软件测试工作</a:t>
            </a:r>
          </a:p>
          <a:p>
            <a:pPr algn="ctr"/>
            <a:r>
              <a:rPr lang="zh-CN" altLang="en-US" sz="2800" b="1">
                <a:solidFill>
                  <a:schemeClr val="bg1"/>
                </a:solidFill>
                <a:ea typeface="黑体" pitchFamily="2" charset="-122"/>
              </a:rPr>
              <a:t>绝不能认为写出程序后，软件就接近完成了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strips(downRight)">
                                      <p:cBhvr>
                                        <p:cTn id="7" dur="500"/>
                                        <p:tgtEl>
                                          <p:spTgt spid="12301"/>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2302"/>
                                        </p:tgtEl>
                                        <p:attrNameLst>
                                          <p:attrName>style.visibility</p:attrName>
                                        </p:attrNameLst>
                                      </p:cBhvr>
                                      <p:to>
                                        <p:strVal val="visible"/>
                                      </p:to>
                                    </p:set>
                                    <p:animEffect transition="in" filter="strips(downRight)">
                                      <p:cBhvr>
                                        <p:cTn id="10" dur="500"/>
                                        <p:tgtEl>
                                          <p:spTgt spid="1230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2303"/>
                                        </p:tgtEl>
                                        <p:attrNameLst>
                                          <p:attrName>style.visibility</p:attrName>
                                        </p:attrNameLst>
                                      </p:cBhvr>
                                      <p:to>
                                        <p:strVal val="visible"/>
                                      </p:to>
                                    </p:set>
                                    <p:animEffect transition="in" filter="strips(downRight)">
                                      <p:cBhvr>
                                        <p:cTn id="15" dur="500"/>
                                        <p:tgtEl>
                                          <p:spTgt spid="12303"/>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2304"/>
                                        </p:tgtEl>
                                        <p:attrNameLst>
                                          <p:attrName>style.visibility</p:attrName>
                                        </p:attrNameLst>
                                      </p:cBhvr>
                                      <p:to>
                                        <p:strVal val="visible"/>
                                      </p:to>
                                    </p:set>
                                    <p:animEffect transition="in" filter="strips(downRight)">
                                      <p:cBhvr>
                                        <p:cTn id="18" dur="500"/>
                                        <p:tgtEl>
                                          <p:spTgt spid="12304"/>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animEffect transition="in" filter="strips(downRight)">
                                      <p:cBhvr>
                                        <p:cTn id="23" dur="500"/>
                                        <p:tgtEl>
                                          <p:spTgt spid="12306"/>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305"/>
                                        </p:tgtEl>
                                        <p:attrNameLst>
                                          <p:attrName>style.visibility</p:attrName>
                                        </p:attrNameLst>
                                      </p:cBhvr>
                                      <p:to>
                                        <p:strVal val="visible"/>
                                      </p:to>
                                    </p:set>
                                    <p:animEffect transition="in" filter="strips(downRight)">
                                      <p:cBhvr>
                                        <p:cTn id="26" dur="500"/>
                                        <p:tgtEl>
                                          <p:spTgt spid="12305"/>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2307"/>
                                        </p:tgtEl>
                                        <p:attrNameLst>
                                          <p:attrName>style.visibility</p:attrName>
                                        </p:attrNameLst>
                                      </p:cBhvr>
                                      <p:to>
                                        <p:strVal val="visible"/>
                                      </p:to>
                                    </p:set>
                                    <p:animEffect transition="in" filter="box(in)">
                                      <p:cBhvr>
                                        <p:cTn id="31" dur="500"/>
                                        <p:tgtEl>
                                          <p:spTgt spid="12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animBg="1"/>
      <p:bldP spid="12302" grpId="0" animBg="1"/>
      <p:bldP spid="12303" grpId="0" animBg="1"/>
      <p:bldP spid="12304" grpId="0" animBg="1"/>
      <p:bldP spid="12305" grpId="0" animBg="1"/>
      <p:bldP spid="12306" grpId="0" animBg="1"/>
      <p:bldP spid="1230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a:spLocks noGrp="1"/>
          </p:cNvSpPr>
          <p:nvPr>
            <p:ph type="dt" sz="half" idx="10"/>
          </p:nvPr>
        </p:nvSpPr>
        <p:spPr/>
        <p:txBody>
          <a:bodyPr/>
          <a:lstStyle/>
          <a:p>
            <a:fld id="{1BCA07B6-576E-46BA-A14C-7001121EA646}" type="datetime1">
              <a:rPr lang="zh-CN" altLang="en-US"/>
              <a:pPr/>
              <a:t>2020/1/5</a:t>
            </a:fld>
            <a:endParaRPr lang="en-US" altLang="zh-CN"/>
          </a:p>
        </p:txBody>
      </p:sp>
      <p:sp>
        <p:nvSpPr>
          <p:cNvPr id="47" name="灯片编号占位符 4"/>
          <p:cNvSpPr>
            <a:spLocks noGrp="1"/>
          </p:cNvSpPr>
          <p:nvPr>
            <p:ph type="sldNum" sz="quarter" idx="11"/>
          </p:nvPr>
        </p:nvSpPr>
        <p:spPr/>
        <p:txBody>
          <a:bodyPr/>
          <a:lstStyle/>
          <a:p>
            <a:fld id="{A784E4BA-A9CB-4F8F-A793-6F19E494975D}" type="slidenum">
              <a:rPr lang="en-US" altLang="zh-CN"/>
              <a:pPr/>
              <a:t>30</a:t>
            </a:fld>
            <a:endParaRPr lang="en-US" altLang="zh-CN"/>
          </a:p>
        </p:txBody>
      </p:sp>
      <p:sp>
        <p:nvSpPr>
          <p:cNvPr id="63490"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3491" name="Rectangle 3"/>
          <p:cNvSpPr>
            <a:spLocks noGrp="1" noChangeArrowheads="1"/>
          </p:cNvSpPr>
          <p:nvPr>
            <p:ph type="body" idx="1"/>
          </p:nvPr>
        </p:nvSpPr>
        <p:spPr/>
        <p:txBody>
          <a:bodyPr/>
          <a:lstStyle/>
          <a:p>
            <a:pPr marL="457200" lvl="1" indent="0">
              <a:buNone/>
            </a:pPr>
            <a:r>
              <a:rPr lang="zh-CN" altLang="en-US" dirty="0" smtClean="0"/>
              <a:t>满足判定覆盖</a:t>
            </a:r>
            <a:endParaRPr lang="en-US" altLang="zh-CN" dirty="0"/>
          </a:p>
        </p:txBody>
      </p:sp>
      <p:grpSp>
        <p:nvGrpSpPr>
          <p:cNvPr id="63492" name="Group 4"/>
          <p:cNvGrpSpPr>
            <a:grpSpLocks/>
          </p:cNvGrpSpPr>
          <p:nvPr/>
        </p:nvGrpSpPr>
        <p:grpSpPr bwMode="auto">
          <a:xfrm>
            <a:off x="381000" y="2209800"/>
            <a:ext cx="4724400" cy="4191000"/>
            <a:chOff x="240" y="1392"/>
            <a:chExt cx="2976" cy="2640"/>
          </a:xfrm>
        </p:grpSpPr>
        <p:sp>
          <p:nvSpPr>
            <p:cNvPr id="63493"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3494"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3495"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3496"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3497"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3498"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3499" name="AutoShape 11"/>
            <p:cNvCxnSpPr>
              <a:cxnSpLocks noChangeShapeType="1"/>
              <a:stCxn id="63493" idx="2"/>
              <a:endCxn id="63495"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3500" name="AutoShape 12"/>
            <p:cNvCxnSpPr>
              <a:cxnSpLocks noChangeShapeType="1"/>
              <a:stCxn id="63495" idx="2"/>
              <a:endCxn id="63496"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3501" name="AutoShape 13"/>
            <p:cNvCxnSpPr>
              <a:cxnSpLocks noChangeShapeType="1"/>
              <a:stCxn id="63496" idx="2"/>
              <a:endCxn id="63494"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3502" name="AutoShape 14"/>
            <p:cNvCxnSpPr>
              <a:cxnSpLocks noChangeShapeType="1"/>
              <a:stCxn id="63495" idx="3"/>
              <a:endCxn id="63497"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3503" name="AutoShape 15"/>
            <p:cNvCxnSpPr>
              <a:cxnSpLocks noChangeShapeType="1"/>
              <a:stCxn id="63496" idx="3"/>
              <a:endCxn id="63498"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3504" name="AutoShape 16"/>
            <p:cNvCxnSpPr>
              <a:cxnSpLocks noChangeShapeType="1"/>
              <a:stCxn id="63497" idx="2"/>
              <a:endCxn id="63496"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3505" name="AutoShape 17"/>
            <p:cNvCxnSpPr>
              <a:cxnSpLocks noChangeShapeType="1"/>
              <a:stCxn id="63498" idx="2"/>
              <a:endCxn id="63494"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3506"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3507"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3508"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3509"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3510"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3511"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3512"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3513"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3514"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3515"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3516" name="Rectangle 28"/>
          <p:cNvSpPr>
            <a:spLocks noChangeArrowheads="1"/>
          </p:cNvSpPr>
          <p:nvPr/>
        </p:nvSpPr>
        <p:spPr bwMode="auto">
          <a:xfrm>
            <a:off x="6029325" y="2212975"/>
            <a:ext cx="752475" cy="457200"/>
          </a:xfrm>
          <a:prstGeom prst="rect">
            <a:avLst/>
          </a:prstGeom>
          <a:solidFill>
            <a:srgbClr val="FF0000"/>
          </a:solidFill>
          <a:ln w="9525">
            <a:noFill/>
            <a:miter lim="800000"/>
            <a:headEnd/>
            <a:tailEnd/>
          </a:ln>
          <a:effectLst/>
        </p:spPr>
        <p:txBody>
          <a:bodyPr wrap="none">
            <a:spAutoFit/>
          </a:bodyPr>
          <a:lstStyle/>
          <a:p>
            <a:r>
              <a:rPr lang="en-US" altLang="zh-CN" sz="2400" b="1">
                <a:solidFill>
                  <a:schemeClr val="bg1"/>
                </a:solidFill>
              </a:rPr>
              <a:t>A&gt;1</a:t>
            </a:r>
          </a:p>
        </p:txBody>
      </p:sp>
      <p:sp>
        <p:nvSpPr>
          <p:cNvPr id="63517" name="Rectangle 29"/>
          <p:cNvSpPr>
            <a:spLocks noChangeArrowheads="1"/>
          </p:cNvSpPr>
          <p:nvPr/>
        </p:nvSpPr>
        <p:spPr bwMode="auto">
          <a:xfrm>
            <a:off x="7248525" y="2209800"/>
            <a:ext cx="752475" cy="457200"/>
          </a:xfrm>
          <a:prstGeom prst="rect">
            <a:avLst/>
          </a:prstGeom>
          <a:solidFill>
            <a:srgbClr val="FF0000"/>
          </a:solidFill>
          <a:ln w="9525">
            <a:noFill/>
            <a:miter lim="800000"/>
            <a:headEnd/>
            <a:tailEnd/>
          </a:ln>
          <a:effectLst/>
        </p:spPr>
        <p:txBody>
          <a:bodyPr wrap="none">
            <a:spAutoFit/>
          </a:bodyPr>
          <a:lstStyle/>
          <a:p>
            <a:r>
              <a:rPr lang="en-US" altLang="zh-CN" sz="2400" b="1">
                <a:solidFill>
                  <a:schemeClr val="bg1"/>
                </a:solidFill>
              </a:rPr>
              <a:t>B=0</a:t>
            </a:r>
          </a:p>
        </p:txBody>
      </p:sp>
      <p:sp>
        <p:nvSpPr>
          <p:cNvPr id="63518" name="Rectangle 30"/>
          <p:cNvSpPr>
            <a:spLocks noChangeArrowheads="1"/>
          </p:cNvSpPr>
          <p:nvPr/>
        </p:nvSpPr>
        <p:spPr bwMode="auto">
          <a:xfrm>
            <a:off x="6029325" y="2974975"/>
            <a:ext cx="752475" cy="457200"/>
          </a:xfrm>
          <a:prstGeom prst="rect">
            <a:avLst/>
          </a:prstGeom>
          <a:solidFill>
            <a:srgbClr val="FF0000"/>
          </a:solidFill>
          <a:ln w="9525">
            <a:noFill/>
            <a:miter lim="800000"/>
            <a:headEnd/>
            <a:tailEnd/>
          </a:ln>
          <a:effectLst/>
        </p:spPr>
        <p:txBody>
          <a:bodyPr wrap="none">
            <a:spAutoFit/>
          </a:bodyPr>
          <a:lstStyle/>
          <a:p>
            <a:r>
              <a:rPr lang="en-US" altLang="en-US" sz="2400" b="1">
                <a:solidFill>
                  <a:schemeClr val="bg1"/>
                </a:solidFill>
              </a:rPr>
              <a:t>A=2</a:t>
            </a:r>
            <a:endParaRPr lang="en-US" altLang="zh-CN" sz="2400" b="1">
              <a:solidFill>
                <a:schemeClr val="bg1"/>
              </a:solidFill>
            </a:endParaRPr>
          </a:p>
        </p:txBody>
      </p:sp>
      <p:sp>
        <p:nvSpPr>
          <p:cNvPr id="63519" name="Rectangle 31"/>
          <p:cNvSpPr>
            <a:spLocks noChangeArrowheads="1"/>
          </p:cNvSpPr>
          <p:nvPr/>
        </p:nvSpPr>
        <p:spPr bwMode="auto">
          <a:xfrm>
            <a:off x="7248525" y="2971800"/>
            <a:ext cx="735013" cy="457200"/>
          </a:xfrm>
          <a:prstGeom prst="rect">
            <a:avLst/>
          </a:prstGeom>
          <a:solidFill>
            <a:srgbClr val="FF0000"/>
          </a:solidFill>
          <a:ln w="9525">
            <a:noFill/>
            <a:miter lim="800000"/>
            <a:headEnd/>
            <a:tailEnd/>
          </a:ln>
          <a:effectLst/>
        </p:spPr>
        <p:txBody>
          <a:bodyPr wrap="none">
            <a:spAutoFit/>
          </a:bodyPr>
          <a:lstStyle/>
          <a:p>
            <a:r>
              <a:rPr lang="en-US" altLang="en-US" sz="2400" b="1">
                <a:solidFill>
                  <a:schemeClr val="bg1"/>
                </a:solidFill>
              </a:rPr>
              <a:t>X&gt;1</a:t>
            </a:r>
            <a:endParaRPr lang="en-US" altLang="zh-CN" sz="2400" b="1">
              <a:solidFill>
                <a:schemeClr val="bg1"/>
              </a:solidFill>
            </a:endParaRPr>
          </a:p>
        </p:txBody>
      </p:sp>
      <p:sp>
        <p:nvSpPr>
          <p:cNvPr id="63520" name="Rectangle 32"/>
          <p:cNvSpPr>
            <a:spLocks noChangeArrowheads="1"/>
          </p:cNvSpPr>
          <p:nvPr/>
        </p:nvSpPr>
        <p:spPr bwMode="auto">
          <a:xfrm>
            <a:off x="5486400" y="3581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dirty="0" smtClean="0">
                <a:solidFill>
                  <a:schemeClr val="bg1"/>
                </a:solidFill>
                <a:ea typeface="黑体" pitchFamily="2" charset="-122"/>
              </a:rPr>
              <a:t>A=2</a:t>
            </a:r>
            <a:endParaRPr lang="en-US" altLang="zh-CN" sz="2800" b="1" dirty="0">
              <a:solidFill>
                <a:schemeClr val="bg1"/>
              </a:solidFill>
              <a:ea typeface="黑体" pitchFamily="2" charset="-122"/>
            </a:endParaRPr>
          </a:p>
        </p:txBody>
      </p:sp>
      <p:sp>
        <p:nvSpPr>
          <p:cNvPr id="63521" name="Rectangle 33"/>
          <p:cNvSpPr>
            <a:spLocks noChangeArrowheads="1"/>
          </p:cNvSpPr>
          <p:nvPr/>
        </p:nvSpPr>
        <p:spPr bwMode="auto">
          <a:xfrm>
            <a:off x="6553200" y="3581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dirty="0" smtClean="0">
                <a:solidFill>
                  <a:schemeClr val="bg1"/>
                </a:solidFill>
                <a:ea typeface="黑体" pitchFamily="2" charset="-122"/>
              </a:rPr>
              <a:t>B=1</a:t>
            </a:r>
            <a:endParaRPr lang="en-US" altLang="zh-CN" sz="2800" b="1" dirty="0">
              <a:solidFill>
                <a:schemeClr val="bg1"/>
              </a:solidFill>
              <a:ea typeface="黑体" pitchFamily="2" charset="-122"/>
            </a:endParaRPr>
          </a:p>
        </p:txBody>
      </p:sp>
      <p:sp>
        <p:nvSpPr>
          <p:cNvPr id="63522" name="Rectangle 34"/>
          <p:cNvSpPr>
            <a:spLocks noChangeArrowheads="1"/>
          </p:cNvSpPr>
          <p:nvPr/>
        </p:nvSpPr>
        <p:spPr bwMode="auto">
          <a:xfrm>
            <a:off x="7620000" y="3581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dirty="0" smtClean="0">
                <a:solidFill>
                  <a:schemeClr val="bg1"/>
                </a:solidFill>
                <a:ea typeface="黑体" pitchFamily="2" charset="-122"/>
              </a:rPr>
              <a:t>X=1</a:t>
            </a:r>
            <a:endParaRPr lang="en-US" altLang="zh-CN" sz="2800" b="1" dirty="0">
              <a:solidFill>
                <a:schemeClr val="bg1"/>
              </a:solidFill>
              <a:ea typeface="黑体" pitchFamily="2" charset="-122"/>
            </a:endParaRPr>
          </a:p>
        </p:txBody>
      </p:sp>
      <p:cxnSp>
        <p:nvCxnSpPr>
          <p:cNvPr id="63530" name="AutoShape 42"/>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63531" name="AutoShape 43"/>
          <p:cNvCxnSpPr>
            <a:cxnSpLocks noChangeShapeType="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sp>
        <p:nvSpPr>
          <p:cNvPr id="63534" name="Rectangle 46"/>
          <p:cNvSpPr>
            <a:spLocks noChangeArrowheads="1"/>
          </p:cNvSpPr>
          <p:nvPr/>
        </p:nvSpPr>
        <p:spPr bwMode="auto">
          <a:xfrm>
            <a:off x="5943600" y="4346575"/>
            <a:ext cx="752475" cy="457200"/>
          </a:xfrm>
          <a:prstGeom prst="rect">
            <a:avLst/>
          </a:prstGeom>
          <a:solidFill>
            <a:srgbClr val="0000FF"/>
          </a:solidFill>
          <a:ln w="9525">
            <a:noFill/>
            <a:miter lim="800000"/>
            <a:headEnd/>
            <a:tailEnd/>
          </a:ln>
          <a:effectLst/>
        </p:spPr>
        <p:txBody>
          <a:bodyPr wrap="none">
            <a:spAutoFit/>
          </a:bodyPr>
          <a:lstStyle/>
          <a:p>
            <a:r>
              <a:rPr lang="en-US" altLang="zh-CN" sz="2400" b="1">
                <a:solidFill>
                  <a:schemeClr val="bg1"/>
                </a:solidFill>
              </a:rPr>
              <a:t>A&gt;1</a:t>
            </a:r>
          </a:p>
        </p:txBody>
      </p:sp>
      <p:sp>
        <p:nvSpPr>
          <p:cNvPr id="63535" name="Rectangle 47"/>
          <p:cNvSpPr>
            <a:spLocks noChangeArrowheads="1"/>
          </p:cNvSpPr>
          <p:nvPr/>
        </p:nvSpPr>
        <p:spPr bwMode="auto">
          <a:xfrm>
            <a:off x="7162800" y="4343400"/>
            <a:ext cx="752475" cy="457200"/>
          </a:xfrm>
          <a:prstGeom prst="rect">
            <a:avLst/>
          </a:prstGeom>
          <a:solidFill>
            <a:srgbClr val="0000FF"/>
          </a:solidFill>
          <a:ln w="9525">
            <a:noFill/>
            <a:miter lim="800000"/>
            <a:headEnd/>
            <a:tailEnd/>
          </a:ln>
          <a:effectLst/>
        </p:spPr>
        <p:txBody>
          <a:bodyPr wrap="none">
            <a:spAutoFit/>
          </a:bodyPr>
          <a:lstStyle/>
          <a:p>
            <a:r>
              <a:rPr lang="en-US" altLang="zh-CN" sz="2400" b="1">
                <a:solidFill>
                  <a:schemeClr val="bg1"/>
                </a:solidFill>
              </a:rPr>
              <a:t>B=0</a:t>
            </a:r>
          </a:p>
        </p:txBody>
      </p:sp>
      <p:sp>
        <p:nvSpPr>
          <p:cNvPr id="63536" name="Rectangle 48"/>
          <p:cNvSpPr>
            <a:spLocks noChangeArrowheads="1"/>
          </p:cNvSpPr>
          <p:nvPr/>
        </p:nvSpPr>
        <p:spPr bwMode="auto">
          <a:xfrm>
            <a:off x="5943600" y="5108575"/>
            <a:ext cx="752475" cy="457200"/>
          </a:xfrm>
          <a:prstGeom prst="rect">
            <a:avLst/>
          </a:prstGeom>
          <a:solidFill>
            <a:srgbClr val="0000FF"/>
          </a:solidFill>
          <a:ln w="9525">
            <a:noFill/>
            <a:miter lim="800000"/>
            <a:headEnd/>
            <a:tailEnd/>
          </a:ln>
          <a:effectLst/>
        </p:spPr>
        <p:txBody>
          <a:bodyPr wrap="none">
            <a:spAutoFit/>
          </a:bodyPr>
          <a:lstStyle/>
          <a:p>
            <a:r>
              <a:rPr lang="en-US" altLang="en-US" sz="2400" b="1">
                <a:solidFill>
                  <a:schemeClr val="bg1"/>
                </a:solidFill>
              </a:rPr>
              <a:t>A=2</a:t>
            </a:r>
            <a:endParaRPr lang="en-US" altLang="zh-CN" sz="2400" b="1">
              <a:solidFill>
                <a:schemeClr val="bg1"/>
              </a:solidFill>
            </a:endParaRPr>
          </a:p>
        </p:txBody>
      </p:sp>
      <p:sp>
        <p:nvSpPr>
          <p:cNvPr id="63537" name="Rectangle 49"/>
          <p:cNvSpPr>
            <a:spLocks noChangeArrowheads="1"/>
          </p:cNvSpPr>
          <p:nvPr/>
        </p:nvSpPr>
        <p:spPr bwMode="auto">
          <a:xfrm>
            <a:off x="7162800" y="5105400"/>
            <a:ext cx="735013" cy="457200"/>
          </a:xfrm>
          <a:prstGeom prst="rect">
            <a:avLst/>
          </a:prstGeom>
          <a:solidFill>
            <a:srgbClr val="0000FF"/>
          </a:solidFill>
          <a:ln w="9525">
            <a:noFill/>
            <a:miter lim="800000"/>
            <a:headEnd/>
            <a:tailEnd/>
          </a:ln>
          <a:effectLst/>
        </p:spPr>
        <p:txBody>
          <a:bodyPr wrap="none">
            <a:spAutoFit/>
          </a:bodyPr>
          <a:lstStyle/>
          <a:p>
            <a:r>
              <a:rPr lang="en-US" altLang="en-US" sz="2400" b="1">
                <a:solidFill>
                  <a:schemeClr val="bg1"/>
                </a:solidFill>
              </a:rPr>
              <a:t>X&gt;1</a:t>
            </a:r>
            <a:endParaRPr lang="en-US" altLang="zh-CN" sz="2400" b="1">
              <a:solidFill>
                <a:schemeClr val="bg1"/>
              </a:solidFill>
            </a:endParaRPr>
          </a:p>
        </p:txBody>
      </p:sp>
      <p:sp>
        <p:nvSpPr>
          <p:cNvPr id="63538" name="Rectangle 50"/>
          <p:cNvSpPr>
            <a:spLocks noChangeArrowheads="1"/>
          </p:cNvSpPr>
          <p:nvPr/>
        </p:nvSpPr>
        <p:spPr bwMode="auto">
          <a:xfrm>
            <a:off x="5486400" y="5791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dirty="0">
                <a:solidFill>
                  <a:schemeClr val="bg1"/>
                </a:solidFill>
                <a:ea typeface="黑体" pitchFamily="2" charset="-122"/>
              </a:rPr>
              <a:t>A=1</a:t>
            </a:r>
          </a:p>
        </p:txBody>
      </p:sp>
      <p:sp>
        <p:nvSpPr>
          <p:cNvPr id="63539" name="Rectangle 51"/>
          <p:cNvSpPr>
            <a:spLocks noChangeArrowheads="1"/>
          </p:cNvSpPr>
          <p:nvPr/>
        </p:nvSpPr>
        <p:spPr bwMode="auto">
          <a:xfrm>
            <a:off x="6553200" y="5791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dirty="0" smtClean="0">
                <a:solidFill>
                  <a:schemeClr val="bg1"/>
                </a:solidFill>
                <a:ea typeface="黑体" pitchFamily="2" charset="-122"/>
              </a:rPr>
              <a:t>B=0</a:t>
            </a:r>
            <a:endParaRPr lang="en-US" altLang="zh-CN" sz="2800" b="1" dirty="0">
              <a:solidFill>
                <a:schemeClr val="bg1"/>
              </a:solidFill>
              <a:ea typeface="黑体" pitchFamily="2" charset="-122"/>
            </a:endParaRPr>
          </a:p>
        </p:txBody>
      </p:sp>
      <p:sp>
        <p:nvSpPr>
          <p:cNvPr id="63540" name="Rectangle 52"/>
          <p:cNvSpPr>
            <a:spLocks noChangeArrowheads="1"/>
          </p:cNvSpPr>
          <p:nvPr/>
        </p:nvSpPr>
        <p:spPr bwMode="auto">
          <a:xfrm>
            <a:off x="7552077" y="5791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dirty="0" smtClean="0">
                <a:solidFill>
                  <a:schemeClr val="bg1"/>
                </a:solidFill>
                <a:ea typeface="黑体" pitchFamily="2" charset="-122"/>
              </a:rPr>
              <a:t>X=2</a:t>
            </a:r>
            <a:endParaRPr lang="en-US" altLang="zh-CN" sz="2800" b="1" dirty="0">
              <a:solidFill>
                <a:schemeClr val="bg1"/>
              </a:solidFill>
              <a:ea typeface="黑体" pitchFamily="2" charset="-122"/>
            </a:endParaRPr>
          </a:p>
        </p:txBody>
      </p:sp>
      <p:cxnSp>
        <p:nvCxnSpPr>
          <p:cNvPr id="63541" name="AutoShape 53"/>
          <p:cNvCxnSpPr>
            <a:cxnSpLocks noChangeShapeType="1"/>
          </p:cNvCxnSpPr>
          <p:nvPr/>
        </p:nvCxnSpPr>
        <p:spPr bwMode="auto">
          <a:xfrm>
            <a:off x="1600200" y="3962400"/>
            <a:ext cx="0" cy="609600"/>
          </a:xfrm>
          <a:prstGeom prst="straightConnector1">
            <a:avLst/>
          </a:prstGeom>
          <a:noFill/>
          <a:ln w="76200">
            <a:solidFill>
              <a:srgbClr val="00FF00"/>
            </a:solidFill>
            <a:round/>
            <a:headEnd/>
            <a:tailEnd type="triangle" w="med" len="med"/>
          </a:ln>
          <a:effectLst/>
        </p:spPr>
      </p:cxnSp>
      <p:cxnSp>
        <p:nvCxnSpPr>
          <p:cNvPr id="63542" name="AutoShape 54"/>
          <p:cNvCxnSpPr>
            <a:cxnSpLocks noChangeShapeType="1"/>
          </p:cNvCxnSpPr>
          <p:nvPr/>
        </p:nvCxnSpPr>
        <p:spPr bwMode="auto">
          <a:xfrm>
            <a:off x="1600200" y="5257800"/>
            <a:ext cx="4763" cy="609600"/>
          </a:xfrm>
          <a:prstGeom prst="straightConnector1">
            <a:avLst/>
          </a:prstGeom>
          <a:noFill/>
          <a:ln w="76200">
            <a:solidFill>
              <a:srgbClr val="00FF00"/>
            </a:solidFill>
            <a:round/>
            <a:headEnd/>
            <a:tailEnd type="triangle" w="med" len="med"/>
          </a:ln>
          <a:effectLst/>
        </p:spPr>
      </p:cxnSp>
    </p:spTree>
    <p:extLst>
      <p:ext uri="{BB962C8B-B14F-4D97-AF65-F5344CB8AC3E}">
        <p14:creationId xmlns:p14="http://schemas.microsoft.com/office/powerpoint/2010/main" val="172492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16"/>
                                        </p:tgtEl>
                                        <p:attrNameLst>
                                          <p:attrName>style.visibility</p:attrName>
                                        </p:attrNameLst>
                                      </p:cBhvr>
                                      <p:to>
                                        <p:strVal val="visible"/>
                                      </p:to>
                                    </p:set>
                                    <p:anim calcmode="lin" valueType="num">
                                      <p:cBhvr additive="base">
                                        <p:cTn id="7" dur="500" fill="hold"/>
                                        <p:tgtEl>
                                          <p:spTgt spid="63516"/>
                                        </p:tgtEl>
                                        <p:attrNameLst>
                                          <p:attrName>ppt_x</p:attrName>
                                        </p:attrNameLst>
                                      </p:cBhvr>
                                      <p:tavLst>
                                        <p:tav tm="0">
                                          <p:val>
                                            <p:strVal val="#ppt_x"/>
                                          </p:val>
                                        </p:tav>
                                        <p:tav tm="100000">
                                          <p:val>
                                            <p:strVal val="#ppt_x"/>
                                          </p:val>
                                        </p:tav>
                                      </p:tavLst>
                                    </p:anim>
                                    <p:anim calcmode="lin" valueType="num">
                                      <p:cBhvr additive="base">
                                        <p:cTn id="8" dur="500" fill="hold"/>
                                        <p:tgtEl>
                                          <p:spTgt spid="635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517"/>
                                        </p:tgtEl>
                                        <p:attrNameLst>
                                          <p:attrName>style.visibility</p:attrName>
                                        </p:attrNameLst>
                                      </p:cBhvr>
                                      <p:to>
                                        <p:strVal val="visible"/>
                                      </p:to>
                                    </p:set>
                                    <p:anim calcmode="lin" valueType="num">
                                      <p:cBhvr additive="base">
                                        <p:cTn id="11" dur="500" fill="hold"/>
                                        <p:tgtEl>
                                          <p:spTgt spid="63517"/>
                                        </p:tgtEl>
                                        <p:attrNameLst>
                                          <p:attrName>ppt_x</p:attrName>
                                        </p:attrNameLst>
                                      </p:cBhvr>
                                      <p:tavLst>
                                        <p:tav tm="0">
                                          <p:val>
                                            <p:strVal val="#ppt_x"/>
                                          </p:val>
                                        </p:tav>
                                        <p:tav tm="100000">
                                          <p:val>
                                            <p:strVal val="#ppt_x"/>
                                          </p:val>
                                        </p:tav>
                                      </p:tavLst>
                                    </p:anim>
                                    <p:anim calcmode="lin" valueType="num">
                                      <p:cBhvr additive="base">
                                        <p:cTn id="12" dur="500" fill="hold"/>
                                        <p:tgtEl>
                                          <p:spTgt spid="635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518"/>
                                        </p:tgtEl>
                                        <p:attrNameLst>
                                          <p:attrName>style.visibility</p:attrName>
                                        </p:attrNameLst>
                                      </p:cBhvr>
                                      <p:to>
                                        <p:strVal val="visible"/>
                                      </p:to>
                                    </p:set>
                                    <p:anim calcmode="lin" valueType="num">
                                      <p:cBhvr additive="base">
                                        <p:cTn id="15" dur="500" fill="hold"/>
                                        <p:tgtEl>
                                          <p:spTgt spid="63518"/>
                                        </p:tgtEl>
                                        <p:attrNameLst>
                                          <p:attrName>ppt_x</p:attrName>
                                        </p:attrNameLst>
                                      </p:cBhvr>
                                      <p:tavLst>
                                        <p:tav tm="0">
                                          <p:val>
                                            <p:strVal val="#ppt_x"/>
                                          </p:val>
                                        </p:tav>
                                        <p:tav tm="100000">
                                          <p:val>
                                            <p:strVal val="#ppt_x"/>
                                          </p:val>
                                        </p:tav>
                                      </p:tavLst>
                                    </p:anim>
                                    <p:anim calcmode="lin" valueType="num">
                                      <p:cBhvr additive="base">
                                        <p:cTn id="16" dur="500" fill="hold"/>
                                        <p:tgtEl>
                                          <p:spTgt spid="635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519"/>
                                        </p:tgtEl>
                                        <p:attrNameLst>
                                          <p:attrName>style.visibility</p:attrName>
                                        </p:attrNameLst>
                                      </p:cBhvr>
                                      <p:to>
                                        <p:strVal val="visible"/>
                                      </p:to>
                                    </p:set>
                                    <p:anim calcmode="lin" valueType="num">
                                      <p:cBhvr additive="base">
                                        <p:cTn id="19" dur="500" fill="hold"/>
                                        <p:tgtEl>
                                          <p:spTgt spid="63519"/>
                                        </p:tgtEl>
                                        <p:attrNameLst>
                                          <p:attrName>ppt_x</p:attrName>
                                        </p:attrNameLst>
                                      </p:cBhvr>
                                      <p:tavLst>
                                        <p:tav tm="0">
                                          <p:val>
                                            <p:strVal val="#ppt_x"/>
                                          </p:val>
                                        </p:tav>
                                        <p:tav tm="100000">
                                          <p:val>
                                            <p:strVal val="#ppt_x"/>
                                          </p:val>
                                        </p:tav>
                                      </p:tavLst>
                                    </p:anim>
                                    <p:anim calcmode="lin" valueType="num">
                                      <p:cBhvr additive="base">
                                        <p:cTn id="20" dur="500" fill="hold"/>
                                        <p:tgtEl>
                                          <p:spTgt spid="635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520"/>
                                        </p:tgtEl>
                                        <p:attrNameLst>
                                          <p:attrName>style.visibility</p:attrName>
                                        </p:attrNameLst>
                                      </p:cBhvr>
                                      <p:to>
                                        <p:strVal val="visible"/>
                                      </p:to>
                                    </p:set>
                                    <p:anim calcmode="lin" valueType="num">
                                      <p:cBhvr additive="base">
                                        <p:cTn id="23" dur="500" fill="hold"/>
                                        <p:tgtEl>
                                          <p:spTgt spid="63520"/>
                                        </p:tgtEl>
                                        <p:attrNameLst>
                                          <p:attrName>ppt_x</p:attrName>
                                        </p:attrNameLst>
                                      </p:cBhvr>
                                      <p:tavLst>
                                        <p:tav tm="0">
                                          <p:val>
                                            <p:strVal val="#ppt_x"/>
                                          </p:val>
                                        </p:tav>
                                        <p:tav tm="100000">
                                          <p:val>
                                            <p:strVal val="#ppt_x"/>
                                          </p:val>
                                        </p:tav>
                                      </p:tavLst>
                                    </p:anim>
                                    <p:anim calcmode="lin" valueType="num">
                                      <p:cBhvr additive="base">
                                        <p:cTn id="24" dur="500" fill="hold"/>
                                        <p:tgtEl>
                                          <p:spTgt spid="635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3521"/>
                                        </p:tgtEl>
                                        <p:attrNameLst>
                                          <p:attrName>style.visibility</p:attrName>
                                        </p:attrNameLst>
                                      </p:cBhvr>
                                      <p:to>
                                        <p:strVal val="visible"/>
                                      </p:to>
                                    </p:set>
                                    <p:anim calcmode="lin" valueType="num">
                                      <p:cBhvr additive="base">
                                        <p:cTn id="27" dur="500" fill="hold"/>
                                        <p:tgtEl>
                                          <p:spTgt spid="63521"/>
                                        </p:tgtEl>
                                        <p:attrNameLst>
                                          <p:attrName>ppt_x</p:attrName>
                                        </p:attrNameLst>
                                      </p:cBhvr>
                                      <p:tavLst>
                                        <p:tav tm="0">
                                          <p:val>
                                            <p:strVal val="#ppt_x"/>
                                          </p:val>
                                        </p:tav>
                                        <p:tav tm="100000">
                                          <p:val>
                                            <p:strVal val="#ppt_x"/>
                                          </p:val>
                                        </p:tav>
                                      </p:tavLst>
                                    </p:anim>
                                    <p:anim calcmode="lin" valueType="num">
                                      <p:cBhvr additive="base">
                                        <p:cTn id="28" dur="500" fill="hold"/>
                                        <p:tgtEl>
                                          <p:spTgt spid="635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522"/>
                                        </p:tgtEl>
                                        <p:attrNameLst>
                                          <p:attrName>style.visibility</p:attrName>
                                        </p:attrNameLst>
                                      </p:cBhvr>
                                      <p:to>
                                        <p:strVal val="visible"/>
                                      </p:to>
                                    </p:set>
                                    <p:anim calcmode="lin" valueType="num">
                                      <p:cBhvr additive="base">
                                        <p:cTn id="31" dur="500" fill="hold"/>
                                        <p:tgtEl>
                                          <p:spTgt spid="63522"/>
                                        </p:tgtEl>
                                        <p:attrNameLst>
                                          <p:attrName>ppt_x</p:attrName>
                                        </p:attrNameLst>
                                      </p:cBhvr>
                                      <p:tavLst>
                                        <p:tav tm="0">
                                          <p:val>
                                            <p:strVal val="#ppt_x"/>
                                          </p:val>
                                        </p:tav>
                                        <p:tav tm="100000">
                                          <p:val>
                                            <p:strVal val="#ppt_x"/>
                                          </p:val>
                                        </p:tav>
                                      </p:tavLst>
                                    </p:anim>
                                    <p:anim calcmode="lin" valueType="num">
                                      <p:cBhvr additive="base">
                                        <p:cTn id="32" dur="500" fill="hold"/>
                                        <p:tgtEl>
                                          <p:spTgt spid="635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63530"/>
                                        </p:tgtEl>
                                        <p:attrNameLst>
                                          <p:attrName>style.visibility</p:attrName>
                                        </p:attrNameLst>
                                      </p:cBhvr>
                                      <p:to>
                                        <p:strVal val="visible"/>
                                      </p:to>
                                    </p:set>
                                    <p:animEffect transition="in" filter="strips(downRight)">
                                      <p:cBhvr>
                                        <p:cTn id="37" dur="500"/>
                                        <p:tgtEl>
                                          <p:spTgt spid="63530"/>
                                        </p:tgtEl>
                                      </p:cBhvr>
                                    </p:animEffect>
                                  </p:childTnLst>
                                </p:cTn>
                              </p:par>
                              <p:par>
                                <p:cTn id="38" presetID="18" presetClass="entr" presetSubtype="6" fill="hold" nodeType="withEffect">
                                  <p:stCondLst>
                                    <p:cond delay="0"/>
                                  </p:stCondLst>
                                  <p:childTnLst>
                                    <p:set>
                                      <p:cBhvr>
                                        <p:cTn id="39" dur="1" fill="hold">
                                          <p:stCondLst>
                                            <p:cond delay="0"/>
                                          </p:stCondLst>
                                        </p:cTn>
                                        <p:tgtEl>
                                          <p:spTgt spid="63531"/>
                                        </p:tgtEl>
                                        <p:attrNameLst>
                                          <p:attrName>style.visibility</p:attrName>
                                        </p:attrNameLst>
                                      </p:cBhvr>
                                      <p:to>
                                        <p:strVal val="visible"/>
                                      </p:to>
                                    </p:set>
                                    <p:animEffect transition="in" filter="strips(downRight)">
                                      <p:cBhvr>
                                        <p:cTn id="40" dur="500"/>
                                        <p:tgtEl>
                                          <p:spTgt spid="6353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3534"/>
                                        </p:tgtEl>
                                        <p:attrNameLst>
                                          <p:attrName>style.visibility</p:attrName>
                                        </p:attrNameLst>
                                      </p:cBhvr>
                                      <p:to>
                                        <p:strVal val="visible"/>
                                      </p:to>
                                    </p:set>
                                    <p:anim calcmode="lin" valueType="num">
                                      <p:cBhvr additive="base">
                                        <p:cTn id="45" dur="500" fill="hold"/>
                                        <p:tgtEl>
                                          <p:spTgt spid="63534"/>
                                        </p:tgtEl>
                                        <p:attrNameLst>
                                          <p:attrName>ppt_x</p:attrName>
                                        </p:attrNameLst>
                                      </p:cBhvr>
                                      <p:tavLst>
                                        <p:tav tm="0">
                                          <p:val>
                                            <p:strVal val="#ppt_x"/>
                                          </p:val>
                                        </p:tav>
                                        <p:tav tm="100000">
                                          <p:val>
                                            <p:strVal val="#ppt_x"/>
                                          </p:val>
                                        </p:tav>
                                      </p:tavLst>
                                    </p:anim>
                                    <p:anim calcmode="lin" valueType="num">
                                      <p:cBhvr additive="base">
                                        <p:cTn id="46" dur="500" fill="hold"/>
                                        <p:tgtEl>
                                          <p:spTgt spid="635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3535"/>
                                        </p:tgtEl>
                                        <p:attrNameLst>
                                          <p:attrName>style.visibility</p:attrName>
                                        </p:attrNameLst>
                                      </p:cBhvr>
                                      <p:to>
                                        <p:strVal val="visible"/>
                                      </p:to>
                                    </p:set>
                                    <p:anim calcmode="lin" valueType="num">
                                      <p:cBhvr additive="base">
                                        <p:cTn id="49" dur="500" fill="hold"/>
                                        <p:tgtEl>
                                          <p:spTgt spid="63535"/>
                                        </p:tgtEl>
                                        <p:attrNameLst>
                                          <p:attrName>ppt_x</p:attrName>
                                        </p:attrNameLst>
                                      </p:cBhvr>
                                      <p:tavLst>
                                        <p:tav tm="0">
                                          <p:val>
                                            <p:strVal val="#ppt_x"/>
                                          </p:val>
                                        </p:tav>
                                        <p:tav tm="100000">
                                          <p:val>
                                            <p:strVal val="#ppt_x"/>
                                          </p:val>
                                        </p:tav>
                                      </p:tavLst>
                                    </p:anim>
                                    <p:anim calcmode="lin" valueType="num">
                                      <p:cBhvr additive="base">
                                        <p:cTn id="50" dur="500" fill="hold"/>
                                        <p:tgtEl>
                                          <p:spTgt spid="635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536"/>
                                        </p:tgtEl>
                                        <p:attrNameLst>
                                          <p:attrName>style.visibility</p:attrName>
                                        </p:attrNameLst>
                                      </p:cBhvr>
                                      <p:to>
                                        <p:strVal val="visible"/>
                                      </p:to>
                                    </p:set>
                                    <p:anim calcmode="lin" valueType="num">
                                      <p:cBhvr additive="base">
                                        <p:cTn id="53" dur="500" fill="hold"/>
                                        <p:tgtEl>
                                          <p:spTgt spid="63536"/>
                                        </p:tgtEl>
                                        <p:attrNameLst>
                                          <p:attrName>ppt_x</p:attrName>
                                        </p:attrNameLst>
                                      </p:cBhvr>
                                      <p:tavLst>
                                        <p:tav tm="0">
                                          <p:val>
                                            <p:strVal val="#ppt_x"/>
                                          </p:val>
                                        </p:tav>
                                        <p:tav tm="100000">
                                          <p:val>
                                            <p:strVal val="#ppt_x"/>
                                          </p:val>
                                        </p:tav>
                                      </p:tavLst>
                                    </p:anim>
                                    <p:anim calcmode="lin" valueType="num">
                                      <p:cBhvr additive="base">
                                        <p:cTn id="54" dur="500" fill="hold"/>
                                        <p:tgtEl>
                                          <p:spTgt spid="6353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537"/>
                                        </p:tgtEl>
                                        <p:attrNameLst>
                                          <p:attrName>style.visibility</p:attrName>
                                        </p:attrNameLst>
                                      </p:cBhvr>
                                      <p:to>
                                        <p:strVal val="visible"/>
                                      </p:to>
                                    </p:set>
                                    <p:anim calcmode="lin" valueType="num">
                                      <p:cBhvr additive="base">
                                        <p:cTn id="57" dur="500" fill="hold"/>
                                        <p:tgtEl>
                                          <p:spTgt spid="63537"/>
                                        </p:tgtEl>
                                        <p:attrNameLst>
                                          <p:attrName>ppt_x</p:attrName>
                                        </p:attrNameLst>
                                      </p:cBhvr>
                                      <p:tavLst>
                                        <p:tav tm="0">
                                          <p:val>
                                            <p:strVal val="#ppt_x"/>
                                          </p:val>
                                        </p:tav>
                                        <p:tav tm="100000">
                                          <p:val>
                                            <p:strVal val="#ppt_x"/>
                                          </p:val>
                                        </p:tav>
                                      </p:tavLst>
                                    </p:anim>
                                    <p:anim calcmode="lin" valueType="num">
                                      <p:cBhvr additive="base">
                                        <p:cTn id="58" dur="500" fill="hold"/>
                                        <p:tgtEl>
                                          <p:spTgt spid="6353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3538"/>
                                        </p:tgtEl>
                                        <p:attrNameLst>
                                          <p:attrName>style.visibility</p:attrName>
                                        </p:attrNameLst>
                                      </p:cBhvr>
                                      <p:to>
                                        <p:strVal val="visible"/>
                                      </p:to>
                                    </p:set>
                                    <p:anim calcmode="lin" valueType="num">
                                      <p:cBhvr additive="base">
                                        <p:cTn id="61" dur="500" fill="hold"/>
                                        <p:tgtEl>
                                          <p:spTgt spid="63538"/>
                                        </p:tgtEl>
                                        <p:attrNameLst>
                                          <p:attrName>ppt_x</p:attrName>
                                        </p:attrNameLst>
                                      </p:cBhvr>
                                      <p:tavLst>
                                        <p:tav tm="0">
                                          <p:val>
                                            <p:strVal val="#ppt_x"/>
                                          </p:val>
                                        </p:tav>
                                        <p:tav tm="100000">
                                          <p:val>
                                            <p:strVal val="#ppt_x"/>
                                          </p:val>
                                        </p:tav>
                                      </p:tavLst>
                                    </p:anim>
                                    <p:anim calcmode="lin" valueType="num">
                                      <p:cBhvr additive="base">
                                        <p:cTn id="62" dur="500" fill="hold"/>
                                        <p:tgtEl>
                                          <p:spTgt spid="6353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3539"/>
                                        </p:tgtEl>
                                        <p:attrNameLst>
                                          <p:attrName>style.visibility</p:attrName>
                                        </p:attrNameLst>
                                      </p:cBhvr>
                                      <p:to>
                                        <p:strVal val="visible"/>
                                      </p:to>
                                    </p:set>
                                    <p:anim calcmode="lin" valueType="num">
                                      <p:cBhvr additive="base">
                                        <p:cTn id="65" dur="500" fill="hold"/>
                                        <p:tgtEl>
                                          <p:spTgt spid="63539"/>
                                        </p:tgtEl>
                                        <p:attrNameLst>
                                          <p:attrName>ppt_x</p:attrName>
                                        </p:attrNameLst>
                                      </p:cBhvr>
                                      <p:tavLst>
                                        <p:tav tm="0">
                                          <p:val>
                                            <p:strVal val="#ppt_x"/>
                                          </p:val>
                                        </p:tav>
                                        <p:tav tm="100000">
                                          <p:val>
                                            <p:strVal val="#ppt_x"/>
                                          </p:val>
                                        </p:tav>
                                      </p:tavLst>
                                    </p:anim>
                                    <p:anim calcmode="lin" valueType="num">
                                      <p:cBhvr additive="base">
                                        <p:cTn id="66" dur="500" fill="hold"/>
                                        <p:tgtEl>
                                          <p:spTgt spid="6353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540"/>
                                        </p:tgtEl>
                                        <p:attrNameLst>
                                          <p:attrName>style.visibility</p:attrName>
                                        </p:attrNameLst>
                                      </p:cBhvr>
                                      <p:to>
                                        <p:strVal val="visible"/>
                                      </p:to>
                                    </p:set>
                                    <p:anim calcmode="lin" valueType="num">
                                      <p:cBhvr additive="base">
                                        <p:cTn id="69" dur="500" fill="hold"/>
                                        <p:tgtEl>
                                          <p:spTgt spid="63540"/>
                                        </p:tgtEl>
                                        <p:attrNameLst>
                                          <p:attrName>ppt_x</p:attrName>
                                        </p:attrNameLst>
                                      </p:cBhvr>
                                      <p:tavLst>
                                        <p:tav tm="0">
                                          <p:val>
                                            <p:strVal val="#ppt_x"/>
                                          </p:val>
                                        </p:tav>
                                        <p:tav tm="100000">
                                          <p:val>
                                            <p:strVal val="#ppt_x"/>
                                          </p:val>
                                        </p:tav>
                                      </p:tavLst>
                                    </p:anim>
                                    <p:anim calcmode="lin" valueType="num">
                                      <p:cBhvr additive="base">
                                        <p:cTn id="70" dur="500" fill="hold"/>
                                        <p:tgtEl>
                                          <p:spTgt spid="635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63541"/>
                                        </p:tgtEl>
                                        <p:attrNameLst>
                                          <p:attrName>style.visibility</p:attrName>
                                        </p:attrNameLst>
                                      </p:cBhvr>
                                      <p:to>
                                        <p:strVal val="visible"/>
                                      </p:to>
                                    </p:set>
                                    <p:animEffect transition="in" filter="strips(downRight)">
                                      <p:cBhvr>
                                        <p:cTn id="75" dur="500"/>
                                        <p:tgtEl>
                                          <p:spTgt spid="63541"/>
                                        </p:tgtEl>
                                      </p:cBhvr>
                                    </p:animEffect>
                                  </p:childTnLst>
                                </p:cTn>
                              </p:par>
                              <p:par>
                                <p:cTn id="76" presetID="18" presetClass="entr" presetSubtype="6" fill="hold" nodeType="withEffect">
                                  <p:stCondLst>
                                    <p:cond delay="0"/>
                                  </p:stCondLst>
                                  <p:childTnLst>
                                    <p:set>
                                      <p:cBhvr>
                                        <p:cTn id="77" dur="1" fill="hold">
                                          <p:stCondLst>
                                            <p:cond delay="0"/>
                                          </p:stCondLst>
                                        </p:cTn>
                                        <p:tgtEl>
                                          <p:spTgt spid="63542"/>
                                        </p:tgtEl>
                                        <p:attrNameLst>
                                          <p:attrName>style.visibility</p:attrName>
                                        </p:attrNameLst>
                                      </p:cBhvr>
                                      <p:to>
                                        <p:strVal val="visible"/>
                                      </p:to>
                                    </p:set>
                                    <p:animEffect transition="in" filter="strips(downRight)">
                                      <p:cBhvr>
                                        <p:cTn id="78" dur="500"/>
                                        <p:tgtEl>
                                          <p:spTgt spid="63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6" grpId="0" animBg="1"/>
      <p:bldP spid="63517" grpId="0" animBg="1"/>
      <p:bldP spid="63518" grpId="0" animBg="1"/>
      <p:bldP spid="63519" grpId="0" animBg="1"/>
      <p:bldP spid="63520" grpId="0" animBg="1"/>
      <p:bldP spid="63521" grpId="0" animBg="1"/>
      <p:bldP spid="63522" grpId="0" animBg="1"/>
      <p:bldP spid="63534" grpId="0" animBg="1"/>
      <p:bldP spid="63535" grpId="0" animBg="1"/>
      <p:bldP spid="63536" grpId="0" animBg="1"/>
      <p:bldP spid="63537" grpId="0" animBg="1"/>
      <p:bldP spid="63538" grpId="0" animBg="1"/>
      <p:bldP spid="63539" grpId="0" animBg="1"/>
      <p:bldP spid="635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3"/>
          <p:cNvSpPr>
            <a:spLocks noGrp="1"/>
          </p:cNvSpPr>
          <p:nvPr>
            <p:ph type="dt" sz="half" idx="10"/>
          </p:nvPr>
        </p:nvSpPr>
        <p:spPr/>
        <p:txBody>
          <a:bodyPr/>
          <a:lstStyle/>
          <a:p>
            <a:fld id="{4BCA43C3-0B66-47C0-BC81-BC79D1F83D08}" type="datetime1">
              <a:rPr lang="zh-CN" altLang="en-US"/>
              <a:pPr/>
              <a:t>2020/1/5</a:t>
            </a:fld>
            <a:endParaRPr lang="en-US" altLang="zh-CN"/>
          </a:p>
        </p:txBody>
      </p:sp>
      <p:sp>
        <p:nvSpPr>
          <p:cNvPr id="48" name="灯片编号占位符 4"/>
          <p:cNvSpPr>
            <a:spLocks noGrp="1"/>
          </p:cNvSpPr>
          <p:nvPr>
            <p:ph type="sldNum" sz="quarter" idx="11"/>
          </p:nvPr>
        </p:nvSpPr>
        <p:spPr/>
        <p:txBody>
          <a:bodyPr/>
          <a:lstStyle/>
          <a:p>
            <a:fld id="{EE0F55C4-2A5F-4012-8D0D-3CD7C5CC7DE9}" type="slidenum">
              <a:rPr lang="en-US" altLang="zh-CN"/>
              <a:pPr/>
              <a:t>31</a:t>
            </a:fld>
            <a:endParaRPr lang="en-US" altLang="zh-CN"/>
          </a:p>
        </p:txBody>
      </p:sp>
      <p:sp>
        <p:nvSpPr>
          <p:cNvPr id="54274"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54275" name="Rectangle 3"/>
          <p:cNvSpPr>
            <a:spLocks noGrp="1" noChangeArrowheads="1"/>
          </p:cNvSpPr>
          <p:nvPr>
            <p:ph type="body" idx="1"/>
          </p:nvPr>
        </p:nvSpPr>
        <p:spPr/>
        <p:txBody>
          <a:bodyPr/>
          <a:lstStyle/>
          <a:p>
            <a:r>
              <a:rPr lang="en-US" altLang="zh-CN">
                <a:solidFill>
                  <a:srgbClr val="0000FF"/>
                </a:solidFill>
                <a:latin typeface="黑体" pitchFamily="2" charset="-122"/>
              </a:rPr>
              <a:t>⒋</a:t>
            </a:r>
            <a:r>
              <a:rPr lang="zh-CN" altLang="en-US">
                <a:solidFill>
                  <a:srgbClr val="0000FF"/>
                </a:solidFill>
              </a:rPr>
              <a:t>判定</a:t>
            </a:r>
            <a:r>
              <a:rPr lang="en-US" altLang="zh-CN">
                <a:solidFill>
                  <a:srgbClr val="0000FF"/>
                </a:solidFill>
              </a:rPr>
              <a:t>/</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p>
          <a:p>
            <a:pPr lvl="1"/>
            <a:r>
              <a:rPr lang="zh-CN" altLang="en-US">
                <a:solidFill>
                  <a:srgbClr val="CC0000"/>
                </a:solidFill>
              </a:rPr>
              <a:t>每个判定</a:t>
            </a:r>
            <a:r>
              <a:rPr lang="zh-CN" altLang="en-US"/>
              <a:t>的</a:t>
            </a:r>
            <a:r>
              <a:rPr lang="zh-CN" altLang="en-US">
                <a:solidFill>
                  <a:srgbClr val="CC0000"/>
                </a:solidFill>
              </a:rPr>
              <a:t>每个分支路径</a:t>
            </a:r>
            <a:r>
              <a:rPr lang="zh-CN" altLang="en-US"/>
              <a:t>至少要执行一次。</a:t>
            </a:r>
          </a:p>
          <a:p>
            <a:pPr lvl="1"/>
            <a:endParaRPr lang="en-US" altLang="zh-CN"/>
          </a:p>
        </p:txBody>
      </p:sp>
      <p:grpSp>
        <p:nvGrpSpPr>
          <p:cNvPr id="54318" name="Group 46"/>
          <p:cNvGrpSpPr>
            <a:grpSpLocks/>
          </p:cNvGrpSpPr>
          <p:nvPr/>
        </p:nvGrpSpPr>
        <p:grpSpPr bwMode="auto">
          <a:xfrm>
            <a:off x="533400" y="2514600"/>
            <a:ext cx="8305800" cy="4191000"/>
            <a:chOff x="336" y="1584"/>
            <a:chExt cx="5232" cy="2640"/>
          </a:xfrm>
        </p:grpSpPr>
        <p:grpSp>
          <p:nvGrpSpPr>
            <p:cNvPr id="54276" name="Group 4"/>
            <p:cNvGrpSpPr>
              <a:grpSpLocks/>
            </p:cNvGrpSpPr>
            <p:nvPr/>
          </p:nvGrpSpPr>
          <p:grpSpPr bwMode="auto">
            <a:xfrm>
              <a:off x="336" y="1584"/>
              <a:ext cx="2976" cy="2640"/>
              <a:chOff x="240" y="1392"/>
              <a:chExt cx="2976" cy="2640"/>
            </a:xfrm>
          </p:grpSpPr>
          <p:sp>
            <p:nvSpPr>
              <p:cNvPr id="54277"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54278"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54279"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54280"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54281"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54282"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54283" name="AutoShape 11"/>
              <p:cNvCxnSpPr>
                <a:cxnSpLocks noChangeShapeType="1"/>
                <a:stCxn id="54277" idx="2"/>
                <a:endCxn id="54279"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54284" name="AutoShape 12"/>
              <p:cNvCxnSpPr>
                <a:cxnSpLocks noChangeShapeType="1"/>
                <a:stCxn id="54279" idx="2"/>
                <a:endCxn id="54280"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54285" name="AutoShape 13"/>
              <p:cNvCxnSpPr>
                <a:cxnSpLocks noChangeShapeType="1"/>
                <a:stCxn id="54280" idx="2"/>
                <a:endCxn id="54278"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54286" name="AutoShape 14"/>
              <p:cNvCxnSpPr>
                <a:cxnSpLocks noChangeShapeType="1"/>
                <a:stCxn id="54279" idx="3"/>
                <a:endCxn id="54281"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54287" name="AutoShape 15"/>
              <p:cNvCxnSpPr>
                <a:cxnSpLocks noChangeShapeType="1"/>
                <a:stCxn id="54280" idx="3"/>
                <a:endCxn id="54282"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54288" name="AutoShape 16"/>
              <p:cNvCxnSpPr>
                <a:cxnSpLocks noChangeShapeType="1"/>
                <a:stCxn id="54281" idx="2"/>
                <a:endCxn id="54280"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54289" name="AutoShape 17"/>
              <p:cNvCxnSpPr>
                <a:cxnSpLocks noChangeShapeType="1"/>
                <a:stCxn id="54282" idx="2"/>
                <a:endCxn id="54278"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54290"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4291"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54292"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4293"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54294"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54295"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54296"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54297"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54298"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54299"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54300" name="Rectangle 28"/>
            <p:cNvSpPr>
              <a:spLocks noChangeArrowheads="1"/>
            </p:cNvSpPr>
            <p:nvPr/>
          </p:nvSpPr>
          <p:spPr bwMode="auto">
            <a:xfrm>
              <a:off x="3894" y="1586"/>
              <a:ext cx="474" cy="288"/>
            </a:xfrm>
            <a:prstGeom prst="rect">
              <a:avLst/>
            </a:prstGeom>
            <a:solidFill>
              <a:srgbClr val="FF0000"/>
            </a:solidFill>
            <a:ln w="9525">
              <a:noFill/>
              <a:miter lim="800000"/>
              <a:headEnd/>
              <a:tailEnd/>
            </a:ln>
            <a:effectLst/>
          </p:spPr>
          <p:txBody>
            <a:bodyPr wrap="none">
              <a:spAutoFit/>
            </a:bodyPr>
            <a:lstStyle/>
            <a:p>
              <a:r>
                <a:rPr lang="en-US" altLang="zh-CN" sz="2400" b="1">
                  <a:solidFill>
                    <a:schemeClr val="bg1"/>
                  </a:solidFill>
                </a:rPr>
                <a:t>A&gt;1</a:t>
              </a:r>
            </a:p>
          </p:txBody>
        </p:sp>
        <p:sp>
          <p:nvSpPr>
            <p:cNvPr id="54301" name="Rectangle 29"/>
            <p:cNvSpPr>
              <a:spLocks noChangeArrowheads="1"/>
            </p:cNvSpPr>
            <p:nvPr/>
          </p:nvSpPr>
          <p:spPr bwMode="auto">
            <a:xfrm>
              <a:off x="4662" y="1584"/>
              <a:ext cx="474" cy="288"/>
            </a:xfrm>
            <a:prstGeom prst="rect">
              <a:avLst/>
            </a:prstGeom>
            <a:solidFill>
              <a:srgbClr val="FF0000"/>
            </a:solidFill>
            <a:ln w="9525">
              <a:noFill/>
              <a:miter lim="800000"/>
              <a:headEnd/>
              <a:tailEnd/>
            </a:ln>
            <a:effectLst/>
          </p:spPr>
          <p:txBody>
            <a:bodyPr wrap="none">
              <a:spAutoFit/>
            </a:bodyPr>
            <a:lstStyle/>
            <a:p>
              <a:r>
                <a:rPr lang="en-US" altLang="zh-CN" sz="2400" b="1">
                  <a:solidFill>
                    <a:schemeClr val="bg1"/>
                  </a:solidFill>
                </a:rPr>
                <a:t>B=0</a:t>
              </a:r>
            </a:p>
          </p:txBody>
        </p:sp>
        <p:sp>
          <p:nvSpPr>
            <p:cNvPr id="54302" name="Rectangle 30"/>
            <p:cNvSpPr>
              <a:spLocks noChangeArrowheads="1"/>
            </p:cNvSpPr>
            <p:nvPr/>
          </p:nvSpPr>
          <p:spPr bwMode="auto">
            <a:xfrm>
              <a:off x="3894" y="2066"/>
              <a:ext cx="474" cy="288"/>
            </a:xfrm>
            <a:prstGeom prst="rect">
              <a:avLst/>
            </a:prstGeom>
            <a:solidFill>
              <a:srgbClr val="FF0000"/>
            </a:solidFill>
            <a:ln w="9525">
              <a:noFill/>
              <a:miter lim="800000"/>
              <a:headEnd/>
              <a:tailEnd/>
            </a:ln>
            <a:effectLst/>
          </p:spPr>
          <p:txBody>
            <a:bodyPr wrap="none">
              <a:spAutoFit/>
            </a:bodyPr>
            <a:lstStyle/>
            <a:p>
              <a:r>
                <a:rPr lang="en-US" altLang="en-US" sz="2400" b="1">
                  <a:solidFill>
                    <a:schemeClr val="bg1"/>
                  </a:solidFill>
                </a:rPr>
                <a:t>A=2</a:t>
              </a:r>
              <a:endParaRPr lang="en-US" altLang="zh-CN" sz="2400" b="1">
                <a:solidFill>
                  <a:schemeClr val="bg1"/>
                </a:solidFill>
              </a:endParaRPr>
            </a:p>
          </p:txBody>
        </p:sp>
        <p:sp>
          <p:nvSpPr>
            <p:cNvPr id="54303" name="Rectangle 31"/>
            <p:cNvSpPr>
              <a:spLocks noChangeArrowheads="1"/>
            </p:cNvSpPr>
            <p:nvPr/>
          </p:nvSpPr>
          <p:spPr bwMode="auto">
            <a:xfrm>
              <a:off x="4662" y="2064"/>
              <a:ext cx="463" cy="288"/>
            </a:xfrm>
            <a:prstGeom prst="rect">
              <a:avLst/>
            </a:prstGeom>
            <a:solidFill>
              <a:srgbClr val="FF0000"/>
            </a:solidFill>
            <a:ln w="9525">
              <a:noFill/>
              <a:miter lim="800000"/>
              <a:headEnd/>
              <a:tailEnd/>
            </a:ln>
            <a:effectLst/>
          </p:spPr>
          <p:txBody>
            <a:bodyPr wrap="none">
              <a:spAutoFit/>
            </a:bodyPr>
            <a:lstStyle/>
            <a:p>
              <a:r>
                <a:rPr lang="en-US" altLang="en-US" sz="2400" b="1">
                  <a:solidFill>
                    <a:schemeClr val="bg1"/>
                  </a:solidFill>
                </a:rPr>
                <a:t>X&gt;1</a:t>
              </a:r>
              <a:endParaRPr lang="en-US" altLang="zh-CN" sz="2400" b="1">
                <a:solidFill>
                  <a:schemeClr val="bg1"/>
                </a:solidFill>
              </a:endParaRPr>
            </a:p>
          </p:txBody>
        </p:sp>
        <p:sp>
          <p:nvSpPr>
            <p:cNvPr id="54304" name="Rectangle 32"/>
            <p:cNvSpPr>
              <a:spLocks noChangeArrowheads="1"/>
            </p:cNvSpPr>
            <p:nvPr/>
          </p:nvSpPr>
          <p:spPr bwMode="auto">
            <a:xfrm>
              <a:off x="3552" y="2448"/>
              <a:ext cx="672" cy="327"/>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54305" name="Rectangle 33"/>
            <p:cNvSpPr>
              <a:spLocks noChangeArrowheads="1"/>
            </p:cNvSpPr>
            <p:nvPr/>
          </p:nvSpPr>
          <p:spPr bwMode="auto">
            <a:xfrm>
              <a:off x="4224" y="2448"/>
              <a:ext cx="672" cy="327"/>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54306" name="Rectangle 34"/>
            <p:cNvSpPr>
              <a:spLocks noChangeArrowheads="1"/>
            </p:cNvSpPr>
            <p:nvPr/>
          </p:nvSpPr>
          <p:spPr bwMode="auto">
            <a:xfrm>
              <a:off x="4896" y="2448"/>
              <a:ext cx="672" cy="327"/>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cxnSp>
          <p:nvCxnSpPr>
            <p:cNvPr id="54307" name="AutoShape 35"/>
            <p:cNvCxnSpPr>
              <a:cxnSpLocks noChangeShapeType="1"/>
            </p:cNvCxnSpPr>
            <p:nvPr/>
          </p:nvCxnSpPr>
          <p:spPr bwMode="auto">
            <a:xfrm>
              <a:off x="1872" y="2472"/>
              <a:ext cx="480" cy="0"/>
            </a:xfrm>
            <a:prstGeom prst="straightConnector1">
              <a:avLst/>
            </a:prstGeom>
            <a:noFill/>
            <a:ln w="76200">
              <a:solidFill>
                <a:srgbClr val="FF0000"/>
              </a:solidFill>
              <a:round/>
              <a:headEnd/>
              <a:tailEnd type="triangle" w="med" len="med"/>
            </a:ln>
            <a:effectLst/>
          </p:spPr>
        </p:cxnSp>
        <p:cxnSp>
          <p:nvCxnSpPr>
            <p:cNvPr id="54308" name="AutoShape 36"/>
            <p:cNvCxnSpPr>
              <a:cxnSpLocks noChangeShapeType="1"/>
            </p:cNvCxnSpPr>
            <p:nvPr/>
          </p:nvCxnSpPr>
          <p:spPr bwMode="auto">
            <a:xfrm>
              <a:off x="1872" y="3288"/>
              <a:ext cx="480" cy="0"/>
            </a:xfrm>
            <a:prstGeom prst="straightConnector1">
              <a:avLst/>
            </a:prstGeom>
            <a:noFill/>
            <a:ln w="76200">
              <a:solidFill>
                <a:srgbClr val="FF0000"/>
              </a:solidFill>
              <a:round/>
              <a:headEnd/>
              <a:tailEnd type="triangle" w="med" len="med"/>
            </a:ln>
            <a:effectLst/>
          </p:spPr>
        </p:cxnSp>
        <p:sp>
          <p:nvSpPr>
            <p:cNvPr id="54309" name="Rectangle 37"/>
            <p:cNvSpPr>
              <a:spLocks noChangeArrowheads="1"/>
            </p:cNvSpPr>
            <p:nvPr/>
          </p:nvSpPr>
          <p:spPr bwMode="auto">
            <a:xfrm>
              <a:off x="3840" y="2930"/>
              <a:ext cx="474" cy="288"/>
            </a:xfrm>
            <a:prstGeom prst="rect">
              <a:avLst/>
            </a:prstGeom>
            <a:solidFill>
              <a:srgbClr val="0000FF"/>
            </a:solidFill>
            <a:ln w="9525">
              <a:noFill/>
              <a:miter lim="800000"/>
              <a:headEnd/>
              <a:tailEnd/>
            </a:ln>
            <a:effectLst/>
          </p:spPr>
          <p:txBody>
            <a:bodyPr wrap="none">
              <a:spAutoFit/>
            </a:bodyPr>
            <a:lstStyle/>
            <a:p>
              <a:r>
                <a:rPr lang="en-US" altLang="zh-CN" sz="2400" b="1">
                  <a:solidFill>
                    <a:schemeClr val="bg1"/>
                  </a:solidFill>
                </a:rPr>
                <a:t>A&gt;1</a:t>
              </a:r>
            </a:p>
          </p:txBody>
        </p:sp>
        <p:sp>
          <p:nvSpPr>
            <p:cNvPr id="54310" name="Rectangle 38"/>
            <p:cNvSpPr>
              <a:spLocks noChangeArrowheads="1"/>
            </p:cNvSpPr>
            <p:nvPr/>
          </p:nvSpPr>
          <p:spPr bwMode="auto">
            <a:xfrm>
              <a:off x="4608" y="2928"/>
              <a:ext cx="474" cy="288"/>
            </a:xfrm>
            <a:prstGeom prst="rect">
              <a:avLst/>
            </a:prstGeom>
            <a:solidFill>
              <a:srgbClr val="0000FF"/>
            </a:solidFill>
            <a:ln w="9525">
              <a:noFill/>
              <a:miter lim="800000"/>
              <a:headEnd/>
              <a:tailEnd/>
            </a:ln>
            <a:effectLst/>
          </p:spPr>
          <p:txBody>
            <a:bodyPr wrap="none">
              <a:spAutoFit/>
            </a:bodyPr>
            <a:lstStyle/>
            <a:p>
              <a:r>
                <a:rPr lang="en-US" altLang="zh-CN" sz="2400" b="1">
                  <a:solidFill>
                    <a:schemeClr val="bg1"/>
                  </a:solidFill>
                </a:rPr>
                <a:t>B=0</a:t>
              </a:r>
            </a:p>
          </p:txBody>
        </p:sp>
        <p:sp>
          <p:nvSpPr>
            <p:cNvPr id="54311" name="Rectangle 39"/>
            <p:cNvSpPr>
              <a:spLocks noChangeArrowheads="1"/>
            </p:cNvSpPr>
            <p:nvPr/>
          </p:nvSpPr>
          <p:spPr bwMode="auto">
            <a:xfrm>
              <a:off x="3840" y="3410"/>
              <a:ext cx="474" cy="288"/>
            </a:xfrm>
            <a:prstGeom prst="rect">
              <a:avLst/>
            </a:prstGeom>
            <a:solidFill>
              <a:srgbClr val="0000FF"/>
            </a:solidFill>
            <a:ln w="9525">
              <a:noFill/>
              <a:miter lim="800000"/>
              <a:headEnd/>
              <a:tailEnd/>
            </a:ln>
            <a:effectLst/>
          </p:spPr>
          <p:txBody>
            <a:bodyPr wrap="none">
              <a:spAutoFit/>
            </a:bodyPr>
            <a:lstStyle/>
            <a:p>
              <a:r>
                <a:rPr lang="en-US" altLang="en-US" sz="2400" b="1">
                  <a:solidFill>
                    <a:schemeClr val="bg1"/>
                  </a:solidFill>
                </a:rPr>
                <a:t>A=2</a:t>
              </a:r>
              <a:endParaRPr lang="en-US" altLang="zh-CN" sz="2400" b="1">
                <a:solidFill>
                  <a:schemeClr val="bg1"/>
                </a:solidFill>
              </a:endParaRPr>
            </a:p>
          </p:txBody>
        </p:sp>
        <p:sp>
          <p:nvSpPr>
            <p:cNvPr id="54312" name="Rectangle 40"/>
            <p:cNvSpPr>
              <a:spLocks noChangeArrowheads="1"/>
            </p:cNvSpPr>
            <p:nvPr/>
          </p:nvSpPr>
          <p:spPr bwMode="auto">
            <a:xfrm>
              <a:off x="4608" y="3408"/>
              <a:ext cx="463" cy="288"/>
            </a:xfrm>
            <a:prstGeom prst="rect">
              <a:avLst/>
            </a:prstGeom>
            <a:solidFill>
              <a:srgbClr val="0000FF"/>
            </a:solidFill>
            <a:ln w="9525">
              <a:noFill/>
              <a:miter lim="800000"/>
              <a:headEnd/>
              <a:tailEnd/>
            </a:ln>
            <a:effectLst/>
          </p:spPr>
          <p:txBody>
            <a:bodyPr wrap="none">
              <a:spAutoFit/>
            </a:bodyPr>
            <a:lstStyle/>
            <a:p>
              <a:r>
                <a:rPr lang="en-US" altLang="en-US" sz="2400" b="1">
                  <a:solidFill>
                    <a:schemeClr val="bg1"/>
                  </a:solidFill>
                </a:rPr>
                <a:t>X&gt;1</a:t>
              </a:r>
              <a:endParaRPr lang="en-US" altLang="zh-CN" sz="2400" b="1">
                <a:solidFill>
                  <a:schemeClr val="bg1"/>
                </a:solidFill>
              </a:endParaRPr>
            </a:p>
          </p:txBody>
        </p:sp>
        <p:sp>
          <p:nvSpPr>
            <p:cNvPr id="54313" name="Rectangle 41"/>
            <p:cNvSpPr>
              <a:spLocks noChangeArrowheads="1"/>
            </p:cNvSpPr>
            <p:nvPr/>
          </p:nvSpPr>
          <p:spPr bwMode="auto">
            <a:xfrm>
              <a:off x="3552" y="3840"/>
              <a:ext cx="672" cy="327"/>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54314" name="Rectangle 42"/>
            <p:cNvSpPr>
              <a:spLocks noChangeArrowheads="1"/>
            </p:cNvSpPr>
            <p:nvPr/>
          </p:nvSpPr>
          <p:spPr bwMode="auto">
            <a:xfrm>
              <a:off x="4224" y="3840"/>
              <a:ext cx="672" cy="327"/>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54315" name="Rectangle 43"/>
            <p:cNvSpPr>
              <a:spLocks noChangeArrowheads="1"/>
            </p:cNvSpPr>
            <p:nvPr/>
          </p:nvSpPr>
          <p:spPr bwMode="auto">
            <a:xfrm>
              <a:off x="4896" y="3840"/>
              <a:ext cx="672" cy="327"/>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cxnSp>
          <p:nvCxnSpPr>
            <p:cNvPr id="54316" name="AutoShape 44"/>
            <p:cNvCxnSpPr>
              <a:cxnSpLocks noChangeShapeType="1"/>
            </p:cNvCxnSpPr>
            <p:nvPr/>
          </p:nvCxnSpPr>
          <p:spPr bwMode="auto">
            <a:xfrm>
              <a:off x="1104" y="2688"/>
              <a:ext cx="0" cy="384"/>
            </a:xfrm>
            <a:prstGeom prst="straightConnector1">
              <a:avLst/>
            </a:prstGeom>
            <a:noFill/>
            <a:ln w="76200">
              <a:solidFill>
                <a:srgbClr val="00FF00"/>
              </a:solidFill>
              <a:round/>
              <a:headEnd/>
              <a:tailEnd type="triangle" w="med" len="med"/>
            </a:ln>
            <a:effectLst/>
          </p:spPr>
        </p:cxnSp>
        <p:cxnSp>
          <p:nvCxnSpPr>
            <p:cNvPr id="54317" name="AutoShape 45"/>
            <p:cNvCxnSpPr>
              <a:cxnSpLocks noChangeShapeType="1"/>
            </p:cNvCxnSpPr>
            <p:nvPr/>
          </p:nvCxnSpPr>
          <p:spPr bwMode="auto">
            <a:xfrm>
              <a:off x="1104" y="3504"/>
              <a:ext cx="3" cy="384"/>
            </a:xfrm>
            <a:prstGeom prst="straightConnector1">
              <a:avLst/>
            </a:prstGeom>
            <a:noFill/>
            <a:ln w="76200">
              <a:solidFill>
                <a:srgbClr val="00FF00"/>
              </a:solidFill>
              <a:round/>
              <a:headEnd/>
              <a:tailEnd type="triangl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Effect transition="in" filter="strips(downRight)">
                                      <p:cBhvr>
                                        <p:cTn id="7" dur="500"/>
                                        <p:tgtEl>
                                          <p:spTgt spid="542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4275">
                                            <p:txEl>
                                              <p:pRg st="2" end="2"/>
                                            </p:txEl>
                                          </p:spTgt>
                                        </p:tgtEl>
                                        <p:attrNameLst>
                                          <p:attrName>style.visibility</p:attrName>
                                        </p:attrNameLst>
                                      </p:cBhvr>
                                      <p:to>
                                        <p:strVal val="visible"/>
                                      </p:to>
                                    </p:set>
                                    <p:animEffect transition="in" filter="strips(downRight)">
                                      <p:cBhvr>
                                        <p:cTn id="12" dur="500"/>
                                        <p:tgtEl>
                                          <p:spTgt spid="542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318"/>
                                        </p:tgtEl>
                                        <p:attrNameLst>
                                          <p:attrName>style.visibility</p:attrName>
                                        </p:attrNameLst>
                                      </p:cBhvr>
                                      <p:to>
                                        <p:strVal val="visible"/>
                                      </p:to>
                                    </p:set>
                                    <p:anim calcmode="lin" valueType="num">
                                      <p:cBhvr additive="base">
                                        <p:cTn id="17" dur="500" fill="hold"/>
                                        <p:tgtEl>
                                          <p:spTgt spid="54318"/>
                                        </p:tgtEl>
                                        <p:attrNameLst>
                                          <p:attrName>ppt_x</p:attrName>
                                        </p:attrNameLst>
                                      </p:cBhvr>
                                      <p:tavLst>
                                        <p:tav tm="0">
                                          <p:val>
                                            <p:strVal val="#ppt_x"/>
                                          </p:val>
                                        </p:tav>
                                        <p:tav tm="100000">
                                          <p:val>
                                            <p:strVal val="#ppt_x"/>
                                          </p:val>
                                        </p:tav>
                                      </p:tavLst>
                                    </p:anim>
                                    <p:anim calcmode="lin" valueType="num">
                                      <p:cBhvr additive="base">
                                        <p:cTn id="18" dur="500" fill="hold"/>
                                        <p:tgtEl>
                                          <p:spTgt spid="54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3"/>
          <p:cNvSpPr>
            <a:spLocks noGrp="1"/>
          </p:cNvSpPr>
          <p:nvPr>
            <p:ph type="dt" sz="half" idx="10"/>
          </p:nvPr>
        </p:nvSpPr>
        <p:spPr/>
        <p:txBody>
          <a:bodyPr/>
          <a:lstStyle/>
          <a:p>
            <a:fld id="{9CEA36CC-FC27-4792-AE3E-F107DBCAE44B}" type="datetime1">
              <a:rPr lang="zh-CN" altLang="en-US"/>
              <a:pPr/>
              <a:t>2020/1/5</a:t>
            </a:fld>
            <a:endParaRPr lang="en-US" altLang="zh-CN"/>
          </a:p>
        </p:txBody>
      </p:sp>
      <p:sp>
        <p:nvSpPr>
          <p:cNvPr id="45" name="灯片编号占位符 4"/>
          <p:cNvSpPr>
            <a:spLocks noGrp="1"/>
          </p:cNvSpPr>
          <p:nvPr>
            <p:ph type="sldNum" sz="quarter" idx="11"/>
          </p:nvPr>
        </p:nvSpPr>
        <p:spPr/>
        <p:txBody>
          <a:bodyPr/>
          <a:lstStyle/>
          <a:p>
            <a:fld id="{89FAE8CD-0496-46F0-BD0F-31EDECEC1017}" type="slidenum">
              <a:rPr lang="en-US" altLang="zh-CN"/>
              <a:pPr/>
              <a:t>32</a:t>
            </a:fld>
            <a:endParaRPr lang="en-US" altLang="zh-CN"/>
          </a:p>
        </p:txBody>
      </p:sp>
      <p:sp>
        <p:nvSpPr>
          <p:cNvPr id="112642" name="Rectangle 2"/>
          <p:cNvSpPr>
            <a:spLocks noGrp="1" noChangeArrowheads="1"/>
          </p:cNvSpPr>
          <p:nvPr>
            <p:ph type="title"/>
          </p:nvPr>
        </p:nvSpPr>
        <p:spPr/>
        <p:txBody>
          <a:bodyPr/>
          <a:lstStyle/>
          <a:p>
            <a:r>
              <a:rPr lang="zh-CN" altLang="en-US"/>
              <a:t>问题（</a:t>
            </a:r>
            <a:r>
              <a:rPr lang="en-US" altLang="zh-CN"/>
              <a:t>1</a:t>
            </a:r>
            <a:r>
              <a:rPr lang="zh-CN" altLang="en-US"/>
              <a:t>）</a:t>
            </a:r>
          </a:p>
        </p:txBody>
      </p:sp>
      <p:sp>
        <p:nvSpPr>
          <p:cNvPr id="112643" name="Rectangle 3"/>
          <p:cNvSpPr>
            <a:spLocks noGrp="1" noChangeArrowheads="1"/>
          </p:cNvSpPr>
          <p:nvPr>
            <p:ph type="body" idx="1"/>
          </p:nvPr>
        </p:nvSpPr>
        <p:spPr/>
        <p:txBody>
          <a:bodyPr/>
          <a:lstStyle/>
          <a:p>
            <a:r>
              <a:rPr lang="en-US" altLang="zh-CN">
                <a:solidFill>
                  <a:srgbClr val="0000FF"/>
                </a:solidFill>
                <a:latin typeface="黑体" pitchFamily="2" charset="-122"/>
              </a:rPr>
              <a:t>⒉</a:t>
            </a:r>
            <a:r>
              <a:rPr lang="zh-CN" altLang="en-US">
                <a:solidFill>
                  <a:srgbClr val="0000FF"/>
                </a:solidFill>
              </a:rPr>
              <a:t>判定覆盖</a:t>
            </a:r>
          </a:p>
          <a:p>
            <a:pPr lvl="1"/>
            <a:r>
              <a:rPr lang="zh-CN" altLang="en-US">
                <a:solidFill>
                  <a:srgbClr val="CC0000"/>
                </a:solidFill>
              </a:rPr>
              <a:t>每个判定</a:t>
            </a:r>
            <a:r>
              <a:rPr lang="zh-CN" altLang="en-US"/>
              <a:t>的</a:t>
            </a:r>
            <a:r>
              <a:rPr lang="zh-CN" altLang="en-US">
                <a:solidFill>
                  <a:srgbClr val="CC0000"/>
                </a:solidFill>
              </a:rPr>
              <a:t>每个分支路径</a:t>
            </a:r>
            <a:r>
              <a:rPr lang="zh-CN" altLang="en-US"/>
              <a:t>至少要执行一次。</a:t>
            </a:r>
          </a:p>
        </p:txBody>
      </p:sp>
      <p:grpSp>
        <p:nvGrpSpPr>
          <p:cNvPr id="112644" name="Group 4"/>
          <p:cNvGrpSpPr>
            <a:grpSpLocks/>
          </p:cNvGrpSpPr>
          <p:nvPr/>
        </p:nvGrpSpPr>
        <p:grpSpPr bwMode="auto">
          <a:xfrm>
            <a:off x="381000" y="2209800"/>
            <a:ext cx="4724400" cy="4191000"/>
            <a:chOff x="240" y="1392"/>
            <a:chExt cx="2976" cy="2640"/>
          </a:xfrm>
        </p:grpSpPr>
        <p:sp>
          <p:nvSpPr>
            <p:cNvPr id="112645"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112646"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112647"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112648"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112649"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112650"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112651" name="AutoShape 11"/>
            <p:cNvCxnSpPr>
              <a:cxnSpLocks noChangeShapeType="1"/>
              <a:stCxn id="112645" idx="2"/>
              <a:endCxn id="112647"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112652" name="AutoShape 12"/>
            <p:cNvCxnSpPr>
              <a:cxnSpLocks noChangeShapeType="1"/>
              <a:stCxn id="112647" idx="2"/>
              <a:endCxn id="112648"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112653" name="AutoShape 13"/>
            <p:cNvCxnSpPr>
              <a:cxnSpLocks noChangeShapeType="1"/>
              <a:stCxn id="112648" idx="2"/>
              <a:endCxn id="112646"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112654" name="AutoShape 14"/>
            <p:cNvCxnSpPr>
              <a:cxnSpLocks noChangeShapeType="1"/>
              <a:stCxn id="112647" idx="3"/>
              <a:endCxn id="112649"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112655" name="AutoShape 15"/>
            <p:cNvCxnSpPr>
              <a:cxnSpLocks noChangeShapeType="1"/>
              <a:stCxn id="112648" idx="3"/>
              <a:endCxn id="112650"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112656" name="AutoShape 16"/>
            <p:cNvCxnSpPr>
              <a:cxnSpLocks noChangeShapeType="1"/>
              <a:stCxn id="112649" idx="2"/>
              <a:endCxn id="112648"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112657" name="AutoShape 17"/>
            <p:cNvCxnSpPr>
              <a:cxnSpLocks noChangeShapeType="1"/>
              <a:stCxn id="112650" idx="2"/>
              <a:endCxn id="112646"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112658"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2659"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2660"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2661"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2662"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2663"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2664"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2665"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112666"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112667"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112668" name="Rectangle 28"/>
          <p:cNvSpPr>
            <a:spLocks noChangeArrowheads="1"/>
          </p:cNvSpPr>
          <p:nvPr/>
        </p:nvSpPr>
        <p:spPr bwMode="auto">
          <a:xfrm>
            <a:off x="53340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A=3</a:t>
            </a:r>
          </a:p>
        </p:txBody>
      </p:sp>
      <p:sp>
        <p:nvSpPr>
          <p:cNvPr id="112669" name="Rectangle 29"/>
          <p:cNvSpPr>
            <a:spLocks noChangeArrowheads="1"/>
          </p:cNvSpPr>
          <p:nvPr/>
        </p:nvSpPr>
        <p:spPr bwMode="auto">
          <a:xfrm>
            <a:off x="64008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112670" name="Rectangle 30"/>
          <p:cNvSpPr>
            <a:spLocks noChangeArrowheads="1"/>
          </p:cNvSpPr>
          <p:nvPr/>
        </p:nvSpPr>
        <p:spPr bwMode="auto">
          <a:xfrm>
            <a:off x="74676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
        <p:nvSpPr>
          <p:cNvPr id="112671" name="Rectangle 31"/>
          <p:cNvSpPr>
            <a:spLocks noChangeArrowheads="1"/>
          </p:cNvSpPr>
          <p:nvPr/>
        </p:nvSpPr>
        <p:spPr bwMode="auto">
          <a:xfrm>
            <a:off x="57150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2672" name="Rectangle 32"/>
          <p:cNvSpPr>
            <a:spLocks noChangeArrowheads="1"/>
          </p:cNvSpPr>
          <p:nvPr/>
        </p:nvSpPr>
        <p:spPr bwMode="auto">
          <a:xfrm>
            <a:off x="61722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2673" name="Rectangle 33"/>
          <p:cNvSpPr>
            <a:spLocks noChangeArrowheads="1"/>
          </p:cNvSpPr>
          <p:nvPr/>
        </p:nvSpPr>
        <p:spPr bwMode="auto">
          <a:xfrm>
            <a:off x="70866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2674" name="Rectangle 34"/>
          <p:cNvSpPr>
            <a:spLocks noChangeArrowheads="1"/>
          </p:cNvSpPr>
          <p:nvPr/>
        </p:nvSpPr>
        <p:spPr bwMode="auto">
          <a:xfrm>
            <a:off x="6629400" y="33369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112675" name="Rectangle 35"/>
          <p:cNvSpPr>
            <a:spLocks noChangeArrowheads="1"/>
          </p:cNvSpPr>
          <p:nvPr/>
        </p:nvSpPr>
        <p:spPr bwMode="auto">
          <a:xfrm>
            <a:off x="75438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112676" name="AutoShape 36"/>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112677" name="AutoShape 37"/>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112678" name="AutoShape 38"/>
          <p:cNvCxnSpPr>
            <a:cxnSpLocks noChangeShapeType="1"/>
          </p:cNvCxnSpPr>
          <p:nvPr/>
        </p:nvCxnSpPr>
        <p:spPr bwMode="auto">
          <a:xfrm rot="5400000">
            <a:off x="2628900" y="2857500"/>
            <a:ext cx="685800" cy="2743200"/>
          </a:xfrm>
          <a:prstGeom prst="bentConnector3">
            <a:avLst>
              <a:gd name="adj1" fmla="val 50000"/>
            </a:avLst>
          </a:prstGeom>
          <a:noFill/>
          <a:ln w="76200">
            <a:solidFill>
              <a:srgbClr val="FF0000"/>
            </a:solidFill>
            <a:miter lim="800000"/>
            <a:headEnd/>
            <a:tailEnd type="triangle" w="med" len="med"/>
          </a:ln>
          <a:effectLst/>
        </p:spPr>
      </p:cxnSp>
      <p:cxnSp>
        <p:nvCxnSpPr>
          <p:cNvPr id="112679" name="AutoShape 39"/>
          <p:cNvCxnSpPr>
            <a:cxnSpLocks noChangeShapeType="1"/>
            <a:stCxn id="112648" idx="2"/>
            <a:endCxn id="112646" idx="0"/>
          </p:cNvCxnSpPr>
          <p:nvPr/>
        </p:nvCxnSpPr>
        <p:spPr bwMode="auto">
          <a:xfrm>
            <a:off x="1600200" y="5257800"/>
            <a:ext cx="4763" cy="609600"/>
          </a:xfrm>
          <a:prstGeom prst="straightConnector1">
            <a:avLst/>
          </a:prstGeom>
          <a:noFill/>
          <a:ln w="76200">
            <a:solidFill>
              <a:srgbClr val="FF0000"/>
            </a:solidFill>
            <a:round/>
            <a:headEnd/>
            <a:tailEnd type="triangle" w="med" len="med"/>
          </a:ln>
          <a:effectLst/>
        </p:spPr>
      </p:cxnSp>
      <p:sp>
        <p:nvSpPr>
          <p:cNvPr id="112680" name="Rectangle 40"/>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112681" name="AutoShape 41"/>
          <p:cNvSpPr>
            <a:spLocks noChangeArrowheads="1"/>
          </p:cNvSpPr>
          <p:nvPr/>
        </p:nvSpPr>
        <p:spPr bwMode="auto">
          <a:xfrm>
            <a:off x="381000" y="32766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A&gt;1 </a:t>
            </a:r>
            <a:r>
              <a:rPr lang="en-US" altLang="zh-CN" sz="2000" b="1">
                <a:solidFill>
                  <a:srgbClr val="0000FF"/>
                </a:solidFill>
              </a:rPr>
              <a:t>OR</a:t>
            </a:r>
            <a:r>
              <a:rPr lang="en-US" altLang="zh-CN" sz="2000" b="1">
                <a:solidFill>
                  <a:srgbClr val="CC0000"/>
                </a:solidFill>
              </a:rPr>
              <a:t> B=0</a:t>
            </a:r>
          </a:p>
        </p:txBody>
      </p:sp>
      <p:sp>
        <p:nvSpPr>
          <p:cNvPr id="112682" name="AutoShape 42"/>
          <p:cNvSpPr>
            <a:spLocks noChangeArrowheads="1"/>
          </p:cNvSpPr>
          <p:nvPr/>
        </p:nvSpPr>
        <p:spPr bwMode="auto">
          <a:xfrm>
            <a:off x="381000" y="45720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A=2 OR X</a:t>
            </a:r>
            <a:r>
              <a:rPr lang="en-US" altLang="zh-CN" sz="2000" b="1">
                <a:solidFill>
                  <a:srgbClr val="0000FF"/>
                </a:solidFill>
              </a:rPr>
              <a:t>&lt;</a:t>
            </a:r>
            <a:r>
              <a:rPr lang="en-US" altLang="zh-CN" sz="2000" b="1">
                <a:solidFill>
                  <a:srgbClr val="CC0000"/>
                </a:solidFill>
              </a:rPr>
              <a:t>1</a:t>
            </a:r>
          </a:p>
        </p:txBody>
      </p:sp>
      <p:sp>
        <p:nvSpPr>
          <p:cNvPr id="112683" name="Rectangle 43"/>
          <p:cNvSpPr>
            <a:spLocks noChangeArrowheads="1"/>
          </p:cNvSpPr>
          <p:nvPr/>
        </p:nvSpPr>
        <p:spPr bwMode="auto">
          <a:xfrm>
            <a:off x="5486400" y="5257800"/>
            <a:ext cx="2901950" cy="579438"/>
          </a:xfrm>
          <a:prstGeom prst="rect">
            <a:avLst/>
          </a:prstGeom>
          <a:noFill/>
          <a:ln w="9525">
            <a:noFill/>
            <a:miter lim="800000"/>
            <a:headEnd/>
            <a:tailEnd/>
          </a:ln>
          <a:effectLst/>
        </p:spPr>
        <p:txBody>
          <a:bodyPr wrap="none">
            <a:spAutoFit/>
          </a:bodyPr>
          <a:lstStyle/>
          <a:p>
            <a:pPr>
              <a:spcBef>
                <a:spcPct val="30000"/>
              </a:spcBef>
            </a:pPr>
            <a:r>
              <a:rPr lang="zh-CN" altLang="en-US" sz="3200" b="1">
                <a:solidFill>
                  <a:srgbClr val="0000FF"/>
                </a:solidFill>
                <a:ea typeface="黑体" pitchFamily="2" charset="-122"/>
              </a:rPr>
              <a:t>没有测出错误</a:t>
            </a:r>
            <a:r>
              <a:rPr lang="en-US" altLang="zh-CN" sz="3200" b="1">
                <a:solidFill>
                  <a:srgbClr val="0000FF"/>
                </a:solidFill>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81"/>
                                        </p:tgtEl>
                                        <p:attrNameLst>
                                          <p:attrName>style.visibility</p:attrName>
                                        </p:attrNameLst>
                                      </p:cBhvr>
                                      <p:to>
                                        <p:strVal val="visible"/>
                                      </p:to>
                                    </p:set>
                                    <p:anim calcmode="lin" valueType="num">
                                      <p:cBhvr additive="base">
                                        <p:cTn id="7" dur="500" fill="hold"/>
                                        <p:tgtEl>
                                          <p:spTgt spid="112681"/>
                                        </p:tgtEl>
                                        <p:attrNameLst>
                                          <p:attrName>ppt_x</p:attrName>
                                        </p:attrNameLst>
                                      </p:cBhvr>
                                      <p:tavLst>
                                        <p:tav tm="0">
                                          <p:val>
                                            <p:strVal val="#ppt_x"/>
                                          </p:val>
                                        </p:tav>
                                        <p:tav tm="100000">
                                          <p:val>
                                            <p:strVal val="#ppt_x"/>
                                          </p:val>
                                        </p:tav>
                                      </p:tavLst>
                                    </p:anim>
                                    <p:anim calcmode="lin" valueType="num">
                                      <p:cBhvr additive="base">
                                        <p:cTn id="8" dur="500" fill="hold"/>
                                        <p:tgtEl>
                                          <p:spTgt spid="1126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82"/>
                                        </p:tgtEl>
                                        <p:attrNameLst>
                                          <p:attrName>style.visibility</p:attrName>
                                        </p:attrNameLst>
                                      </p:cBhvr>
                                      <p:to>
                                        <p:strVal val="visible"/>
                                      </p:to>
                                    </p:set>
                                    <p:anim calcmode="lin" valueType="num">
                                      <p:cBhvr additive="base">
                                        <p:cTn id="13" dur="500" fill="hold"/>
                                        <p:tgtEl>
                                          <p:spTgt spid="112682"/>
                                        </p:tgtEl>
                                        <p:attrNameLst>
                                          <p:attrName>ppt_x</p:attrName>
                                        </p:attrNameLst>
                                      </p:cBhvr>
                                      <p:tavLst>
                                        <p:tav tm="0">
                                          <p:val>
                                            <p:strVal val="#ppt_x"/>
                                          </p:val>
                                        </p:tav>
                                        <p:tav tm="100000">
                                          <p:val>
                                            <p:strVal val="#ppt_x"/>
                                          </p:val>
                                        </p:tav>
                                      </p:tavLst>
                                    </p:anim>
                                    <p:anim calcmode="lin" valueType="num">
                                      <p:cBhvr additive="base">
                                        <p:cTn id="14" dur="500" fill="hold"/>
                                        <p:tgtEl>
                                          <p:spTgt spid="1126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83"/>
                                        </p:tgtEl>
                                        <p:attrNameLst>
                                          <p:attrName>style.visibility</p:attrName>
                                        </p:attrNameLst>
                                      </p:cBhvr>
                                      <p:to>
                                        <p:strVal val="visible"/>
                                      </p:to>
                                    </p:set>
                                    <p:anim calcmode="lin" valueType="num">
                                      <p:cBhvr additive="base">
                                        <p:cTn id="19" dur="500" fill="hold"/>
                                        <p:tgtEl>
                                          <p:spTgt spid="112683"/>
                                        </p:tgtEl>
                                        <p:attrNameLst>
                                          <p:attrName>ppt_x</p:attrName>
                                        </p:attrNameLst>
                                      </p:cBhvr>
                                      <p:tavLst>
                                        <p:tav tm="0">
                                          <p:val>
                                            <p:strVal val="#ppt_x"/>
                                          </p:val>
                                        </p:tav>
                                        <p:tav tm="100000">
                                          <p:val>
                                            <p:strVal val="#ppt_x"/>
                                          </p:val>
                                        </p:tav>
                                      </p:tavLst>
                                    </p:anim>
                                    <p:anim calcmode="lin" valueType="num">
                                      <p:cBhvr additive="base">
                                        <p:cTn id="20" dur="500" fill="hold"/>
                                        <p:tgtEl>
                                          <p:spTgt spid="1126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1" grpId="0" animBg="1"/>
      <p:bldP spid="112682" grpId="0" animBg="1"/>
      <p:bldP spid="1126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3"/>
          <p:cNvSpPr>
            <a:spLocks noGrp="1"/>
          </p:cNvSpPr>
          <p:nvPr>
            <p:ph type="dt" sz="half" idx="10"/>
          </p:nvPr>
        </p:nvSpPr>
        <p:spPr/>
        <p:txBody>
          <a:bodyPr/>
          <a:lstStyle/>
          <a:p>
            <a:fld id="{3C18748E-3570-47E5-BF32-C97D40517D93}" type="datetime1">
              <a:rPr lang="zh-CN" altLang="en-US"/>
              <a:pPr/>
              <a:t>2020/1/5</a:t>
            </a:fld>
            <a:endParaRPr lang="en-US" altLang="zh-CN"/>
          </a:p>
        </p:txBody>
      </p:sp>
      <p:sp>
        <p:nvSpPr>
          <p:cNvPr id="45" name="灯片编号占位符 4"/>
          <p:cNvSpPr>
            <a:spLocks noGrp="1"/>
          </p:cNvSpPr>
          <p:nvPr>
            <p:ph type="sldNum" sz="quarter" idx="11"/>
          </p:nvPr>
        </p:nvSpPr>
        <p:spPr/>
        <p:txBody>
          <a:bodyPr/>
          <a:lstStyle/>
          <a:p>
            <a:fld id="{3FA61629-8059-46F2-9259-7AA9790D4AF6}" type="slidenum">
              <a:rPr lang="en-US" altLang="zh-CN"/>
              <a:pPr/>
              <a:t>33</a:t>
            </a:fld>
            <a:endParaRPr lang="en-US" altLang="zh-CN"/>
          </a:p>
        </p:txBody>
      </p:sp>
      <p:sp>
        <p:nvSpPr>
          <p:cNvPr id="114690" name="Rectangle 2"/>
          <p:cNvSpPr>
            <a:spLocks noGrp="1" noChangeArrowheads="1"/>
          </p:cNvSpPr>
          <p:nvPr>
            <p:ph type="title"/>
          </p:nvPr>
        </p:nvSpPr>
        <p:spPr/>
        <p:txBody>
          <a:bodyPr/>
          <a:lstStyle/>
          <a:p>
            <a:r>
              <a:rPr lang="zh-CN" altLang="en-US"/>
              <a:t>问题（</a:t>
            </a:r>
            <a:r>
              <a:rPr lang="en-US" altLang="zh-CN"/>
              <a:t>2</a:t>
            </a:r>
            <a:r>
              <a:rPr lang="zh-CN" altLang="en-US"/>
              <a:t>）</a:t>
            </a:r>
          </a:p>
        </p:txBody>
      </p:sp>
      <p:sp>
        <p:nvSpPr>
          <p:cNvPr id="114691" name="Rectangle 3"/>
          <p:cNvSpPr>
            <a:spLocks noGrp="1" noChangeArrowheads="1"/>
          </p:cNvSpPr>
          <p:nvPr>
            <p:ph type="body" idx="1"/>
          </p:nvPr>
        </p:nvSpPr>
        <p:spPr/>
        <p:txBody>
          <a:bodyPr/>
          <a:lstStyle/>
          <a:p>
            <a:r>
              <a:rPr lang="en-US" altLang="zh-CN">
                <a:solidFill>
                  <a:srgbClr val="0000FF"/>
                </a:solidFill>
                <a:latin typeface="黑体" pitchFamily="2" charset="-122"/>
              </a:rPr>
              <a:t>⒉</a:t>
            </a:r>
            <a:r>
              <a:rPr lang="zh-CN" altLang="en-US">
                <a:solidFill>
                  <a:srgbClr val="0000FF"/>
                </a:solidFill>
              </a:rPr>
              <a:t>判定覆盖</a:t>
            </a:r>
          </a:p>
          <a:p>
            <a:pPr lvl="1"/>
            <a:r>
              <a:rPr lang="zh-CN" altLang="en-US">
                <a:solidFill>
                  <a:srgbClr val="CC0000"/>
                </a:solidFill>
              </a:rPr>
              <a:t>每个判定</a:t>
            </a:r>
            <a:r>
              <a:rPr lang="zh-CN" altLang="en-US"/>
              <a:t>的</a:t>
            </a:r>
            <a:r>
              <a:rPr lang="zh-CN" altLang="en-US">
                <a:solidFill>
                  <a:srgbClr val="CC0000"/>
                </a:solidFill>
              </a:rPr>
              <a:t>每个分支路径</a:t>
            </a:r>
            <a:r>
              <a:rPr lang="zh-CN" altLang="en-US"/>
              <a:t>至少要执行一次。</a:t>
            </a:r>
          </a:p>
        </p:txBody>
      </p:sp>
      <p:grpSp>
        <p:nvGrpSpPr>
          <p:cNvPr id="114692" name="Group 4"/>
          <p:cNvGrpSpPr>
            <a:grpSpLocks/>
          </p:cNvGrpSpPr>
          <p:nvPr/>
        </p:nvGrpSpPr>
        <p:grpSpPr bwMode="auto">
          <a:xfrm>
            <a:off x="381000" y="2209800"/>
            <a:ext cx="4724400" cy="4191000"/>
            <a:chOff x="240" y="1392"/>
            <a:chExt cx="2976" cy="2640"/>
          </a:xfrm>
        </p:grpSpPr>
        <p:sp>
          <p:nvSpPr>
            <p:cNvPr id="114693"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114694"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114695"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114696"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114697"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114698"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114699" name="AutoShape 11"/>
            <p:cNvCxnSpPr>
              <a:cxnSpLocks noChangeShapeType="1"/>
              <a:stCxn id="114693" idx="2"/>
              <a:endCxn id="114695"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114700" name="AutoShape 12"/>
            <p:cNvCxnSpPr>
              <a:cxnSpLocks noChangeShapeType="1"/>
              <a:stCxn id="114695" idx="2"/>
              <a:endCxn id="114696"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114701" name="AutoShape 13"/>
            <p:cNvCxnSpPr>
              <a:cxnSpLocks noChangeShapeType="1"/>
              <a:stCxn id="114696" idx="2"/>
              <a:endCxn id="114694"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114702" name="AutoShape 14"/>
            <p:cNvCxnSpPr>
              <a:cxnSpLocks noChangeShapeType="1"/>
              <a:stCxn id="114695" idx="3"/>
              <a:endCxn id="114697"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114703" name="AutoShape 15"/>
            <p:cNvCxnSpPr>
              <a:cxnSpLocks noChangeShapeType="1"/>
              <a:stCxn id="114696" idx="3"/>
              <a:endCxn id="114698"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114704" name="AutoShape 16"/>
            <p:cNvCxnSpPr>
              <a:cxnSpLocks noChangeShapeType="1"/>
              <a:stCxn id="114697" idx="2"/>
              <a:endCxn id="114696"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114705" name="AutoShape 17"/>
            <p:cNvCxnSpPr>
              <a:cxnSpLocks noChangeShapeType="1"/>
              <a:stCxn id="114698" idx="2"/>
              <a:endCxn id="114694"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114706"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4707"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4708"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4709"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4710"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4711"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4712"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4713"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114714"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114715"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114724" name="Rectangle 36"/>
          <p:cNvSpPr>
            <a:spLocks noChangeArrowheads="1"/>
          </p:cNvSpPr>
          <p:nvPr/>
        </p:nvSpPr>
        <p:spPr bwMode="auto">
          <a:xfrm>
            <a:off x="5410200" y="4784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114725" name="Rectangle 37"/>
          <p:cNvSpPr>
            <a:spLocks noChangeArrowheads="1"/>
          </p:cNvSpPr>
          <p:nvPr/>
        </p:nvSpPr>
        <p:spPr bwMode="auto">
          <a:xfrm>
            <a:off x="6477000" y="4784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114726" name="Rectangle 38"/>
          <p:cNvSpPr>
            <a:spLocks noChangeArrowheads="1"/>
          </p:cNvSpPr>
          <p:nvPr/>
        </p:nvSpPr>
        <p:spPr bwMode="auto">
          <a:xfrm>
            <a:off x="7543800" y="4784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114727" name="Rectangle 39"/>
          <p:cNvSpPr>
            <a:spLocks noChangeArrowheads="1"/>
          </p:cNvSpPr>
          <p:nvPr/>
        </p:nvSpPr>
        <p:spPr bwMode="auto">
          <a:xfrm>
            <a:off x="5791200" y="56991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4728" name="Rectangle 40"/>
          <p:cNvSpPr>
            <a:spLocks noChangeArrowheads="1"/>
          </p:cNvSpPr>
          <p:nvPr/>
        </p:nvSpPr>
        <p:spPr bwMode="auto">
          <a:xfrm>
            <a:off x="6248400" y="5699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4729" name="Rectangle 41"/>
          <p:cNvSpPr>
            <a:spLocks noChangeArrowheads="1"/>
          </p:cNvSpPr>
          <p:nvPr/>
        </p:nvSpPr>
        <p:spPr bwMode="auto">
          <a:xfrm>
            <a:off x="6705600" y="5699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4730" name="Rectangle 42"/>
          <p:cNvSpPr>
            <a:spLocks noChangeArrowheads="1"/>
          </p:cNvSpPr>
          <p:nvPr/>
        </p:nvSpPr>
        <p:spPr bwMode="auto">
          <a:xfrm>
            <a:off x="7162800" y="56991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E</a:t>
            </a:r>
          </a:p>
        </p:txBody>
      </p:sp>
      <p:sp>
        <p:nvSpPr>
          <p:cNvPr id="114731" name="Rectangle 43"/>
          <p:cNvSpPr>
            <a:spLocks noChangeArrowheads="1"/>
          </p:cNvSpPr>
          <p:nvPr/>
        </p:nvSpPr>
        <p:spPr bwMode="auto">
          <a:xfrm>
            <a:off x="7620000" y="5699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114734" name="AutoShape 46"/>
          <p:cNvCxnSpPr>
            <a:cxnSpLocks noChangeShapeType="1"/>
          </p:cNvCxnSpPr>
          <p:nvPr/>
        </p:nvCxnSpPr>
        <p:spPr bwMode="auto">
          <a:xfrm flipH="1">
            <a:off x="1600200" y="2743200"/>
            <a:ext cx="9525" cy="533400"/>
          </a:xfrm>
          <a:prstGeom prst="straightConnector1">
            <a:avLst/>
          </a:prstGeom>
          <a:noFill/>
          <a:ln w="76200">
            <a:solidFill>
              <a:srgbClr val="00FF00"/>
            </a:solidFill>
            <a:round/>
            <a:headEnd/>
            <a:tailEnd type="triangle" w="med" len="med"/>
          </a:ln>
          <a:effectLst/>
        </p:spPr>
      </p:cxnSp>
      <p:cxnSp>
        <p:nvCxnSpPr>
          <p:cNvPr id="114735" name="AutoShape 47"/>
          <p:cNvCxnSpPr>
            <a:cxnSpLocks noChangeShapeType="1"/>
            <a:stCxn id="114695" idx="2"/>
            <a:endCxn id="114696" idx="0"/>
          </p:cNvCxnSpPr>
          <p:nvPr/>
        </p:nvCxnSpPr>
        <p:spPr bwMode="auto">
          <a:xfrm>
            <a:off x="1600200" y="3962400"/>
            <a:ext cx="0" cy="609600"/>
          </a:xfrm>
          <a:prstGeom prst="straightConnector1">
            <a:avLst/>
          </a:prstGeom>
          <a:noFill/>
          <a:ln w="76200">
            <a:solidFill>
              <a:srgbClr val="00FF00"/>
            </a:solidFill>
            <a:round/>
            <a:headEnd/>
            <a:tailEnd type="triangle" w="med" len="med"/>
          </a:ln>
          <a:effectLst/>
        </p:spPr>
      </p:cxnSp>
      <p:cxnSp>
        <p:nvCxnSpPr>
          <p:cNvPr id="114736" name="AutoShape 48"/>
          <p:cNvCxnSpPr>
            <a:cxnSpLocks noChangeShapeType="1"/>
            <a:stCxn id="114696" idx="3"/>
            <a:endCxn id="114698" idx="1"/>
          </p:cNvCxnSpPr>
          <p:nvPr/>
        </p:nvCxnSpPr>
        <p:spPr bwMode="auto">
          <a:xfrm>
            <a:off x="2819400" y="4914900"/>
            <a:ext cx="762000" cy="0"/>
          </a:xfrm>
          <a:prstGeom prst="straightConnector1">
            <a:avLst/>
          </a:prstGeom>
          <a:noFill/>
          <a:ln w="76200">
            <a:solidFill>
              <a:srgbClr val="00FF00"/>
            </a:solidFill>
            <a:round/>
            <a:headEnd/>
            <a:tailEnd type="triangle" w="med" len="med"/>
          </a:ln>
          <a:effectLst/>
        </p:spPr>
      </p:cxnSp>
      <p:cxnSp>
        <p:nvCxnSpPr>
          <p:cNvPr id="114737" name="AutoShape 49"/>
          <p:cNvCxnSpPr>
            <a:cxnSpLocks noChangeShapeType="1"/>
          </p:cNvCxnSpPr>
          <p:nvPr/>
        </p:nvCxnSpPr>
        <p:spPr bwMode="auto">
          <a:xfrm rot="5400000">
            <a:off x="2631282" y="4155281"/>
            <a:ext cx="685800" cy="2738437"/>
          </a:xfrm>
          <a:prstGeom prst="bentConnector3">
            <a:avLst>
              <a:gd name="adj1" fmla="val 50000"/>
            </a:avLst>
          </a:prstGeom>
          <a:noFill/>
          <a:ln w="76200">
            <a:solidFill>
              <a:srgbClr val="00FF00"/>
            </a:solidFill>
            <a:miter lim="800000"/>
            <a:headEnd/>
            <a:tailEnd type="triangle" w="med" len="med"/>
          </a:ln>
          <a:effectLst/>
        </p:spPr>
      </p:cxnSp>
      <p:sp>
        <p:nvSpPr>
          <p:cNvPr id="114738" name="Rectangle 50"/>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X=2</a:t>
            </a:r>
          </a:p>
        </p:txBody>
      </p:sp>
      <p:sp>
        <p:nvSpPr>
          <p:cNvPr id="114739" name="AutoShape 51"/>
          <p:cNvSpPr>
            <a:spLocks noChangeArrowheads="1"/>
          </p:cNvSpPr>
          <p:nvPr/>
        </p:nvSpPr>
        <p:spPr bwMode="auto">
          <a:xfrm>
            <a:off x="381000" y="32766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A&gt;1 </a:t>
            </a:r>
            <a:r>
              <a:rPr lang="en-US" altLang="zh-CN" sz="2000" b="1">
                <a:solidFill>
                  <a:srgbClr val="0000FF"/>
                </a:solidFill>
              </a:rPr>
              <a:t>OR</a:t>
            </a:r>
            <a:r>
              <a:rPr lang="en-US" altLang="zh-CN" sz="2000" b="1">
                <a:solidFill>
                  <a:srgbClr val="CC0000"/>
                </a:solidFill>
              </a:rPr>
              <a:t> B=0</a:t>
            </a:r>
          </a:p>
        </p:txBody>
      </p:sp>
      <p:sp>
        <p:nvSpPr>
          <p:cNvPr id="114740" name="AutoShape 52"/>
          <p:cNvSpPr>
            <a:spLocks noChangeArrowheads="1"/>
          </p:cNvSpPr>
          <p:nvPr/>
        </p:nvSpPr>
        <p:spPr bwMode="auto">
          <a:xfrm>
            <a:off x="381000" y="45720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A=2 OR X</a:t>
            </a:r>
            <a:r>
              <a:rPr lang="en-US" altLang="zh-CN" sz="2000" b="1">
                <a:solidFill>
                  <a:srgbClr val="0000FF"/>
                </a:solidFill>
              </a:rPr>
              <a:t>&lt;</a:t>
            </a:r>
            <a:r>
              <a:rPr lang="en-US" altLang="zh-CN" sz="2000" b="1">
                <a:solidFill>
                  <a:srgbClr val="CC0000"/>
                </a:solidFill>
              </a:rPr>
              <a:t>1</a:t>
            </a:r>
          </a:p>
        </p:txBody>
      </p:sp>
      <p:sp>
        <p:nvSpPr>
          <p:cNvPr id="114741" name="Rectangle 53"/>
          <p:cNvSpPr>
            <a:spLocks noChangeArrowheads="1"/>
          </p:cNvSpPr>
          <p:nvPr/>
        </p:nvSpPr>
        <p:spPr bwMode="auto">
          <a:xfrm>
            <a:off x="6019800" y="2490788"/>
            <a:ext cx="2085975" cy="579437"/>
          </a:xfrm>
          <a:prstGeom prst="rect">
            <a:avLst/>
          </a:prstGeom>
          <a:noFill/>
          <a:ln w="9525">
            <a:noFill/>
            <a:miter lim="800000"/>
            <a:headEnd/>
            <a:tailEnd/>
          </a:ln>
          <a:effectLst/>
        </p:spPr>
        <p:txBody>
          <a:bodyPr wrap="none">
            <a:spAutoFit/>
          </a:bodyPr>
          <a:lstStyle/>
          <a:p>
            <a:pPr>
              <a:spcBef>
                <a:spcPct val="30000"/>
              </a:spcBef>
            </a:pPr>
            <a:r>
              <a:rPr lang="zh-CN" altLang="en-US" sz="3200" b="1">
                <a:solidFill>
                  <a:srgbClr val="FF0000"/>
                </a:solidFill>
                <a:ea typeface="黑体" pitchFamily="2" charset="-122"/>
              </a:rPr>
              <a:t>测出错误</a:t>
            </a:r>
            <a:r>
              <a:rPr lang="en-US" altLang="zh-CN" sz="3200" b="1">
                <a:solidFill>
                  <a:srgbClr val="FF0000"/>
                </a:solidFill>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739"/>
                                        </p:tgtEl>
                                        <p:attrNameLst>
                                          <p:attrName>style.visibility</p:attrName>
                                        </p:attrNameLst>
                                      </p:cBhvr>
                                      <p:to>
                                        <p:strVal val="visible"/>
                                      </p:to>
                                    </p:set>
                                    <p:anim calcmode="lin" valueType="num">
                                      <p:cBhvr additive="base">
                                        <p:cTn id="7" dur="500" fill="hold"/>
                                        <p:tgtEl>
                                          <p:spTgt spid="114739"/>
                                        </p:tgtEl>
                                        <p:attrNameLst>
                                          <p:attrName>ppt_x</p:attrName>
                                        </p:attrNameLst>
                                      </p:cBhvr>
                                      <p:tavLst>
                                        <p:tav tm="0">
                                          <p:val>
                                            <p:strVal val="#ppt_x"/>
                                          </p:val>
                                        </p:tav>
                                        <p:tav tm="100000">
                                          <p:val>
                                            <p:strVal val="#ppt_x"/>
                                          </p:val>
                                        </p:tav>
                                      </p:tavLst>
                                    </p:anim>
                                    <p:anim calcmode="lin" valueType="num">
                                      <p:cBhvr additive="base">
                                        <p:cTn id="8" dur="500" fill="hold"/>
                                        <p:tgtEl>
                                          <p:spTgt spid="1147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740"/>
                                        </p:tgtEl>
                                        <p:attrNameLst>
                                          <p:attrName>style.visibility</p:attrName>
                                        </p:attrNameLst>
                                      </p:cBhvr>
                                      <p:to>
                                        <p:strVal val="visible"/>
                                      </p:to>
                                    </p:set>
                                    <p:anim calcmode="lin" valueType="num">
                                      <p:cBhvr additive="base">
                                        <p:cTn id="13" dur="500" fill="hold"/>
                                        <p:tgtEl>
                                          <p:spTgt spid="114740"/>
                                        </p:tgtEl>
                                        <p:attrNameLst>
                                          <p:attrName>ppt_x</p:attrName>
                                        </p:attrNameLst>
                                      </p:cBhvr>
                                      <p:tavLst>
                                        <p:tav tm="0">
                                          <p:val>
                                            <p:strVal val="#ppt_x"/>
                                          </p:val>
                                        </p:tav>
                                        <p:tav tm="100000">
                                          <p:val>
                                            <p:strVal val="#ppt_x"/>
                                          </p:val>
                                        </p:tav>
                                      </p:tavLst>
                                    </p:anim>
                                    <p:anim calcmode="lin" valueType="num">
                                      <p:cBhvr additive="base">
                                        <p:cTn id="14" dur="500" fill="hold"/>
                                        <p:tgtEl>
                                          <p:spTgt spid="1147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741"/>
                                        </p:tgtEl>
                                        <p:attrNameLst>
                                          <p:attrName>style.visibility</p:attrName>
                                        </p:attrNameLst>
                                      </p:cBhvr>
                                      <p:to>
                                        <p:strVal val="visible"/>
                                      </p:to>
                                    </p:set>
                                    <p:anim calcmode="lin" valueType="num">
                                      <p:cBhvr additive="base">
                                        <p:cTn id="19" dur="500" fill="hold"/>
                                        <p:tgtEl>
                                          <p:spTgt spid="114741"/>
                                        </p:tgtEl>
                                        <p:attrNameLst>
                                          <p:attrName>ppt_x</p:attrName>
                                        </p:attrNameLst>
                                      </p:cBhvr>
                                      <p:tavLst>
                                        <p:tav tm="0">
                                          <p:val>
                                            <p:strVal val="#ppt_x"/>
                                          </p:val>
                                        </p:tav>
                                        <p:tav tm="100000">
                                          <p:val>
                                            <p:strVal val="#ppt_x"/>
                                          </p:val>
                                        </p:tav>
                                      </p:tavLst>
                                    </p:anim>
                                    <p:anim calcmode="lin" valueType="num">
                                      <p:cBhvr additive="base">
                                        <p:cTn id="20" dur="500" fill="hold"/>
                                        <p:tgtEl>
                                          <p:spTgt spid="114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39" grpId="0" animBg="1"/>
      <p:bldP spid="114740" grpId="0" animBg="1"/>
      <p:bldP spid="1147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日期占位符 3"/>
          <p:cNvSpPr>
            <a:spLocks noGrp="1"/>
          </p:cNvSpPr>
          <p:nvPr>
            <p:ph type="dt" sz="half" idx="10"/>
          </p:nvPr>
        </p:nvSpPr>
        <p:spPr/>
        <p:txBody>
          <a:bodyPr/>
          <a:lstStyle/>
          <a:p>
            <a:fld id="{4BDD851A-BBB6-49EE-A0BA-E4C30544C434}" type="datetime1">
              <a:rPr lang="zh-CN" altLang="en-US"/>
              <a:pPr/>
              <a:t>2020/1/5</a:t>
            </a:fld>
            <a:endParaRPr lang="en-US" altLang="zh-CN"/>
          </a:p>
        </p:txBody>
      </p:sp>
      <p:sp>
        <p:nvSpPr>
          <p:cNvPr id="51" name="灯片编号占位符 4"/>
          <p:cNvSpPr>
            <a:spLocks noGrp="1"/>
          </p:cNvSpPr>
          <p:nvPr>
            <p:ph type="sldNum" sz="quarter" idx="11"/>
          </p:nvPr>
        </p:nvSpPr>
        <p:spPr/>
        <p:txBody>
          <a:bodyPr/>
          <a:lstStyle/>
          <a:p>
            <a:fld id="{5FA819AE-C841-4F68-A1F2-0044B927669E}" type="slidenum">
              <a:rPr lang="en-US" altLang="zh-CN"/>
              <a:pPr/>
              <a:t>34</a:t>
            </a:fld>
            <a:endParaRPr lang="en-US" altLang="zh-CN"/>
          </a:p>
        </p:txBody>
      </p:sp>
      <p:sp>
        <p:nvSpPr>
          <p:cNvPr id="110594" name="Rectangle 2"/>
          <p:cNvSpPr>
            <a:spLocks noGrp="1" noChangeArrowheads="1"/>
          </p:cNvSpPr>
          <p:nvPr>
            <p:ph type="title"/>
          </p:nvPr>
        </p:nvSpPr>
        <p:spPr/>
        <p:txBody>
          <a:bodyPr/>
          <a:lstStyle/>
          <a:p>
            <a:r>
              <a:rPr lang="zh-CN" altLang="en-US"/>
              <a:t>问题（</a:t>
            </a:r>
            <a:r>
              <a:rPr lang="en-US" altLang="zh-CN"/>
              <a:t>3</a:t>
            </a:r>
            <a:r>
              <a:rPr lang="zh-CN" altLang="en-US"/>
              <a:t>）</a:t>
            </a:r>
          </a:p>
        </p:txBody>
      </p:sp>
      <p:sp>
        <p:nvSpPr>
          <p:cNvPr id="110595"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endParaRPr lang="zh-CN" altLang="en-US">
              <a:solidFill>
                <a:srgbClr val="0000FF"/>
              </a:solidFill>
            </a:endParaRPr>
          </a:p>
          <a:p>
            <a:pPr lvl="1"/>
            <a:endParaRPr lang="en-US" altLang="zh-CN"/>
          </a:p>
        </p:txBody>
      </p:sp>
      <p:grpSp>
        <p:nvGrpSpPr>
          <p:cNvPr id="110596" name="Group 4"/>
          <p:cNvGrpSpPr>
            <a:grpSpLocks/>
          </p:cNvGrpSpPr>
          <p:nvPr/>
        </p:nvGrpSpPr>
        <p:grpSpPr bwMode="auto">
          <a:xfrm>
            <a:off x="381000" y="2209800"/>
            <a:ext cx="4724400" cy="4191000"/>
            <a:chOff x="240" y="1392"/>
            <a:chExt cx="2976" cy="2640"/>
          </a:xfrm>
        </p:grpSpPr>
        <p:sp>
          <p:nvSpPr>
            <p:cNvPr id="110597"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110598"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110599"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110600"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110601"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110602"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110603" name="AutoShape 11"/>
            <p:cNvCxnSpPr>
              <a:cxnSpLocks noChangeShapeType="1"/>
              <a:stCxn id="110597" idx="2"/>
              <a:endCxn id="110599"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110604" name="AutoShape 12"/>
            <p:cNvCxnSpPr>
              <a:cxnSpLocks noChangeShapeType="1"/>
              <a:stCxn id="110599" idx="2"/>
              <a:endCxn id="110600"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110605" name="AutoShape 13"/>
            <p:cNvCxnSpPr>
              <a:cxnSpLocks noChangeShapeType="1"/>
              <a:stCxn id="110600" idx="2"/>
              <a:endCxn id="110598"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110606" name="AutoShape 14"/>
            <p:cNvCxnSpPr>
              <a:cxnSpLocks noChangeShapeType="1"/>
              <a:stCxn id="110599" idx="3"/>
              <a:endCxn id="110601"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110607" name="AutoShape 15"/>
            <p:cNvCxnSpPr>
              <a:cxnSpLocks noChangeShapeType="1"/>
              <a:stCxn id="110600" idx="3"/>
              <a:endCxn id="110602"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110608" name="AutoShape 16"/>
            <p:cNvCxnSpPr>
              <a:cxnSpLocks noChangeShapeType="1"/>
              <a:stCxn id="110601" idx="2"/>
              <a:endCxn id="110600"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110609" name="AutoShape 17"/>
            <p:cNvCxnSpPr>
              <a:cxnSpLocks noChangeShapeType="1"/>
              <a:stCxn id="110602" idx="2"/>
              <a:endCxn id="110598"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110610"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0611"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0612"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0613"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0614"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0615"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0616"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0617"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110618"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110619"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110620" name="Rectangle 28"/>
          <p:cNvSpPr>
            <a:spLocks noChangeArrowheads="1"/>
          </p:cNvSpPr>
          <p:nvPr/>
        </p:nvSpPr>
        <p:spPr bwMode="auto">
          <a:xfrm>
            <a:off x="6029325" y="2212975"/>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A&gt;1</a:t>
            </a:r>
          </a:p>
        </p:txBody>
      </p:sp>
      <p:sp>
        <p:nvSpPr>
          <p:cNvPr id="110621" name="Rectangle 29"/>
          <p:cNvSpPr>
            <a:spLocks noChangeArrowheads="1"/>
          </p:cNvSpPr>
          <p:nvPr/>
        </p:nvSpPr>
        <p:spPr bwMode="auto">
          <a:xfrm>
            <a:off x="7248525" y="2209800"/>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B=0</a:t>
            </a:r>
          </a:p>
        </p:txBody>
      </p:sp>
      <p:sp>
        <p:nvSpPr>
          <p:cNvPr id="110622" name="Rectangle 30"/>
          <p:cNvSpPr>
            <a:spLocks noChangeArrowheads="1"/>
          </p:cNvSpPr>
          <p:nvPr/>
        </p:nvSpPr>
        <p:spPr bwMode="auto">
          <a:xfrm>
            <a:off x="6029325" y="2974975"/>
            <a:ext cx="752475"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A=2</a:t>
            </a:r>
            <a:endParaRPr lang="en-US" altLang="zh-CN" sz="2400" b="1">
              <a:solidFill>
                <a:srgbClr val="CC0000"/>
              </a:solidFill>
            </a:endParaRPr>
          </a:p>
        </p:txBody>
      </p:sp>
      <p:sp>
        <p:nvSpPr>
          <p:cNvPr id="110623" name="Rectangle 31"/>
          <p:cNvSpPr>
            <a:spLocks noChangeArrowheads="1"/>
          </p:cNvSpPr>
          <p:nvPr/>
        </p:nvSpPr>
        <p:spPr bwMode="auto">
          <a:xfrm>
            <a:off x="7248525" y="2971800"/>
            <a:ext cx="735013"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X&gt;1</a:t>
            </a:r>
            <a:endParaRPr lang="en-US" altLang="zh-CN" sz="2400" b="1">
              <a:solidFill>
                <a:srgbClr val="CC0000"/>
              </a:solidFill>
            </a:endParaRPr>
          </a:p>
        </p:txBody>
      </p:sp>
      <p:sp>
        <p:nvSpPr>
          <p:cNvPr id="110624" name="Rectangle 32"/>
          <p:cNvSpPr>
            <a:spLocks noChangeArrowheads="1"/>
          </p:cNvSpPr>
          <p:nvPr/>
        </p:nvSpPr>
        <p:spPr bwMode="auto">
          <a:xfrm>
            <a:off x="55626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110625" name="Rectangle 33"/>
          <p:cNvSpPr>
            <a:spLocks noChangeArrowheads="1"/>
          </p:cNvSpPr>
          <p:nvPr/>
        </p:nvSpPr>
        <p:spPr bwMode="auto">
          <a:xfrm>
            <a:off x="66294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110626" name="Rectangle 34"/>
          <p:cNvSpPr>
            <a:spLocks noChangeArrowheads="1"/>
          </p:cNvSpPr>
          <p:nvPr/>
        </p:nvSpPr>
        <p:spPr bwMode="auto">
          <a:xfrm>
            <a:off x="76962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sp>
        <p:nvSpPr>
          <p:cNvPr id="110627" name="Rectangle 35"/>
          <p:cNvSpPr>
            <a:spLocks noChangeArrowheads="1"/>
          </p:cNvSpPr>
          <p:nvPr/>
        </p:nvSpPr>
        <p:spPr bwMode="auto">
          <a:xfrm>
            <a:off x="5867400" y="5562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0628" name="Rectangle 36"/>
          <p:cNvSpPr>
            <a:spLocks noChangeArrowheads="1"/>
          </p:cNvSpPr>
          <p:nvPr/>
        </p:nvSpPr>
        <p:spPr bwMode="auto">
          <a:xfrm>
            <a:off x="63246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0629" name="Rectangle 37"/>
          <p:cNvSpPr>
            <a:spLocks noChangeArrowheads="1"/>
          </p:cNvSpPr>
          <p:nvPr/>
        </p:nvSpPr>
        <p:spPr bwMode="auto">
          <a:xfrm>
            <a:off x="72390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0630" name="Rectangle 38"/>
          <p:cNvSpPr>
            <a:spLocks noChangeArrowheads="1"/>
          </p:cNvSpPr>
          <p:nvPr/>
        </p:nvSpPr>
        <p:spPr bwMode="auto">
          <a:xfrm>
            <a:off x="6781800" y="5562600"/>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110631" name="Rectangle 39"/>
          <p:cNvSpPr>
            <a:spLocks noChangeArrowheads="1"/>
          </p:cNvSpPr>
          <p:nvPr/>
        </p:nvSpPr>
        <p:spPr bwMode="auto">
          <a:xfrm>
            <a:off x="7696200" y="5562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110632" name="Rectangle 40"/>
          <p:cNvSpPr>
            <a:spLocks noChangeArrowheads="1"/>
          </p:cNvSpPr>
          <p:nvPr/>
        </p:nvSpPr>
        <p:spPr bwMode="auto">
          <a:xfrm>
            <a:off x="81534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110633" name="AutoShape 41"/>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110634" name="AutoShape 42"/>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110635" name="AutoShape 43"/>
          <p:cNvCxnSpPr>
            <a:cxnSpLocks noChangeShapeType="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cxnSp>
        <p:nvCxnSpPr>
          <p:cNvPr id="110636" name="AutoShape 44"/>
          <p:cNvCxnSpPr>
            <a:cxnSpLocks noChangeShapeType="1"/>
          </p:cNvCxnSpPr>
          <p:nvPr/>
        </p:nvCxnSpPr>
        <p:spPr bwMode="auto">
          <a:xfrm rot="5400000">
            <a:off x="2628900" y="2857500"/>
            <a:ext cx="685800" cy="2743200"/>
          </a:xfrm>
          <a:prstGeom prst="bentConnector3">
            <a:avLst>
              <a:gd name="adj1" fmla="val 50000"/>
            </a:avLst>
          </a:prstGeom>
          <a:noFill/>
          <a:ln w="76200">
            <a:solidFill>
              <a:srgbClr val="FF0000"/>
            </a:solidFill>
            <a:miter lim="800000"/>
            <a:headEnd/>
            <a:tailEnd type="triangle" w="med" len="med"/>
          </a:ln>
          <a:effectLst/>
        </p:spPr>
      </p:cxnSp>
      <p:cxnSp>
        <p:nvCxnSpPr>
          <p:cNvPr id="110637" name="AutoShape 45"/>
          <p:cNvCxnSpPr>
            <a:cxnSpLocks noChangeShapeType="1"/>
          </p:cNvCxnSpPr>
          <p:nvPr/>
        </p:nvCxnSpPr>
        <p:spPr bwMode="auto">
          <a:xfrm rot="5400000">
            <a:off x="2631282" y="4155281"/>
            <a:ext cx="685800" cy="2738437"/>
          </a:xfrm>
          <a:prstGeom prst="bentConnector3">
            <a:avLst>
              <a:gd name="adj1" fmla="val 50000"/>
            </a:avLst>
          </a:prstGeom>
          <a:noFill/>
          <a:ln w="76200">
            <a:solidFill>
              <a:srgbClr val="FF0000"/>
            </a:solidFill>
            <a:miter lim="800000"/>
            <a:headEnd/>
            <a:tailEnd type="triangle" w="med" len="med"/>
          </a:ln>
          <a:effectLst/>
        </p:spPr>
      </p:cxnSp>
      <p:sp>
        <p:nvSpPr>
          <p:cNvPr id="110638" name="Rectangle 46"/>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
        <p:nvSpPr>
          <p:cNvPr id="110639" name="AutoShape 47"/>
          <p:cNvSpPr>
            <a:spLocks noChangeArrowheads="1"/>
          </p:cNvSpPr>
          <p:nvPr/>
        </p:nvSpPr>
        <p:spPr bwMode="auto">
          <a:xfrm>
            <a:off x="381000" y="32766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A&gt;1 </a:t>
            </a:r>
            <a:r>
              <a:rPr lang="en-US" altLang="zh-CN" sz="2000" b="1">
                <a:solidFill>
                  <a:srgbClr val="0000FF"/>
                </a:solidFill>
              </a:rPr>
              <a:t>OR</a:t>
            </a:r>
            <a:r>
              <a:rPr lang="en-US" altLang="zh-CN" sz="2000" b="1">
                <a:solidFill>
                  <a:srgbClr val="CC0000"/>
                </a:solidFill>
              </a:rPr>
              <a:t> B=0</a:t>
            </a:r>
          </a:p>
        </p:txBody>
      </p:sp>
      <p:sp>
        <p:nvSpPr>
          <p:cNvPr id="110640" name="AutoShape 48"/>
          <p:cNvSpPr>
            <a:spLocks noChangeArrowheads="1"/>
          </p:cNvSpPr>
          <p:nvPr/>
        </p:nvSpPr>
        <p:spPr bwMode="auto">
          <a:xfrm>
            <a:off x="381000" y="45720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A=2 OR X</a:t>
            </a:r>
            <a:r>
              <a:rPr lang="en-US" altLang="zh-CN" sz="2000" b="1">
                <a:solidFill>
                  <a:srgbClr val="0000FF"/>
                </a:solidFill>
              </a:rPr>
              <a:t>&lt;</a:t>
            </a:r>
            <a:r>
              <a:rPr lang="en-US" altLang="zh-CN" sz="2000" b="1">
                <a:solidFill>
                  <a:srgbClr val="CC0000"/>
                </a:solidFill>
              </a:rPr>
              <a:t>1</a:t>
            </a:r>
          </a:p>
        </p:txBody>
      </p:sp>
      <p:sp>
        <p:nvSpPr>
          <p:cNvPr id="110641" name="Rectangle 49"/>
          <p:cNvSpPr>
            <a:spLocks noChangeArrowheads="1"/>
          </p:cNvSpPr>
          <p:nvPr/>
        </p:nvSpPr>
        <p:spPr bwMode="auto">
          <a:xfrm>
            <a:off x="5562600" y="990600"/>
            <a:ext cx="2901950" cy="579438"/>
          </a:xfrm>
          <a:prstGeom prst="rect">
            <a:avLst/>
          </a:prstGeom>
          <a:noFill/>
          <a:ln w="9525">
            <a:noFill/>
            <a:miter lim="800000"/>
            <a:headEnd/>
            <a:tailEnd/>
          </a:ln>
          <a:effectLst/>
        </p:spPr>
        <p:txBody>
          <a:bodyPr wrap="none">
            <a:spAutoFit/>
          </a:bodyPr>
          <a:lstStyle/>
          <a:p>
            <a:pPr>
              <a:spcBef>
                <a:spcPct val="30000"/>
              </a:spcBef>
            </a:pPr>
            <a:r>
              <a:rPr lang="zh-CN" altLang="en-US" sz="3200" b="1">
                <a:solidFill>
                  <a:srgbClr val="0000FF"/>
                </a:solidFill>
                <a:ea typeface="黑体" pitchFamily="2" charset="-122"/>
              </a:rPr>
              <a:t>没有测出错误</a:t>
            </a:r>
            <a:r>
              <a:rPr lang="en-US" altLang="zh-CN" sz="3200" b="1">
                <a:solidFill>
                  <a:srgbClr val="0000FF"/>
                </a:solidFill>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639"/>
                                        </p:tgtEl>
                                        <p:attrNameLst>
                                          <p:attrName>style.visibility</p:attrName>
                                        </p:attrNameLst>
                                      </p:cBhvr>
                                      <p:to>
                                        <p:strVal val="visible"/>
                                      </p:to>
                                    </p:set>
                                    <p:anim calcmode="lin" valueType="num">
                                      <p:cBhvr additive="base">
                                        <p:cTn id="7" dur="500" fill="hold"/>
                                        <p:tgtEl>
                                          <p:spTgt spid="110639"/>
                                        </p:tgtEl>
                                        <p:attrNameLst>
                                          <p:attrName>ppt_x</p:attrName>
                                        </p:attrNameLst>
                                      </p:cBhvr>
                                      <p:tavLst>
                                        <p:tav tm="0">
                                          <p:val>
                                            <p:strVal val="#ppt_x"/>
                                          </p:val>
                                        </p:tav>
                                        <p:tav tm="100000">
                                          <p:val>
                                            <p:strVal val="#ppt_x"/>
                                          </p:val>
                                        </p:tav>
                                      </p:tavLst>
                                    </p:anim>
                                    <p:anim calcmode="lin" valueType="num">
                                      <p:cBhvr additive="base">
                                        <p:cTn id="8" dur="500" fill="hold"/>
                                        <p:tgtEl>
                                          <p:spTgt spid="1106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0640"/>
                                        </p:tgtEl>
                                        <p:attrNameLst>
                                          <p:attrName>style.visibility</p:attrName>
                                        </p:attrNameLst>
                                      </p:cBhvr>
                                      <p:to>
                                        <p:strVal val="visible"/>
                                      </p:to>
                                    </p:set>
                                    <p:anim calcmode="lin" valueType="num">
                                      <p:cBhvr additive="base">
                                        <p:cTn id="13" dur="500" fill="hold"/>
                                        <p:tgtEl>
                                          <p:spTgt spid="110640"/>
                                        </p:tgtEl>
                                        <p:attrNameLst>
                                          <p:attrName>ppt_x</p:attrName>
                                        </p:attrNameLst>
                                      </p:cBhvr>
                                      <p:tavLst>
                                        <p:tav tm="0">
                                          <p:val>
                                            <p:strVal val="#ppt_x"/>
                                          </p:val>
                                        </p:tav>
                                        <p:tav tm="100000">
                                          <p:val>
                                            <p:strVal val="#ppt_x"/>
                                          </p:val>
                                        </p:tav>
                                      </p:tavLst>
                                    </p:anim>
                                    <p:anim calcmode="lin" valueType="num">
                                      <p:cBhvr additive="base">
                                        <p:cTn id="14" dur="500" fill="hold"/>
                                        <p:tgtEl>
                                          <p:spTgt spid="1106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0641"/>
                                        </p:tgtEl>
                                        <p:attrNameLst>
                                          <p:attrName>style.visibility</p:attrName>
                                        </p:attrNameLst>
                                      </p:cBhvr>
                                      <p:to>
                                        <p:strVal val="visible"/>
                                      </p:to>
                                    </p:set>
                                    <p:anim calcmode="lin" valueType="num">
                                      <p:cBhvr additive="base">
                                        <p:cTn id="19" dur="500" fill="hold"/>
                                        <p:tgtEl>
                                          <p:spTgt spid="110641"/>
                                        </p:tgtEl>
                                        <p:attrNameLst>
                                          <p:attrName>ppt_x</p:attrName>
                                        </p:attrNameLst>
                                      </p:cBhvr>
                                      <p:tavLst>
                                        <p:tav tm="0">
                                          <p:val>
                                            <p:strVal val="#ppt_x"/>
                                          </p:val>
                                        </p:tav>
                                        <p:tav tm="100000">
                                          <p:val>
                                            <p:strVal val="#ppt_x"/>
                                          </p:val>
                                        </p:tav>
                                      </p:tavLst>
                                    </p:anim>
                                    <p:anim calcmode="lin" valueType="num">
                                      <p:cBhvr additive="base">
                                        <p:cTn id="20" dur="500" fill="hold"/>
                                        <p:tgtEl>
                                          <p:spTgt spid="1106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39" grpId="0" animBg="1"/>
      <p:bldP spid="110640" grpId="0" animBg="1"/>
      <p:bldP spid="1106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a:spLocks noGrp="1"/>
          </p:cNvSpPr>
          <p:nvPr>
            <p:ph type="dt" sz="half" idx="10"/>
          </p:nvPr>
        </p:nvSpPr>
        <p:spPr/>
        <p:txBody>
          <a:bodyPr/>
          <a:lstStyle/>
          <a:p>
            <a:fld id="{5AF52CFD-148D-4E38-85CF-5CED02974865}" type="datetime1">
              <a:rPr lang="zh-CN" altLang="en-US"/>
              <a:pPr/>
              <a:t>2020/1/5</a:t>
            </a:fld>
            <a:endParaRPr lang="en-US" altLang="zh-CN"/>
          </a:p>
        </p:txBody>
      </p:sp>
      <p:sp>
        <p:nvSpPr>
          <p:cNvPr id="47" name="灯片编号占位符 4"/>
          <p:cNvSpPr>
            <a:spLocks noGrp="1"/>
          </p:cNvSpPr>
          <p:nvPr>
            <p:ph type="sldNum" sz="quarter" idx="11"/>
          </p:nvPr>
        </p:nvSpPr>
        <p:spPr/>
        <p:txBody>
          <a:bodyPr/>
          <a:lstStyle/>
          <a:p>
            <a:fld id="{086DCE75-7D00-41C7-8E09-3572423B6C53}" type="slidenum">
              <a:rPr lang="en-US" altLang="zh-CN"/>
              <a:pPr/>
              <a:t>35</a:t>
            </a:fld>
            <a:endParaRPr lang="en-US" altLang="zh-CN"/>
          </a:p>
        </p:txBody>
      </p:sp>
      <p:sp>
        <p:nvSpPr>
          <p:cNvPr id="111618" name="Rectangle 2"/>
          <p:cNvSpPr>
            <a:spLocks noGrp="1" noChangeArrowheads="1"/>
          </p:cNvSpPr>
          <p:nvPr>
            <p:ph type="title"/>
          </p:nvPr>
        </p:nvSpPr>
        <p:spPr/>
        <p:txBody>
          <a:bodyPr/>
          <a:lstStyle/>
          <a:p>
            <a:r>
              <a:rPr lang="zh-CN" altLang="en-US"/>
              <a:t>问题（</a:t>
            </a:r>
            <a:r>
              <a:rPr lang="en-US" altLang="zh-CN"/>
              <a:t>4</a:t>
            </a:r>
            <a:r>
              <a:rPr lang="zh-CN" altLang="en-US"/>
              <a:t>）</a:t>
            </a:r>
          </a:p>
        </p:txBody>
      </p:sp>
      <p:sp>
        <p:nvSpPr>
          <p:cNvPr id="111619"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条件覆盖</a:t>
            </a:r>
          </a:p>
          <a:p>
            <a:pPr lvl="1"/>
            <a:r>
              <a:rPr lang="zh-CN" altLang="en-US">
                <a:solidFill>
                  <a:srgbClr val="CC0000"/>
                </a:solidFill>
              </a:rPr>
              <a:t>每个条件</a:t>
            </a:r>
            <a:r>
              <a:rPr lang="zh-CN" altLang="en-US"/>
              <a:t>的</a:t>
            </a:r>
            <a:r>
              <a:rPr lang="zh-CN" altLang="en-US">
                <a:solidFill>
                  <a:srgbClr val="CC0000"/>
                </a:solidFill>
              </a:rPr>
              <a:t>真假</a:t>
            </a:r>
            <a:r>
              <a:rPr lang="zh-CN" altLang="en-US"/>
              <a:t>两种情况至少执行一次。</a:t>
            </a:r>
            <a:endParaRPr lang="zh-CN" altLang="en-US">
              <a:solidFill>
                <a:srgbClr val="0000FF"/>
              </a:solidFill>
            </a:endParaRPr>
          </a:p>
          <a:p>
            <a:pPr lvl="1"/>
            <a:endParaRPr lang="en-US" altLang="zh-CN"/>
          </a:p>
        </p:txBody>
      </p:sp>
      <p:grpSp>
        <p:nvGrpSpPr>
          <p:cNvPr id="111620" name="Group 4"/>
          <p:cNvGrpSpPr>
            <a:grpSpLocks/>
          </p:cNvGrpSpPr>
          <p:nvPr/>
        </p:nvGrpSpPr>
        <p:grpSpPr bwMode="auto">
          <a:xfrm>
            <a:off x="381000" y="2209800"/>
            <a:ext cx="4724400" cy="4191000"/>
            <a:chOff x="240" y="1392"/>
            <a:chExt cx="2976" cy="2640"/>
          </a:xfrm>
        </p:grpSpPr>
        <p:sp>
          <p:nvSpPr>
            <p:cNvPr id="111621"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111622"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111623"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111624"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111625"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111626"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111627" name="AutoShape 11"/>
            <p:cNvCxnSpPr>
              <a:cxnSpLocks noChangeShapeType="1"/>
              <a:stCxn id="111621" idx="2"/>
              <a:endCxn id="111623"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111628" name="AutoShape 12"/>
            <p:cNvCxnSpPr>
              <a:cxnSpLocks noChangeShapeType="1"/>
              <a:stCxn id="111623" idx="2"/>
              <a:endCxn id="111624"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111629" name="AutoShape 13"/>
            <p:cNvCxnSpPr>
              <a:cxnSpLocks noChangeShapeType="1"/>
              <a:stCxn id="111624" idx="2"/>
              <a:endCxn id="111622"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111630" name="AutoShape 14"/>
            <p:cNvCxnSpPr>
              <a:cxnSpLocks noChangeShapeType="1"/>
              <a:stCxn id="111623" idx="3"/>
              <a:endCxn id="111625"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111631" name="AutoShape 15"/>
            <p:cNvCxnSpPr>
              <a:cxnSpLocks noChangeShapeType="1"/>
              <a:stCxn id="111624" idx="3"/>
              <a:endCxn id="111626"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111632" name="AutoShape 16"/>
            <p:cNvCxnSpPr>
              <a:cxnSpLocks noChangeShapeType="1"/>
              <a:stCxn id="111625" idx="2"/>
              <a:endCxn id="111624"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111633" name="AutoShape 17"/>
            <p:cNvCxnSpPr>
              <a:cxnSpLocks noChangeShapeType="1"/>
              <a:stCxn id="111626" idx="2"/>
              <a:endCxn id="111622"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111634"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1635"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111636"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1637"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111638"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1639"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1640"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1641"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111642"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111643"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111644" name="Rectangle 28"/>
          <p:cNvSpPr>
            <a:spLocks noChangeArrowheads="1"/>
          </p:cNvSpPr>
          <p:nvPr/>
        </p:nvSpPr>
        <p:spPr bwMode="auto">
          <a:xfrm>
            <a:off x="6029325" y="2212975"/>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A&gt;1</a:t>
            </a:r>
          </a:p>
        </p:txBody>
      </p:sp>
      <p:sp>
        <p:nvSpPr>
          <p:cNvPr id="111645" name="Rectangle 29"/>
          <p:cNvSpPr>
            <a:spLocks noChangeArrowheads="1"/>
          </p:cNvSpPr>
          <p:nvPr/>
        </p:nvSpPr>
        <p:spPr bwMode="auto">
          <a:xfrm>
            <a:off x="7248525" y="2209800"/>
            <a:ext cx="752475" cy="457200"/>
          </a:xfrm>
          <a:prstGeom prst="rect">
            <a:avLst/>
          </a:prstGeom>
          <a:solidFill>
            <a:srgbClr val="FFFF99"/>
          </a:solidFill>
          <a:ln w="9525">
            <a:noFill/>
            <a:miter lim="800000"/>
            <a:headEnd/>
            <a:tailEnd/>
          </a:ln>
          <a:effectLst/>
        </p:spPr>
        <p:txBody>
          <a:bodyPr wrap="none">
            <a:spAutoFit/>
          </a:bodyPr>
          <a:lstStyle/>
          <a:p>
            <a:r>
              <a:rPr lang="en-US" altLang="zh-CN" sz="2400" b="1">
                <a:solidFill>
                  <a:srgbClr val="CC0000"/>
                </a:solidFill>
              </a:rPr>
              <a:t>B=0</a:t>
            </a:r>
          </a:p>
        </p:txBody>
      </p:sp>
      <p:sp>
        <p:nvSpPr>
          <p:cNvPr id="111646" name="Rectangle 30"/>
          <p:cNvSpPr>
            <a:spLocks noChangeArrowheads="1"/>
          </p:cNvSpPr>
          <p:nvPr/>
        </p:nvSpPr>
        <p:spPr bwMode="auto">
          <a:xfrm>
            <a:off x="6029325" y="2974975"/>
            <a:ext cx="752475"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A=2</a:t>
            </a:r>
            <a:endParaRPr lang="en-US" altLang="zh-CN" sz="2400" b="1">
              <a:solidFill>
                <a:srgbClr val="CC0000"/>
              </a:solidFill>
            </a:endParaRPr>
          </a:p>
        </p:txBody>
      </p:sp>
      <p:sp>
        <p:nvSpPr>
          <p:cNvPr id="111647" name="Rectangle 31"/>
          <p:cNvSpPr>
            <a:spLocks noChangeArrowheads="1"/>
          </p:cNvSpPr>
          <p:nvPr/>
        </p:nvSpPr>
        <p:spPr bwMode="auto">
          <a:xfrm>
            <a:off x="7248525" y="2971800"/>
            <a:ext cx="735013" cy="457200"/>
          </a:xfrm>
          <a:prstGeom prst="rect">
            <a:avLst/>
          </a:prstGeom>
          <a:solidFill>
            <a:srgbClr val="FFFF99"/>
          </a:solidFill>
          <a:ln w="9525">
            <a:noFill/>
            <a:miter lim="800000"/>
            <a:headEnd/>
            <a:tailEnd/>
          </a:ln>
          <a:effectLst/>
        </p:spPr>
        <p:txBody>
          <a:bodyPr wrap="none">
            <a:spAutoFit/>
          </a:bodyPr>
          <a:lstStyle/>
          <a:p>
            <a:r>
              <a:rPr lang="en-US" altLang="en-US" sz="2400" b="1">
                <a:solidFill>
                  <a:srgbClr val="CC0000"/>
                </a:solidFill>
              </a:rPr>
              <a:t>X&gt;1</a:t>
            </a:r>
            <a:endParaRPr lang="en-US" altLang="zh-CN" sz="2400" b="1">
              <a:solidFill>
                <a:srgbClr val="CC0000"/>
              </a:solidFill>
            </a:endParaRPr>
          </a:p>
        </p:txBody>
      </p:sp>
      <p:sp>
        <p:nvSpPr>
          <p:cNvPr id="111648" name="Rectangle 32"/>
          <p:cNvSpPr>
            <a:spLocks noChangeArrowheads="1"/>
          </p:cNvSpPr>
          <p:nvPr/>
        </p:nvSpPr>
        <p:spPr bwMode="auto">
          <a:xfrm>
            <a:off x="55626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111649" name="Rectangle 33"/>
          <p:cNvSpPr>
            <a:spLocks noChangeArrowheads="1"/>
          </p:cNvSpPr>
          <p:nvPr/>
        </p:nvSpPr>
        <p:spPr bwMode="auto">
          <a:xfrm>
            <a:off x="66294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111650" name="Rectangle 34"/>
          <p:cNvSpPr>
            <a:spLocks noChangeArrowheads="1"/>
          </p:cNvSpPr>
          <p:nvPr/>
        </p:nvSpPr>
        <p:spPr bwMode="auto">
          <a:xfrm>
            <a:off x="7696200" y="44958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111651" name="Rectangle 35"/>
          <p:cNvSpPr>
            <a:spLocks noChangeArrowheads="1"/>
          </p:cNvSpPr>
          <p:nvPr/>
        </p:nvSpPr>
        <p:spPr bwMode="auto">
          <a:xfrm>
            <a:off x="6261100" y="5562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111652" name="Rectangle 36"/>
          <p:cNvSpPr>
            <a:spLocks noChangeArrowheads="1"/>
          </p:cNvSpPr>
          <p:nvPr/>
        </p:nvSpPr>
        <p:spPr bwMode="auto">
          <a:xfrm>
            <a:off x="67183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111653" name="Rectangle 37"/>
          <p:cNvSpPr>
            <a:spLocks noChangeArrowheads="1"/>
          </p:cNvSpPr>
          <p:nvPr/>
        </p:nvSpPr>
        <p:spPr bwMode="auto">
          <a:xfrm>
            <a:off x="71755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111654" name="Rectangle 38"/>
          <p:cNvSpPr>
            <a:spLocks noChangeArrowheads="1"/>
          </p:cNvSpPr>
          <p:nvPr/>
        </p:nvSpPr>
        <p:spPr bwMode="auto">
          <a:xfrm>
            <a:off x="7632700" y="5562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111655" name="AutoShape 39"/>
          <p:cNvCxnSpPr>
            <a:cxnSpLocks noChangeShapeType="1"/>
          </p:cNvCxnSpPr>
          <p:nvPr/>
        </p:nvCxnSpPr>
        <p:spPr bwMode="auto">
          <a:xfrm flipH="1">
            <a:off x="1600200" y="2743200"/>
            <a:ext cx="9525" cy="533400"/>
          </a:xfrm>
          <a:prstGeom prst="straightConnector1">
            <a:avLst/>
          </a:prstGeom>
          <a:noFill/>
          <a:ln w="76200">
            <a:solidFill>
              <a:srgbClr val="00FF00"/>
            </a:solidFill>
            <a:round/>
            <a:headEnd/>
            <a:tailEnd type="triangle" w="med" len="med"/>
          </a:ln>
          <a:effectLst/>
        </p:spPr>
      </p:cxnSp>
      <p:cxnSp>
        <p:nvCxnSpPr>
          <p:cNvPr id="111656" name="AutoShape 40"/>
          <p:cNvCxnSpPr>
            <a:cxnSpLocks noChangeShapeType="1"/>
          </p:cNvCxnSpPr>
          <p:nvPr/>
        </p:nvCxnSpPr>
        <p:spPr bwMode="auto">
          <a:xfrm>
            <a:off x="1600200" y="3962400"/>
            <a:ext cx="0" cy="609600"/>
          </a:xfrm>
          <a:prstGeom prst="straightConnector1">
            <a:avLst/>
          </a:prstGeom>
          <a:noFill/>
          <a:ln w="76200">
            <a:solidFill>
              <a:srgbClr val="00FF00"/>
            </a:solidFill>
            <a:round/>
            <a:headEnd/>
            <a:tailEnd type="triangle" w="med" len="med"/>
          </a:ln>
          <a:effectLst/>
        </p:spPr>
      </p:cxnSp>
      <p:cxnSp>
        <p:nvCxnSpPr>
          <p:cNvPr id="111657" name="AutoShape 41"/>
          <p:cNvCxnSpPr>
            <a:cxnSpLocks noChangeShapeType="1"/>
            <a:stCxn id="111624" idx="2"/>
            <a:endCxn id="111622" idx="0"/>
          </p:cNvCxnSpPr>
          <p:nvPr/>
        </p:nvCxnSpPr>
        <p:spPr bwMode="auto">
          <a:xfrm>
            <a:off x="1600200" y="5257800"/>
            <a:ext cx="4763" cy="609600"/>
          </a:xfrm>
          <a:prstGeom prst="straightConnector1">
            <a:avLst/>
          </a:prstGeom>
          <a:noFill/>
          <a:ln w="76200">
            <a:solidFill>
              <a:srgbClr val="00FF00"/>
            </a:solidFill>
            <a:round/>
            <a:headEnd/>
            <a:tailEnd type="triangle" w="med" len="med"/>
          </a:ln>
          <a:effectLst/>
        </p:spPr>
      </p:cxnSp>
      <p:sp>
        <p:nvSpPr>
          <p:cNvPr id="111658" name="Rectangle 42"/>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111659" name="AutoShape 43"/>
          <p:cNvSpPr>
            <a:spLocks noChangeArrowheads="1"/>
          </p:cNvSpPr>
          <p:nvPr/>
        </p:nvSpPr>
        <p:spPr bwMode="auto">
          <a:xfrm>
            <a:off x="381000" y="32766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A&gt;1 </a:t>
            </a:r>
            <a:r>
              <a:rPr lang="en-US" altLang="zh-CN" sz="2000" b="1">
                <a:solidFill>
                  <a:srgbClr val="0000FF"/>
                </a:solidFill>
              </a:rPr>
              <a:t>OR</a:t>
            </a:r>
            <a:r>
              <a:rPr lang="en-US" altLang="zh-CN" sz="2000" b="1">
                <a:solidFill>
                  <a:srgbClr val="CC0000"/>
                </a:solidFill>
              </a:rPr>
              <a:t> B=0</a:t>
            </a:r>
          </a:p>
        </p:txBody>
      </p:sp>
      <p:sp>
        <p:nvSpPr>
          <p:cNvPr id="111660" name="AutoShape 44"/>
          <p:cNvSpPr>
            <a:spLocks noChangeArrowheads="1"/>
          </p:cNvSpPr>
          <p:nvPr/>
        </p:nvSpPr>
        <p:spPr bwMode="auto">
          <a:xfrm>
            <a:off x="381000" y="4572000"/>
            <a:ext cx="2438400" cy="685800"/>
          </a:xfrm>
          <a:prstGeom prst="diamond">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rPr>
              <a:t>A=2 OR X</a:t>
            </a:r>
            <a:r>
              <a:rPr lang="en-US" altLang="zh-CN" sz="2000" b="1">
                <a:solidFill>
                  <a:srgbClr val="0000FF"/>
                </a:solidFill>
              </a:rPr>
              <a:t>&lt;</a:t>
            </a:r>
            <a:r>
              <a:rPr lang="en-US" altLang="zh-CN" sz="2000" b="1">
                <a:solidFill>
                  <a:srgbClr val="CC0000"/>
                </a:solidFill>
              </a:rPr>
              <a:t>1</a:t>
            </a:r>
          </a:p>
        </p:txBody>
      </p:sp>
      <p:sp>
        <p:nvSpPr>
          <p:cNvPr id="111661" name="Rectangle 45"/>
          <p:cNvSpPr>
            <a:spLocks noChangeArrowheads="1"/>
          </p:cNvSpPr>
          <p:nvPr/>
        </p:nvSpPr>
        <p:spPr bwMode="auto">
          <a:xfrm>
            <a:off x="5410200" y="990600"/>
            <a:ext cx="2901950" cy="579438"/>
          </a:xfrm>
          <a:prstGeom prst="rect">
            <a:avLst/>
          </a:prstGeom>
          <a:noFill/>
          <a:ln w="9525">
            <a:noFill/>
            <a:miter lim="800000"/>
            <a:headEnd/>
            <a:tailEnd/>
          </a:ln>
          <a:effectLst/>
        </p:spPr>
        <p:txBody>
          <a:bodyPr wrap="none">
            <a:spAutoFit/>
          </a:bodyPr>
          <a:lstStyle/>
          <a:p>
            <a:pPr>
              <a:spcBef>
                <a:spcPct val="30000"/>
              </a:spcBef>
            </a:pPr>
            <a:r>
              <a:rPr lang="zh-CN" altLang="en-US" sz="3200" b="1">
                <a:solidFill>
                  <a:srgbClr val="0000FF"/>
                </a:solidFill>
                <a:ea typeface="黑体" pitchFamily="2" charset="-122"/>
              </a:rPr>
              <a:t>没有测出错误</a:t>
            </a:r>
            <a:r>
              <a:rPr lang="en-US" altLang="zh-CN" sz="3200" b="1">
                <a:solidFill>
                  <a:srgbClr val="0000FF"/>
                </a:solidFill>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1659"/>
                                        </p:tgtEl>
                                        <p:attrNameLst>
                                          <p:attrName>style.visibility</p:attrName>
                                        </p:attrNameLst>
                                      </p:cBhvr>
                                      <p:to>
                                        <p:strVal val="visible"/>
                                      </p:to>
                                    </p:set>
                                    <p:anim calcmode="lin" valueType="num">
                                      <p:cBhvr additive="base">
                                        <p:cTn id="7" dur="500" fill="hold"/>
                                        <p:tgtEl>
                                          <p:spTgt spid="111659"/>
                                        </p:tgtEl>
                                        <p:attrNameLst>
                                          <p:attrName>ppt_x</p:attrName>
                                        </p:attrNameLst>
                                      </p:cBhvr>
                                      <p:tavLst>
                                        <p:tav tm="0">
                                          <p:val>
                                            <p:strVal val="#ppt_x"/>
                                          </p:val>
                                        </p:tav>
                                        <p:tav tm="100000">
                                          <p:val>
                                            <p:strVal val="#ppt_x"/>
                                          </p:val>
                                        </p:tav>
                                      </p:tavLst>
                                    </p:anim>
                                    <p:anim calcmode="lin" valueType="num">
                                      <p:cBhvr additive="base">
                                        <p:cTn id="8" dur="500" fill="hold"/>
                                        <p:tgtEl>
                                          <p:spTgt spid="1116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1660"/>
                                        </p:tgtEl>
                                        <p:attrNameLst>
                                          <p:attrName>style.visibility</p:attrName>
                                        </p:attrNameLst>
                                      </p:cBhvr>
                                      <p:to>
                                        <p:strVal val="visible"/>
                                      </p:to>
                                    </p:set>
                                    <p:anim calcmode="lin" valueType="num">
                                      <p:cBhvr additive="base">
                                        <p:cTn id="13" dur="500" fill="hold"/>
                                        <p:tgtEl>
                                          <p:spTgt spid="111660"/>
                                        </p:tgtEl>
                                        <p:attrNameLst>
                                          <p:attrName>ppt_x</p:attrName>
                                        </p:attrNameLst>
                                      </p:cBhvr>
                                      <p:tavLst>
                                        <p:tav tm="0">
                                          <p:val>
                                            <p:strVal val="#ppt_x"/>
                                          </p:val>
                                        </p:tav>
                                        <p:tav tm="100000">
                                          <p:val>
                                            <p:strVal val="#ppt_x"/>
                                          </p:val>
                                        </p:tav>
                                      </p:tavLst>
                                    </p:anim>
                                    <p:anim calcmode="lin" valueType="num">
                                      <p:cBhvr additive="base">
                                        <p:cTn id="14" dur="500" fill="hold"/>
                                        <p:tgtEl>
                                          <p:spTgt spid="1116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1661"/>
                                        </p:tgtEl>
                                        <p:attrNameLst>
                                          <p:attrName>style.visibility</p:attrName>
                                        </p:attrNameLst>
                                      </p:cBhvr>
                                      <p:to>
                                        <p:strVal val="visible"/>
                                      </p:to>
                                    </p:set>
                                    <p:anim calcmode="lin" valueType="num">
                                      <p:cBhvr additive="base">
                                        <p:cTn id="19" dur="500" fill="hold"/>
                                        <p:tgtEl>
                                          <p:spTgt spid="111661"/>
                                        </p:tgtEl>
                                        <p:attrNameLst>
                                          <p:attrName>ppt_x</p:attrName>
                                        </p:attrNameLst>
                                      </p:cBhvr>
                                      <p:tavLst>
                                        <p:tav tm="0">
                                          <p:val>
                                            <p:strVal val="#ppt_x"/>
                                          </p:val>
                                        </p:tav>
                                        <p:tav tm="100000">
                                          <p:val>
                                            <p:strVal val="#ppt_x"/>
                                          </p:val>
                                        </p:tav>
                                      </p:tavLst>
                                    </p:anim>
                                    <p:anim calcmode="lin" valueType="num">
                                      <p:cBhvr additive="base">
                                        <p:cTn id="20" dur="500" fill="hold"/>
                                        <p:tgtEl>
                                          <p:spTgt spid="1116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59" grpId="0" animBg="1"/>
      <p:bldP spid="111660" grpId="0" animBg="1"/>
      <p:bldP spid="1116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9A4C8EA9-704C-422B-AB5E-C35A636EFDA9}"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C52E2C73-ABE9-4EFA-AC29-B73F2328C44C}" type="slidenum">
              <a:rPr lang="en-US" altLang="zh-CN"/>
              <a:pPr/>
              <a:t>36</a:t>
            </a:fld>
            <a:endParaRPr lang="en-US" altLang="zh-CN"/>
          </a:p>
        </p:txBody>
      </p:sp>
      <p:sp>
        <p:nvSpPr>
          <p:cNvPr id="55298"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55299" name="Rectangle 3"/>
          <p:cNvSpPr>
            <a:spLocks noGrp="1" noChangeArrowheads="1"/>
          </p:cNvSpPr>
          <p:nvPr>
            <p:ph type="body" idx="1"/>
          </p:nvPr>
        </p:nvSpPr>
        <p:spPr>
          <a:xfrm>
            <a:off x="468313" y="1052513"/>
            <a:ext cx="8229600" cy="5424487"/>
          </a:xfrm>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solidFill>
                  <a:srgbClr val="CC0000"/>
                </a:solidFill>
              </a:rPr>
              <a:t>每个判定</a:t>
            </a:r>
            <a:r>
              <a:rPr lang="zh-CN" altLang="en-US"/>
              <a:t>的</a:t>
            </a:r>
            <a:r>
              <a:rPr lang="zh-CN" altLang="en-US">
                <a:solidFill>
                  <a:srgbClr val="CC0000"/>
                </a:solidFill>
              </a:rPr>
              <a:t>所有条件的各种可能组合</a:t>
            </a:r>
            <a:r>
              <a:rPr lang="zh-CN" altLang="en-US"/>
              <a:t>至少执行一次。</a:t>
            </a:r>
          </a:p>
          <a:p>
            <a:pPr lvl="1"/>
            <a:endParaRPr lang="zh-CN" altLang="en-US"/>
          </a:p>
          <a:p>
            <a:pPr lvl="1"/>
            <a:endParaRPr lang="zh-CN" altLang="en-US"/>
          </a:p>
          <a:p>
            <a:pPr lvl="1"/>
            <a:r>
              <a:rPr lang="zh-CN" altLang="en-US"/>
              <a:t>　　①</a:t>
            </a:r>
            <a:r>
              <a:rPr lang="en-US" altLang="zh-CN"/>
              <a:t>A&gt;1   B=0		②A&gt;1    B≠0</a:t>
            </a:r>
          </a:p>
          <a:p>
            <a:pPr lvl="1"/>
            <a:r>
              <a:rPr lang="zh-CN" altLang="en-US"/>
              <a:t>　　③</a:t>
            </a:r>
            <a:r>
              <a:rPr lang="en-US" altLang="zh-CN"/>
              <a:t>A≯1  B=0 		④A≯1   B≠0</a:t>
            </a:r>
          </a:p>
          <a:p>
            <a:pPr lvl="1"/>
            <a:endParaRPr lang="en-US" altLang="zh-CN"/>
          </a:p>
          <a:p>
            <a:pPr lvl="1"/>
            <a:endParaRPr lang="en-US" altLang="zh-CN"/>
          </a:p>
          <a:p>
            <a:pPr lvl="1"/>
            <a:r>
              <a:rPr lang="zh-CN" altLang="en-US"/>
              <a:t>　　⑤</a:t>
            </a:r>
            <a:r>
              <a:rPr lang="en-US" altLang="zh-CN"/>
              <a:t>A=2     X&gt;1		⑥A=2      X≯1</a:t>
            </a:r>
          </a:p>
          <a:p>
            <a:pPr lvl="1"/>
            <a:r>
              <a:rPr lang="zh-CN" altLang="en-US"/>
              <a:t>　　⑦</a:t>
            </a:r>
            <a:r>
              <a:rPr lang="en-US" altLang="zh-CN"/>
              <a:t>A≠2    X&gt;1		⑧A≠2     X≯1</a:t>
            </a:r>
          </a:p>
        </p:txBody>
      </p:sp>
      <p:sp>
        <p:nvSpPr>
          <p:cNvPr id="55300" name="AutoShape 4"/>
          <p:cNvSpPr>
            <a:spLocks noChangeArrowheads="1"/>
          </p:cNvSpPr>
          <p:nvPr/>
        </p:nvSpPr>
        <p:spPr bwMode="auto">
          <a:xfrm>
            <a:off x="3352800" y="22098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A&gt;1 AND B=0</a:t>
            </a:r>
          </a:p>
        </p:txBody>
      </p:sp>
      <p:sp>
        <p:nvSpPr>
          <p:cNvPr id="55301" name="AutoShape 5"/>
          <p:cNvSpPr>
            <a:spLocks noChangeArrowheads="1"/>
          </p:cNvSpPr>
          <p:nvPr/>
        </p:nvSpPr>
        <p:spPr bwMode="auto">
          <a:xfrm>
            <a:off x="3352800" y="41910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A=2 OR X&gt;1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5299">
                                            <p:txEl>
                                              <p:pRg st="1" end="1"/>
                                            </p:txEl>
                                          </p:spTgt>
                                        </p:tgtEl>
                                        <p:attrNameLst>
                                          <p:attrName>style.visibility</p:attrName>
                                        </p:attrNameLst>
                                      </p:cBhvr>
                                      <p:to>
                                        <p:strVal val="visible"/>
                                      </p:to>
                                    </p:set>
                                    <p:animEffect transition="in" filter="strips(downRight)">
                                      <p:cBhvr>
                                        <p:cTn id="7" dur="500"/>
                                        <p:tgtEl>
                                          <p:spTgt spid="552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5300"/>
                                        </p:tgtEl>
                                        <p:attrNameLst>
                                          <p:attrName>style.visibility</p:attrName>
                                        </p:attrNameLst>
                                      </p:cBhvr>
                                      <p:to>
                                        <p:strVal val="visible"/>
                                      </p:to>
                                    </p:set>
                                    <p:anim calcmode="lin" valueType="num">
                                      <p:cBhvr additive="base">
                                        <p:cTn id="12" dur="500" fill="hold"/>
                                        <p:tgtEl>
                                          <p:spTgt spid="55300"/>
                                        </p:tgtEl>
                                        <p:attrNameLst>
                                          <p:attrName>ppt_x</p:attrName>
                                        </p:attrNameLst>
                                      </p:cBhvr>
                                      <p:tavLst>
                                        <p:tav tm="0">
                                          <p:val>
                                            <p:strVal val="#ppt_x"/>
                                          </p:val>
                                        </p:tav>
                                        <p:tav tm="100000">
                                          <p:val>
                                            <p:strVal val="#ppt_x"/>
                                          </p:val>
                                        </p:tav>
                                      </p:tavLst>
                                    </p:anim>
                                    <p:anim calcmode="lin" valueType="num">
                                      <p:cBhvr additive="base">
                                        <p:cTn id="13"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5301"/>
                                        </p:tgtEl>
                                        <p:attrNameLst>
                                          <p:attrName>style.visibility</p:attrName>
                                        </p:attrNameLst>
                                      </p:cBhvr>
                                      <p:to>
                                        <p:strVal val="visible"/>
                                      </p:to>
                                    </p:set>
                                    <p:anim calcmode="lin" valueType="num">
                                      <p:cBhvr additive="base">
                                        <p:cTn id="18" dur="500" fill="hold"/>
                                        <p:tgtEl>
                                          <p:spTgt spid="55301"/>
                                        </p:tgtEl>
                                        <p:attrNameLst>
                                          <p:attrName>ppt_x</p:attrName>
                                        </p:attrNameLst>
                                      </p:cBhvr>
                                      <p:tavLst>
                                        <p:tav tm="0">
                                          <p:val>
                                            <p:strVal val="#ppt_x"/>
                                          </p:val>
                                        </p:tav>
                                        <p:tav tm="100000">
                                          <p:val>
                                            <p:strVal val="#ppt_x"/>
                                          </p:val>
                                        </p:tav>
                                      </p:tavLst>
                                    </p:anim>
                                    <p:anim calcmode="lin" valueType="num">
                                      <p:cBhvr additive="base">
                                        <p:cTn id="19"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55299">
                                            <p:txEl>
                                              <p:pRg st="4" end="4"/>
                                            </p:txEl>
                                          </p:spTgt>
                                        </p:tgtEl>
                                        <p:attrNameLst>
                                          <p:attrName>style.visibility</p:attrName>
                                        </p:attrNameLst>
                                      </p:cBhvr>
                                      <p:to>
                                        <p:strVal val="visible"/>
                                      </p:to>
                                    </p:set>
                                    <p:animEffect transition="in" filter="strips(downRight)">
                                      <p:cBhvr>
                                        <p:cTn id="24" dur="500"/>
                                        <p:tgtEl>
                                          <p:spTgt spid="5529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55299">
                                            <p:txEl>
                                              <p:pRg st="5" end="5"/>
                                            </p:txEl>
                                          </p:spTgt>
                                        </p:tgtEl>
                                        <p:attrNameLst>
                                          <p:attrName>style.visibility</p:attrName>
                                        </p:attrNameLst>
                                      </p:cBhvr>
                                      <p:to>
                                        <p:strVal val="visible"/>
                                      </p:to>
                                    </p:set>
                                    <p:animEffect transition="in" filter="strips(downRight)">
                                      <p:cBhvr>
                                        <p:cTn id="29" dur="500"/>
                                        <p:tgtEl>
                                          <p:spTgt spid="5529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55299">
                                            <p:txEl>
                                              <p:pRg st="8" end="8"/>
                                            </p:txEl>
                                          </p:spTgt>
                                        </p:tgtEl>
                                        <p:attrNameLst>
                                          <p:attrName>style.visibility</p:attrName>
                                        </p:attrNameLst>
                                      </p:cBhvr>
                                      <p:to>
                                        <p:strVal val="visible"/>
                                      </p:to>
                                    </p:set>
                                    <p:animEffect transition="in" filter="strips(downRight)">
                                      <p:cBhvr>
                                        <p:cTn id="34" dur="500"/>
                                        <p:tgtEl>
                                          <p:spTgt spid="55299">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55299">
                                            <p:txEl>
                                              <p:pRg st="9" end="9"/>
                                            </p:txEl>
                                          </p:spTgt>
                                        </p:tgtEl>
                                        <p:attrNameLst>
                                          <p:attrName>style.visibility</p:attrName>
                                        </p:attrNameLst>
                                      </p:cBhvr>
                                      <p:to>
                                        <p:strVal val="visible"/>
                                      </p:to>
                                    </p:set>
                                    <p:animEffect transition="in" filter="strips(downRight)">
                                      <p:cBhvr>
                                        <p:cTn id="39" dur="500"/>
                                        <p:tgtEl>
                                          <p:spTgt spid="552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p:bldP spid="5530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ACE347C-6159-4DCE-9064-A304AC31F5A1}"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A2A49C04-1C5E-40A7-95C8-682AFB090BF0}" type="slidenum">
              <a:rPr lang="en-US" altLang="zh-CN"/>
              <a:pPr/>
              <a:t>37</a:t>
            </a:fld>
            <a:endParaRPr lang="en-US" altLang="zh-CN"/>
          </a:p>
        </p:txBody>
      </p:sp>
      <p:sp>
        <p:nvSpPr>
          <p:cNvPr id="65538"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5539"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solidFill>
                  <a:srgbClr val="0000FF"/>
                </a:solidFill>
              </a:rPr>
              <a:t>①</a:t>
            </a:r>
            <a:r>
              <a:rPr lang="en-US" altLang="zh-CN">
                <a:solidFill>
                  <a:srgbClr val="0000FF"/>
                </a:solidFill>
              </a:rPr>
              <a:t>A&gt;1   B=0	</a:t>
            </a:r>
            <a:r>
              <a:rPr lang="en-US" altLang="zh-CN"/>
              <a:t>	②A&gt;1    B≠0</a:t>
            </a:r>
          </a:p>
          <a:p>
            <a:pPr lvl="1"/>
            <a:r>
              <a:rPr lang="en-US" altLang="zh-CN"/>
              <a:t>③A≯1  B=0 		④A≯1   B≠0</a:t>
            </a:r>
          </a:p>
          <a:p>
            <a:pPr lvl="1"/>
            <a:r>
              <a:rPr lang="en-US" altLang="zh-CN">
                <a:solidFill>
                  <a:srgbClr val="0000FF"/>
                </a:solidFill>
              </a:rPr>
              <a:t>⑤A=2     X&gt;1</a:t>
            </a:r>
            <a:r>
              <a:rPr lang="en-US" altLang="zh-CN"/>
              <a:t>	⑥A=2      X≯1</a:t>
            </a:r>
          </a:p>
          <a:p>
            <a:pPr lvl="1"/>
            <a:r>
              <a:rPr lang="en-US" altLang="zh-CN"/>
              <a:t>⑦A≠2    X&gt;1	⑧A≠2     X≯1</a:t>
            </a:r>
          </a:p>
          <a:p>
            <a:pPr lvl="1"/>
            <a:r>
              <a:rPr lang="en-US" altLang="zh-CN">
                <a:solidFill>
                  <a:srgbClr val="CC0000"/>
                </a:solidFill>
              </a:rPr>
              <a:t>【</a:t>
            </a:r>
            <a:r>
              <a:rPr lang="zh-CN" altLang="en-US">
                <a:solidFill>
                  <a:srgbClr val="CC0000"/>
                </a:solidFill>
              </a:rPr>
              <a:t>测试数据</a:t>
            </a:r>
            <a:r>
              <a:rPr lang="en-US" altLang="zh-CN">
                <a:solidFill>
                  <a:srgbClr val="CC0000"/>
                </a:solidFill>
              </a:rPr>
              <a:t>】</a:t>
            </a:r>
          </a:p>
          <a:p>
            <a:pPr lvl="1"/>
            <a:r>
              <a:rPr lang="en-US" altLang="zh-CN"/>
              <a:t>① ⑤ </a:t>
            </a:r>
            <a:r>
              <a:rPr lang="zh-CN" altLang="en-US"/>
              <a:t>组合（</a:t>
            </a:r>
            <a:r>
              <a:rPr lang="en-US" altLang="zh-CN"/>
              <a:t>sacbed</a:t>
            </a:r>
            <a:r>
              <a:rPr lang="zh-CN" altLang="en-US"/>
              <a:t>） </a:t>
            </a:r>
            <a:r>
              <a:rPr lang="en-US" altLang="zh-CN"/>
              <a:t>A=2   B=0 X=4</a:t>
            </a:r>
          </a:p>
        </p:txBody>
      </p:sp>
      <p:sp>
        <p:nvSpPr>
          <p:cNvPr id="65540" name="AutoShape 4"/>
          <p:cNvSpPr>
            <a:spLocks noChangeArrowheads="1"/>
          </p:cNvSpPr>
          <p:nvPr/>
        </p:nvSpPr>
        <p:spPr bwMode="auto">
          <a:xfrm>
            <a:off x="6388100" y="16764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A&gt;1 AND B=0</a:t>
            </a:r>
          </a:p>
        </p:txBody>
      </p:sp>
      <p:sp>
        <p:nvSpPr>
          <p:cNvPr id="65541" name="AutoShape 5"/>
          <p:cNvSpPr>
            <a:spLocks noChangeArrowheads="1"/>
          </p:cNvSpPr>
          <p:nvPr/>
        </p:nvSpPr>
        <p:spPr bwMode="auto">
          <a:xfrm>
            <a:off x="6400800" y="25908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dirty="0" smtClean="0">
                <a:solidFill>
                  <a:srgbClr val="CC0000"/>
                </a:solidFill>
              </a:rPr>
              <a:t>A=2 </a:t>
            </a:r>
            <a:r>
              <a:rPr lang="en-US" altLang="zh-CN" sz="2000" b="1" dirty="0">
                <a:solidFill>
                  <a:srgbClr val="CC0000"/>
                </a:solidFill>
              </a:rPr>
              <a:t>OR X&gt;1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3"/>
          <p:cNvSpPr>
            <a:spLocks noGrp="1"/>
          </p:cNvSpPr>
          <p:nvPr>
            <p:ph type="dt" sz="half" idx="10"/>
          </p:nvPr>
        </p:nvSpPr>
        <p:spPr/>
        <p:txBody>
          <a:bodyPr/>
          <a:lstStyle/>
          <a:p>
            <a:fld id="{E9329635-8763-455B-B9D6-FA7F5D41F785}" type="datetime1">
              <a:rPr lang="zh-CN" altLang="en-US"/>
              <a:pPr/>
              <a:t>2020/1/5</a:t>
            </a:fld>
            <a:endParaRPr lang="en-US" altLang="zh-CN"/>
          </a:p>
        </p:txBody>
      </p:sp>
      <p:sp>
        <p:nvSpPr>
          <p:cNvPr id="43" name="灯片编号占位符 4"/>
          <p:cNvSpPr>
            <a:spLocks noGrp="1"/>
          </p:cNvSpPr>
          <p:nvPr>
            <p:ph type="sldNum" sz="quarter" idx="11"/>
          </p:nvPr>
        </p:nvSpPr>
        <p:spPr/>
        <p:txBody>
          <a:bodyPr/>
          <a:lstStyle/>
          <a:p>
            <a:fld id="{B9D7A30D-AD39-4991-BE17-D1D25EA7CC10}" type="slidenum">
              <a:rPr lang="en-US" altLang="zh-CN"/>
              <a:pPr/>
              <a:t>38</a:t>
            </a:fld>
            <a:endParaRPr lang="en-US" altLang="zh-CN"/>
          </a:p>
        </p:txBody>
      </p:sp>
      <p:sp>
        <p:nvSpPr>
          <p:cNvPr id="67586"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7587"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t>①</a:t>
            </a:r>
            <a:r>
              <a:rPr lang="en-US" altLang="zh-CN"/>
              <a:t>A&gt;1   B=0		 ⑤A=2     X&gt;1</a:t>
            </a:r>
          </a:p>
        </p:txBody>
      </p:sp>
      <p:grpSp>
        <p:nvGrpSpPr>
          <p:cNvPr id="67588" name="Group 4"/>
          <p:cNvGrpSpPr>
            <a:grpSpLocks/>
          </p:cNvGrpSpPr>
          <p:nvPr/>
        </p:nvGrpSpPr>
        <p:grpSpPr bwMode="auto">
          <a:xfrm>
            <a:off x="381000" y="2209800"/>
            <a:ext cx="4724400" cy="4191000"/>
            <a:chOff x="240" y="1392"/>
            <a:chExt cx="2976" cy="2640"/>
          </a:xfrm>
        </p:grpSpPr>
        <p:sp>
          <p:nvSpPr>
            <p:cNvPr id="67589"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7590"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7591"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7592"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7593"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7594"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7595" name="AutoShape 11"/>
            <p:cNvCxnSpPr>
              <a:cxnSpLocks noChangeShapeType="1"/>
              <a:stCxn id="67589" idx="2"/>
              <a:endCxn id="67591"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7596" name="AutoShape 12"/>
            <p:cNvCxnSpPr>
              <a:cxnSpLocks noChangeShapeType="1"/>
              <a:stCxn id="67591" idx="2"/>
              <a:endCxn id="67592"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7597" name="AutoShape 13"/>
            <p:cNvCxnSpPr>
              <a:cxnSpLocks noChangeShapeType="1"/>
              <a:stCxn id="67592" idx="2"/>
              <a:endCxn id="67590"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7598" name="AutoShape 14"/>
            <p:cNvCxnSpPr>
              <a:cxnSpLocks noChangeShapeType="1"/>
              <a:stCxn id="67591" idx="3"/>
              <a:endCxn id="67593"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7599" name="AutoShape 15"/>
            <p:cNvCxnSpPr>
              <a:cxnSpLocks noChangeShapeType="1"/>
              <a:stCxn id="67592" idx="3"/>
              <a:endCxn id="67594"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7600" name="AutoShape 16"/>
            <p:cNvCxnSpPr>
              <a:cxnSpLocks noChangeShapeType="1"/>
              <a:stCxn id="67593" idx="2"/>
              <a:endCxn id="67592"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7601" name="AutoShape 17"/>
            <p:cNvCxnSpPr>
              <a:cxnSpLocks noChangeShapeType="1"/>
              <a:stCxn id="67594" idx="2"/>
              <a:endCxn id="67590"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7602"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7603"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7604"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7605"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7606"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7607"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7608"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7609"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7610"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7611"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7612" name="Rectangle 28"/>
          <p:cNvSpPr>
            <a:spLocks noChangeArrowheads="1"/>
          </p:cNvSpPr>
          <p:nvPr/>
        </p:nvSpPr>
        <p:spPr bwMode="auto">
          <a:xfrm>
            <a:off x="54102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67613" name="Rectangle 29"/>
          <p:cNvSpPr>
            <a:spLocks noChangeArrowheads="1"/>
          </p:cNvSpPr>
          <p:nvPr/>
        </p:nvSpPr>
        <p:spPr bwMode="auto">
          <a:xfrm>
            <a:off x="64770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67614" name="Rectangle 30"/>
          <p:cNvSpPr>
            <a:spLocks noChangeArrowheads="1"/>
          </p:cNvSpPr>
          <p:nvPr/>
        </p:nvSpPr>
        <p:spPr bwMode="auto">
          <a:xfrm>
            <a:off x="75438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cxnSp>
        <p:nvCxnSpPr>
          <p:cNvPr id="67620" name="AutoShape 36"/>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67621" name="AutoShape 37"/>
          <p:cNvCxnSpPr>
            <a:cxnSpLocks noChangeShapeType="1"/>
          </p:cNvCxnSpPr>
          <p:nvPr/>
        </p:nvCxnSpPr>
        <p:spPr bwMode="auto">
          <a:xfrm>
            <a:off x="2819400" y="3619500"/>
            <a:ext cx="762000" cy="0"/>
          </a:xfrm>
          <a:prstGeom prst="straightConnector1">
            <a:avLst/>
          </a:prstGeom>
          <a:noFill/>
          <a:ln w="76200">
            <a:solidFill>
              <a:srgbClr val="FF0000"/>
            </a:solidFill>
            <a:round/>
            <a:headEnd/>
            <a:tailEnd type="triangle" w="med" len="med"/>
          </a:ln>
          <a:effectLst/>
        </p:spPr>
      </p:cxnSp>
      <p:cxnSp>
        <p:nvCxnSpPr>
          <p:cNvPr id="67622" name="AutoShape 38"/>
          <p:cNvCxnSpPr>
            <a:cxnSpLocks noChangeShapeType="1"/>
          </p:cNvCxnSpPr>
          <p:nvPr/>
        </p:nvCxnSpPr>
        <p:spPr bwMode="auto">
          <a:xfrm rot="5400000">
            <a:off x="2628900" y="2857500"/>
            <a:ext cx="685800" cy="2743200"/>
          </a:xfrm>
          <a:prstGeom prst="bentConnector3">
            <a:avLst>
              <a:gd name="adj1" fmla="val 50000"/>
            </a:avLst>
          </a:prstGeom>
          <a:noFill/>
          <a:ln w="76200">
            <a:solidFill>
              <a:srgbClr val="FF0000"/>
            </a:solidFill>
            <a:miter lim="800000"/>
            <a:headEnd/>
            <a:tailEnd type="triangle" w="med" len="med"/>
          </a:ln>
          <a:effectLst/>
        </p:spPr>
      </p:cxnSp>
      <p:cxnSp>
        <p:nvCxnSpPr>
          <p:cNvPr id="67624" name="AutoShape 40"/>
          <p:cNvCxnSpPr>
            <a:cxnSpLocks noChangeShapeType="1"/>
          </p:cNvCxnSpPr>
          <p:nvPr/>
        </p:nvCxnSpPr>
        <p:spPr bwMode="auto">
          <a:xfrm rot="5400000">
            <a:off x="2631282" y="4155281"/>
            <a:ext cx="685800" cy="2738437"/>
          </a:xfrm>
          <a:prstGeom prst="bentConnector3">
            <a:avLst>
              <a:gd name="adj1" fmla="val 50000"/>
            </a:avLst>
          </a:prstGeom>
          <a:noFill/>
          <a:ln w="76200">
            <a:solidFill>
              <a:srgbClr val="FF0000"/>
            </a:solidFill>
            <a:miter lim="800000"/>
            <a:headEnd/>
            <a:tailEnd type="triangle" w="med" len="med"/>
          </a:ln>
          <a:effectLst/>
        </p:spPr>
      </p:cxnSp>
      <p:sp>
        <p:nvSpPr>
          <p:cNvPr id="67625" name="Rectangle 41"/>
          <p:cNvSpPr>
            <a:spLocks noChangeArrowheads="1"/>
          </p:cNvSpPr>
          <p:nvPr/>
        </p:nvSpPr>
        <p:spPr bwMode="auto">
          <a:xfrm>
            <a:off x="5715000" y="34131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7626" name="Rectangle 42"/>
          <p:cNvSpPr>
            <a:spLocks noChangeArrowheads="1"/>
          </p:cNvSpPr>
          <p:nvPr/>
        </p:nvSpPr>
        <p:spPr bwMode="auto">
          <a:xfrm>
            <a:off x="6172200" y="3413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7627" name="Rectangle 43"/>
          <p:cNvSpPr>
            <a:spLocks noChangeArrowheads="1"/>
          </p:cNvSpPr>
          <p:nvPr/>
        </p:nvSpPr>
        <p:spPr bwMode="auto">
          <a:xfrm>
            <a:off x="7086600" y="3413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7628" name="Rectangle 44"/>
          <p:cNvSpPr>
            <a:spLocks noChangeArrowheads="1"/>
          </p:cNvSpPr>
          <p:nvPr/>
        </p:nvSpPr>
        <p:spPr bwMode="auto">
          <a:xfrm>
            <a:off x="6629400" y="34131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7629" name="Rectangle 45"/>
          <p:cNvSpPr>
            <a:spLocks noChangeArrowheads="1"/>
          </p:cNvSpPr>
          <p:nvPr/>
        </p:nvSpPr>
        <p:spPr bwMode="auto">
          <a:xfrm>
            <a:off x="7543800" y="34131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7630" name="Rectangle 46"/>
          <p:cNvSpPr>
            <a:spLocks noChangeArrowheads="1"/>
          </p:cNvSpPr>
          <p:nvPr/>
        </p:nvSpPr>
        <p:spPr bwMode="auto">
          <a:xfrm>
            <a:off x="8001000" y="34131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sp>
        <p:nvSpPr>
          <p:cNvPr id="67631" name="Rectangle 47"/>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box(in)">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7612"/>
                                        </p:tgtEl>
                                        <p:attrNameLst>
                                          <p:attrName>style.visibility</p:attrName>
                                        </p:attrNameLst>
                                      </p:cBhvr>
                                      <p:to>
                                        <p:strVal val="visible"/>
                                      </p:to>
                                    </p:set>
                                    <p:animEffect transition="in" filter="strips(downRight)">
                                      <p:cBhvr>
                                        <p:cTn id="12" dur="500"/>
                                        <p:tgtEl>
                                          <p:spTgt spid="676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7613"/>
                                        </p:tgtEl>
                                        <p:attrNameLst>
                                          <p:attrName>style.visibility</p:attrName>
                                        </p:attrNameLst>
                                      </p:cBhvr>
                                      <p:to>
                                        <p:strVal val="visible"/>
                                      </p:to>
                                    </p:set>
                                    <p:animEffect transition="in" filter="strips(downRight)">
                                      <p:cBhvr>
                                        <p:cTn id="17" dur="500"/>
                                        <p:tgtEl>
                                          <p:spTgt spid="676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7614"/>
                                        </p:tgtEl>
                                        <p:attrNameLst>
                                          <p:attrName>style.visibility</p:attrName>
                                        </p:attrNameLst>
                                      </p:cBhvr>
                                      <p:to>
                                        <p:strVal val="visible"/>
                                      </p:to>
                                    </p:set>
                                    <p:animEffect transition="in" filter="strips(downRight)">
                                      <p:cBhvr>
                                        <p:cTn id="22" dur="500"/>
                                        <p:tgtEl>
                                          <p:spTgt spid="6761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7625"/>
                                        </p:tgtEl>
                                        <p:attrNameLst>
                                          <p:attrName>style.visibility</p:attrName>
                                        </p:attrNameLst>
                                      </p:cBhvr>
                                      <p:to>
                                        <p:strVal val="visible"/>
                                      </p:to>
                                    </p:set>
                                    <p:animEffect transition="in" filter="strips(downRight)">
                                      <p:cBhvr>
                                        <p:cTn id="27" dur="500"/>
                                        <p:tgtEl>
                                          <p:spTgt spid="6762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67620"/>
                                        </p:tgtEl>
                                        <p:attrNameLst>
                                          <p:attrName>style.visibility</p:attrName>
                                        </p:attrNameLst>
                                      </p:cBhvr>
                                      <p:to>
                                        <p:strVal val="visible"/>
                                      </p:to>
                                    </p:set>
                                    <p:animEffect transition="in" filter="strips(downRight)">
                                      <p:cBhvr>
                                        <p:cTn id="32" dur="500"/>
                                        <p:tgtEl>
                                          <p:spTgt spid="67620"/>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67626"/>
                                        </p:tgtEl>
                                        <p:attrNameLst>
                                          <p:attrName>style.visibility</p:attrName>
                                        </p:attrNameLst>
                                      </p:cBhvr>
                                      <p:to>
                                        <p:strVal val="visible"/>
                                      </p:to>
                                    </p:set>
                                    <p:animEffect transition="in" filter="strips(downRight)">
                                      <p:cBhvr>
                                        <p:cTn id="35" dur="500"/>
                                        <p:tgtEl>
                                          <p:spTgt spid="67626"/>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7621"/>
                                        </p:tgtEl>
                                        <p:attrNameLst>
                                          <p:attrName>style.visibility</p:attrName>
                                        </p:attrNameLst>
                                      </p:cBhvr>
                                      <p:to>
                                        <p:strVal val="visible"/>
                                      </p:to>
                                    </p:set>
                                    <p:animEffect transition="in" filter="strips(downRight)">
                                      <p:cBhvr>
                                        <p:cTn id="40" dur="500"/>
                                        <p:tgtEl>
                                          <p:spTgt spid="67621"/>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67628"/>
                                        </p:tgtEl>
                                        <p:attrNameLst>
                                          <p:attrName>style.visibility</p:attrName>
                                        </p:attrNameLst>
                                      </p:cBhvr>
                                      <p:to>
                                        <p:strVal val="visible"/>
                                      </p:to>
                                    </p:set>
                                    <p:animEffect transition="in" filter="strips(downRight)">
                                      <p:cBhvr>
                                        <p:cTn id="43" dur="500"/>
                                        <p:tgtEl>
                                          <p:spTgt spid="6762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67622"/>
                                        </p:tgtEl>
                                        <p:attrNameLst>
                                          <p:attrName>style.visibility</p:attrName>
                                        </p:attrNameLst>
                                      </p:cBhvr>
                                      <p:to>
                                        <p:strVal val="visible"/>
                                      </p:to>
                                    </p:set>
                                    <p:animEffect transition="in" filter="strips(downLeft)">
                                      <p:cBhvr>
                                        <p:cTn id="48" dur="500"/>
                                        <p:tgtEl>
                                          <p:spTgt spid="67622"/>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67627"/>
                                        </p:tgtEl>
                                        <p:attrNameLst>
                                          <p:attrName>style.visibility</p:attrName>
                                        </p:attrNameLst>
                                      </p:cBhvr>
                                      <p:to>
                                        <p:strVal val="visible"/>
                                      </p:to>
                                    </p:set>
                                    <p:animEffect transition="in" filter="strips(downRight)">
                                      <p:cBhvr>
                                        <p:cTn id="51" dur="500"/>
                                        <p:tgtEl>
                                          <p:spTgt spid="6762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67624"/>
                                        </p:tgtEl>
                                        <p:attrNameLst>
                                          <p:attrName>style.visibility</p:attrName>
                                        </p:attrNameLst>
                                      </p:cBhvr>
                                      <p:to>
                                        <p:strVal val="visible"/>
                                      </p:to>
                                    </p:set>
                                    <p:animEffect transition="in" filter="strips(downLeft)">
                                      <p:cBhvr>
                                        <p:cTn id="56" dur="500"/>
                                        <p:tgtEl>
                                          <p:spTgt spid="67624"/>
                                        </p:tgtEl>
                                      </p:cBhvr>
                                    </p:animEffect>
                                  </p:childTnLst>
                                </p:cTn>
                              </p:par>
                              <p:par>
                                <p:cTn id="57" presetID="18" presetClass="entr" presetSubtype="6" fill="hold" grpId="0" nodeType="withEffect">
                                  <p:stCondLst>
                                    <p:cond delay="0"/>
                                  </p:stCondLst>
                                  <p:childTnLst>
                                    <p:set>
                                      <p:cBhvr>
                                        <p:cTn id="58" dur="1" fill="hold">
                                          <p:stCondLst>
                                            <p:cond delay="0"/>
                                          </p:stCondLst>
                                        </p:cTn>
                                        <p:tgtEl>
                                          <p:spTgt spid="67629"/>
                                        </p:tgtEl>
                                        <p:attrNameLst>
                                          <p:attrName>style.visibility</p:attrName>
                                        </p:attrNameLst>
                                      </p:cBhvr>
                                      <p:to>
                                        <p:strVal val="visible"/>
                                      </p:to>
                                    </p:set>
                                    <p:animEffect transition="in" filter="strips(downRight)">
                                      <p:cBhvr>
                                        <p:cTn id="59" dur="500"/>
                                        <p:tgtEl>
                                          <p:spTgt spid="6762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12" fill="hold" nodeType="clickEffect">
                                  <p:stCondLst>
                                    <p:cond delay="0"/>
                                  </p:stCondLst>
                                  <p:childTnLst>
                                    <p:set>
                                      <p:cBhvr>
                                        <p:cTn id="63" dur="1" fill="hold">
                                          <p:stCondLst>
                                            <p:cond delay="0"/>
                                          </p:stCondLst>
                                        </p:cTn>
                                        <p:tgtEl>
                                          <p:spTgt spid="67624"/>
                                        </p:tgtEl>
                                        <p:attrNameLst>
                                          <p:attrName>style.visibility</p:attrName>
                                        </p:attrNameLst>
                                      </p:cBhvr>
                                      <p:to>
                                        <p:strVal val="visible"/>
                                      </p:to>
                                    </p:set>
                                    <p:animEffect transition="in" filter="strips(downLeft)">
                                      <p:cBhvr>
                                        <p:cTn id="64" dur="500"/>
                                        <p:tgtEl>
                                          <p:spTgt spid="67624"/>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67630"/>
                                        </p:tgtEl>
                                        <p:attrNameLst>
                                          <p:attrName>style.visibility</p:attrName>
                                        </p:attrNameLst>
                                      </p:cBhvr>
                                      <p:to>
                                        <p:strVal val="visible"/>
                                      </p:to>
                                    </p:set>
                                    <p:animEffect transition="in" filter="strips(downRight)">
                                      <p:cBhvr>
                                        <p:cTn id="67" dur="500"/>
                                        <p:tgtEl>
                                          <p:spTgt spid="67630"/>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67631"/>
                                        </p:tgtEl>
                                        <p:attrNameLst>
                                          <p:attrName>style.visibility</p:attrName>
                                        </p:attrNameLst>
                                      </p:cBhvr>
                                      <p:to>
                                        <p:strVal val="visible"/>
                                      </p:to>
                                    </p:set>
                                    <p:animEffect transition="in" filter="strips(downRight)">
                                      <p:cBhvr>
                                        <p:cTn id="72" dur="500"/>
                                        <p:tgtEl>
                                          <p:spTgt spid="67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2" grpId="0" animBg="1"/>
      <p:bldP spid="67613" grpId="0" animBg="1"/>
      <p:bldP spid="67614" grpId="0" animBg="1"/>
      <p:bldP spid="67625" grpId="0" animBg="1"/>
      <p:bldP spid="67626" grpId="0" animBg="1"/>
      <p:bldP spid="67627" grpId="0" animBg="1"/>
      <p:bldP spid="67628" grpId="0" animBg="1"/>
      <p:bldP spid="67629" grpId="0" animBg="1"/>
      <p:bldP spid="67630" grpId="0" animBg="1"/>
      <p:bldP spid="676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FBB9F9D-06D1-46EC-82B6-2EE0F6A4A4F4}"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39C3896D-3342-40A3-B277-B66B06276B44}" type="slidenum">
              <a:rPr lang="en-US" altLang="zh-CN"/>
              <a:pPr/>
              <a:t>39</a:t>
            </a:fld>
            <a:endParaRPr lang="en-US" altLang="zh-CN"/>
          </a:p>
        </p:txBody>
      </p:sp>
      <p:sp>
        <p:nvSpPr>
          <p:cNvPr id="74754"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74755"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solidFill>
                  <a:srgbClr val="0000FF"/>
                </a:solidFill>
              </a:rPr>
              <a:t>①</a:t>
            </a:r>
            <a:r>
              <a:rPr lang="en-US" altLang="zh-CN">
                <a:solidFill>
                  <a:srgbClr val="0000FF"/>
                </a:solidFill>
              </a:rPr>
              <a:t>A&gt;1   B=0	</a:t>
            </a:r>
            <a:r>
              <a:rPr lang="en-US" altLang="zh-CN"/>
              <a:t>	</a:t>
            </a:r>
            <a:r>
              <a:rPr lang="en-US" altLang="zh-CN">
                <a:solidFill>
                  <a:srgbClr val="0000FF"/>
                </a:solidFill>
              </a:rPr>
              <a:t>②A&gt;1    B≠0</a:t>
            </a:r>
          </a:p>
          <a:p>
            <a:pPr lvl="1"/>
            <a:r>
              <a:rPr lang="en-US" altLang="zh-CN"/>
              <a:t>③A≯1  B=0 		④A≯1   B≠0</a:t>
            </a:r>
          </a:p>
          <a:p>
            <a:pPr lvl="1"/>
            <a:r>
              <a:rPr lang="en-US" altLang="zh-CN">
                <a:solidFill>
                  <a:srgbClr val="0000FF"/>
                </a:solidFill>
              </a:rPr>
              <a:t>⑤A=2     X&gt;1</a:t>
            </a:r>
            <a:r>
              <a:rPr lang="en-US" altLang="zh-CN"/>
              <a:t>	</a:t>
            </a:r>
            <a:r>
              <a:rPr lang="en-US" altLang="zh-CN">
                <a:solidFill>
                  <a:srgbClr val="0000FF"/>
                </a:solidFill>
              </a:rPr>
              <a:t>⑥A=2      X≯1</a:t>
            </a:r>
          </a:p>
          <a:p>
            <a:pPr lvl="1"/>
            <a:r>
              <a:rPr lang="en-US" altLang="zh-CN"/>
              <a:t>⑦A≠2    X&gt;1	⑧A≠2     X≯1</a:t>
            </a:r>
          </a:p>
          <a:p>
            <a:pPr lvl="1"/>
            <a:r>
              <a:rPr lang="en-US" altLang="zh-CN">
                <a:solidFill>
                  <a:srgbClr val="CC0000"/>
                </a:solidFill>
              </a:rPr>
              <a:t>【</a:t>
            </a:r>
            <a:r>
              <a:rPr lang="zh-CN" altLang="en-US">
                <a:solidFill>
                  <a:srgbClr val="CC0000"/>
                </a:solidFill>
              </a:rPr>
              <a:t>测试数据</a:t>
            </a:r>
            <a:r>
              <a:rPr lang="en-US" altLang="zh-CN">
                <a:solidFill>
                  <a:srgbClr val="CC0000"/>
                </a:solidFill>
              </a:rPr>
              <a:t>】</a:t>
            </a:r>
          </a:p>
          <a:p>
            <a:pPr lvl="1"/>
            <a:r>
              <a:rPr lang="en-US" altLang="zh-CN"/>
              <a:t>① ⑤ </a:t>
            </a:r>
            <a:r>
              <a:rPr lang="zh-CN" altLang="en-US"/>
              <a:t>组合（</a:t>
            </a:r>
            <a:r>
              <a:rPr lang="en-US" altLang="zh-CN"/>
              <a:t>sacbed</a:t>
            </a:r>
            <a:r>
              <a:rPr lang="zh-CN" altLang="en-US"/>
              <a:t>） </a:t>
            </a:r>
            <a:r>
              <a:rPr lang="en-US" altLang="zh-CN"/>
              <a:t>A=2   B=0 X=4</a:t>
            </a:r>
          </a:p>
          <a:p>
            <a:pPr lvl="1"/>
            <a:r>
              <a:rPr lang="en-US" altLang="zh-CN"/>
              <a:t>② ⑥ </a:t>
            </a:r>
            <a:r>
              <a:rPr lang="zh-CN" altLang="en-US"/>
              <a:t>组合（</a:t>
            </a:r>
            <a:r>
              <a:rPr lang="en-US" altLang="zh-CN"/>
              <a:t>sabed</a:t>
            </a:r>
            <a:r>
              <a:rPr lang="zh-CN" altLang="en-US"/>
              <a:t>）   </a:t>
            </a:r>
            <a:r>
              <a:rPr lang="en-US" altLang="zh-CN"/>
              <a:t>A=2   B=1 X=1</a:t>
            </a:r>
          </a:p>
        </p:txBody>
      </p:sp>
      <p:sp>
        <p:nvSpPr>
          <p:cNvPr id="74756" name="AutoShape 4"/>
          <p:cNvSpPr>
            <a:spLocks noChangeArrowheads="1"/>
          </p:cNvSpPr>
          <p:nvPr/>
        </p:nvSpPr>
        <p:spPr bwMode="auto">
          <a:xfrm>
            <a:off x="6388100" y="16764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A&gt;1 AND B=0</a:t>
            </a:r>
          </a:p>
        </p:txBody>
      </p:sp>
      <p:sp>
        <p:nvSpPr>
          <p:cNvPr id="74757" name="AutoShape 5"/>
          <p:cNvSpPr>
            <a:spLocks noChangeArrowheads="1"/>
          </p:cNvSpPr>
          <p:nvPr/>
        </p:nvSpPr>
        <p:spPr bwMode="auto">
          <a:xfrm>
            <a:off x="6400800" y="25908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A=1 OR X&gt;1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half" idx="10"/>
          </p:nvPr>
        </p:nvSpPr>
        <p:spPr/>
        <p:txBody>
          <a:bodyPr/>
          <a:lstStyle/>
          <a:p>
            <a:fld id="{0BD80F69-DA98-4419-9F40-EB08D935B672}" type="datetime1">
              <a:rPr lang="zh-CN" altLang="en-US"/>
              <a:pPr/>
              <a:t>2020/1/5</a:t>
            </a:fld>
            <a:endParaRPr lang="en-US" altLang="zh-CN"/>
          </a:p>
        </p:txBody>
      </p:sp>
      <p:sp>
        <p:nvSpPr>
          <p:cNvPr id="24" name="灯片编号占位符 4"/>
          <p:cNvSpPr>
            <a:spLocks noGrp="1"/>
          </p:cNvSpPr>
          <p:nvPr>
            <p:ph type="sldNum" sz="quarter" idx="11"/>
          </p:nvPr>
        </p:nvSpPr>
        <p:spPr/>
        <p:txBody>
          <a:bodyPr/>
          <a:lstStyle/>
          <a:p>
            <a:fld id="{F8D98730-5249-4EAE-88CB-357EDF0DCE8B}" type="slidenum">
              <a:rPr lang="en-US" altLang="zh-CN"/>
              <a:pPr/>
              <a:t>4</a:t>
            </a:fld>
            <a:endParaRPr lang="en-US" altLang="zh-CN"/>
          </a:p>
        </p:txBody>
      </p:sp>
      <p:sp>
        <p:nvSpPr>
          <p:cNvPr id="208898" name="Rectangle 2"/>
          <p:cNvSpPr>
            <a:spLocks noGrp="1" noChangeArrowheads="1"/>
          </p:cNvSpPr>
          <p:nvPr>
            <p:ph type="title"/>
          </p:nvPr>
        </p:nvSpPr>
        <p:spPr/>
        <p:txBody>
          <a:bodyPr/>
          <a:lstStyle/>
          <a:p>
            <a:r>
              <a:rPr lang="zh-CN" altLang="en-US"/>
              <a:t>第七章 测试</a:t>
            </a:r>
          </a:p>
        </p:txBody>
      </p:sp>
      <p:sp>
        <p:nvSpPr>
          <p:cNvPr id="208899" name="AutoShape 3"/>
          <p:cNvSpPr>
            <a:spLocks noChangeArrowheads="1"/>
          </p:cNvSpPr>
          <p:nvPr/>
        </p:nvSpPr>
        <p:spPr bwMode="auto">
          <a:xfrm>
            <a:off x="2286000" y="2438400"/>
            <a:ext cx="2514600" cy="609600"/>
          </a:xfrm>
          <a:prstGeom prst="diamond">
            <a:avLst/>
          </a:prstGeom>
          <a:noFill/>
          <a:ln w="9525" algn="ctr">
            <a:solidFill>
              <a:schemeClr val="tx1"/>
            </a:solidFill>
            <a:miter lim="800000"/>
            <a:headEnd/>
            <a:tailEnd/>
          </a:ln>
          <a:effectLst/>
        </p:spPr>
        <p:txBody>
          <a:bodyPr wrap="none" anchor="ctr"/>
          <a:lstStyle/>
          <a:p>
            <a:pPr algn="ctr"/>
            <a:r>
              <a:rPr lang="zh-CN" altLang="en-US" sz="2200" b="1">
                <a:solidFill>
                  <a:srgbClr val="CC0000"/>
                </a:solidFill>
                <a:latin typeface="黑体" pitchFamily="2" charset="-122"/>
                <a:ea typeface="黑体" pitchFamily="2" charset="-122"/>
              </a:rPr>
              <a:t>可行否？</a:t>
            </a:r>
          </a:p>
        </p:txBody>
      </p:sp>
      <p:sp>
        <p:nvSpPr>
          <p:cNvPr id="208900" name="Rectangle 4"/>
          <p:cNvSpPr>
            <a:spLocks noChangeArrowheads="1"/>
          </p:cNvSpPr>
          <p:nvPr/>
        </p:nvSpPr>
        <p:spPr bwMode="auto">
          <a:xfrm>
            <a:off x="4648200" y="2286000"/>
            <a:ext cx="465138" cy="427038"/>
          </a:xfrm>
          <a:prstGeom prst="rect">
            <a:avLst/>
          </a:prstGeom>
          <a:noFill/>
          <a:ln w="9525">
            <a:noFill/>
            <a:miter lim="800000"/>
            <a:headEnd/>
            <a:tailEnd/>
          </a:ln>
          <a:effectLst/>
        </p:spPr>
        <p:txBody>
          <a:bodyPr wrap="none">
            <a:spAutoFit/>
          </a:bodyPr>
          <a:lstStyle/>
          <a:p>
            <a:pPr>
              <a:spcBef>
                <a:spcPct val="30000"/>
              </a:spcBef>
            </a:pPr>
            <a:r>
              <a:rPr lang="zh-CN" altLang="en-US" sz="2200" b="1">
                <a:solidFill>
                  <a:srgbClr val="CC0000"/>
                </a:solidFill>
                <a:ea typeface="黑体" pitchFamily="2" charset="-122"/>
              </a:rPr>
              <a:t>否</a:t>
            </a:r>
          </a:p>
        </p:txBody>
      </p:sp>
      <p:cxnSp>
        <p:nvCxnSpPr>
          <p:cNvPr id="208901" name="AutoShape 5"/>
          <p:cNvCxnSpPr>
            <a:cxnSpLocks noChangeShapeType="1"/>
            <a:endCxn id="208907" idx="0"/>
          </p:cNvCxnSpPr>
          <p:nvPr/>
        </p:nvCxnSpPr>
        <p:spPr bwMode="auto">
          <a:xfrm rot="16200000" flipH="1">
            <a:off x="3651250" y="3892550"/>
            <a:ext cx="2641600" cy="342900"/>
          </a:xfrm>
          <a:prstGeom prst="bentConnector3">
            <a:avLst>
              <a:gd name="adj1" fmla="val 236"/>
            </a:avLst>
          </a:prstGeom>
          <a:noFill/>
          <a:ln w="76200">
            <a:solidFill>
              <a:schemeClr val="accent2"/>
            </a:solidFill>
            <a:miter lim="800000"/>
            <a:headEnd/>
            <a:tailEnd type="triangle" w="med" len="med"/>
          </a:ln>
          <a:effectLst/>
        </p:spPr>
      </p:cxnSp>
      <p:grpSp>
        <p:nvGrpSpPr>
          <p:cNvPr id="208902" name="Group 6"/>
          <p:cNvGrpSpPr>
            <a:grpSpLocks/>
          </p:cNvGrpSpPr>
          <p:nvPr/>
        </p:nvGrpSpPr>
        <p:grpSpPr bwMode="auto">
          <a:xfrm>
            <a:off x="1600200" y="2160588"/>
            <a:ext cx="685800" cy="944562"/>
            <a:chOff x="1776" y="2063"/>
            <a:chExt cx="432" cy="595"/>
          </a:xfrm>
        </p:grpSpPr>
        <p:cxnSp>
          <p:nvCxnSpPr>
            <p:cNvPr id="208903" name="AutoShape 7"/>
            <p:cNvCxnSpPr>
              <a:cxnSpLocks noChangeShapeType="1"/>
              <a:stCxn id="208899" idx="1"/>
              <a:endCxn id="208911" idx="0"/>
            </p:cNvCxnSpPr>
            <p:nvPr/>
          </p:nvCxnSpPr>
          <p:spPr bwMode="auto">
            <a:xfrm rot="10800000" flipV="1">
              <a:off x="1968" y="2430"/>
              <a:ext cx="240" cy="228"/>
            </a:xfrm>
            <a:prstGeom prst="bentConnector2">
              <a:avLst/>
            </a:prstGeom>
            <a:noFill/>
            <a:ln w="76200">
              <a:solidFill>
                <a:schemeClr val="accent2"/>
              </a:solidFill>
              <a:miter lim="800000"/>
              <a:headEnd/>
              <a:tailEnd type="triangle" w="med" len="med"/>
            </a:ln>
            <a:effectLst/>
          </p:spPr>
        </p:cxnSp>
        <p:sp>
          <p:nvSpPr>
            <p:cNvPr id="208904" name="Rectangle 8"/>
            <p:cNvSpPr>
              <a:spLocks noChangeArrowheads="1"/>
            </p:cNvSpPr>
            <p:nvPr/>
          </p:nvSpPr>
          <p:spPr bwMode="auto">
            <a:xfrm>
              <a:off x="1776" y="2063"/>
              <a:ext cx="293" cy="269"/>
            </a:xfrm>
            <a:prstGeom prst="rect">
              <a:avLst/>
            </a:prstGeom>
            <a:noFill/>
            <a:ln w="9525">
              <a:noFill/>
              <a:miter lim="800000"/>
              <a:headEnd/>
              <a:tailEnd/>
            </a:ln>
            <a:effectLst/>
          </p:spPr>
          <p:txBody>
            <a:bodyPr wrap="none">
              <a:spAutoFit/>
            </a:bodyPr>
            <a:lstStyle/>
            <a:p>
              <a:r>
                <a:rPr lang="zh-CN" altLang="en-US" sz="2200" b="1">
                  <a:solidFill>
                    <a:srgbClr val="CC0000"/>
                  </a:solidFill>
                  <a:ea typeface="黑体" pitchFamily="2" charset="-122"/>
                </a:rPr>
                <a:t>是</a:t>
              </a:r>
            </a:p>
          </p:txBody>
        </p:sp>
      </p:grpSp>
      <p:cxnSp>
        <p:nvCxnSpPr>
          <p:cNvPr id="208905" name="AutoShape 9"/>
          <p:cNvCxnSpPr>
            <a:cxnSpLocks noChangeShapeType="1"/>
            <a:endCxn id="208899" idx="0"/>
          </p:cNvCxnSpPr>
          <p:nvPr/>
        </p:nvCxnSpPr>
        <p:spPr bwMode="auto">
          <a:xfrm rot="5400000">
            <a:off x="3238500" y="2133600"/>
            <a:ext cx="609600" cy="0"/>
          </a:xfrm>
          <a:prstGeom prst="straightConnector1">
            <a:avLst/>
          </a:prstGeom>
          <a:noFill/>
          <a:ln w="76200">
            <a:solidFill>
              <a:schemeClr val="accent2"/>
            </a:solidFill>
            <a:round/>
            <a:headEnd/>
            <a:tailEnd type="triangle" w="med" len="med"/>
          </a:ln>
          <a:effectLst/>
        </p:spPr>
      </p:cxnSp>
      <p:sp>
        <p:nvSpPr>
          <p:cNvPr id="208906" name="AutoShape 10"/>
          <p:cNvSpPr>
            <a:spLocks noChangeArrowheads="1"/>
          </p:cNvSpPr>
          <p:nvPr/>
        </p:nvSpPr>
        <p:spPr bwMode="auto">
          <a:xfrm>
            <a:off x="762000" y="33528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需求分析</a:t>
            </a:r>
          </a:p>
        </p:txBody>
      </p:sp>
      <p:sp>
        <p:nvSpPr>
          <p:cNvPr id="208907" name="AutoShape 11"/>
          <p:cNvSpPr>
            <a:spLocks noChangeArrowheads="1"/>
          </p:cNvSpPr>
          <p:nvPr/>
        </p:nvSpPr>
        <p:spPr bwMode="auto">
          <a:xfrm>
            <a:off x="4038600" y="5410200"/>
            <a:ext cx="2209800" cy="457200"/>
          </a:xfrm>
          <a:prstGeom prst="roundRect">
            <a:avLst>
              <a:gd name="adj" fmla="val 16667"/>
            </a:avLst>
          </a:prstGeom>
          <a:noFill/>
          <a:ln w="50800" algn="ctr">
            <a:solidFill>
              <a:srgbClr val="FF0000"/>
            </a:solidFill>
            <a:round/>
            <a:headEnd/>
            <a:tailEnd/>
          </a:ln>
          <a:effectLst/>
        </p:spPr>
        <p:txBody>
          <a:bodyPr wrap="none" anchor="ctr"/>
          <a:lstStyle/>
          <a:p>
            <a:pPr algn="ctr"/>
            <a:r>
              <a:rPr lang="zh-CN" altLang="en-US" sz="2200" b="1">
                <a:solidFill>
                  <a:srgbClr val="FF0000"/>
                </a:solidFill>
                <a:ea typeface="黑体" pitchFamily="2" charset="-122"/>
              </a:rPr>
              <a:t>终止项目</a:t>
            </a:r>
          </a:p>
        </p:txBody>
      </p:sp>
      <p:cxnSp>
        <p:nvCxnSpPr>
          <p:cNvPr id="208908" name="AutoShape 12"/>
          <p:cNvCxnSpPr>
            <a:cxnSpLocks noChangeShapeType="1"/>
            <a:stCxn id="208906" idx="2"/>
            <a:endCxn id="208914" idx="0"/>
          </p:cNvCxnSpPr>
          <p:nvPr/>
        </p:nvCxnSpPr>
        <p:spPr bwMode="auto">
          <a:xfrm rot="5400000">
            <a:off x="1676400" y="4000500"/>
            <a:ext cx="381000" cy="0"/>
          </a:xfrm>
          <a:prstGeom prst="straightConnector1">
            <a:avLst/>
          </a:prstGeom>
          <a:noFill/>
          <a:ln w="76200">
            <a:solidFill>
              <a:schemeClr val="accent2"/>
            </a:solidFill>
            <a:round/>
            <a:headEnd/>
            <a:tailEnd type="triangle" w="med" len="med"/>
          </a:ln>
          <a:effectLst/>
        </p:spPr>
      </p:cxnSp>
      <p:sp>
        <p:nvSpPr>
          <p:cNvPr id="208909" name="Rectangle 13"/>
          <p:cNvSpPr>
            <a:spLocks noChangeArrowheads="1"/>
          </p:cNvSpPr>
          <p:nvPr/>
        </p:nvSpPr>
        <p:spPr bwMode="auto">
          <a:xfrm>
            <a:off x="2133600" y="990600"/>
            <a:ext cx="2895600" cy="838200"/>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208910" name="AutoShape 14"/>
          <p:cNvSpPr>
            <a:spLocks noChangeArrowheads="1"/>
          </p:cNvSpPr>
          <p:nvPr/>
        </p:nvSpPr>
        <p:spPr bwMode="auto">
          <a:xfrm>
            <a:off x="2819400" y="990600"/>
            <a:ext cx="1447800" cy="838200"/>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计划时期</a:t>
            </a:r>
          </a:p>
        </p:txBody>
      </p:sp>
      <p:sp>
        <p:nvSpPr>
          <p:cNvPr id="208911" name="Rectangle 15"/>
          <p:cNvSpPr>
            <a:spLocks noChangeArrowheads="1"/>
          </p:cNvSpPr>
          <p:nvPr/>
        </p:nvSpPr>
        <p:spPr bwMode="auto">
          <a:xfrm>
            <a:off x="457200" y="3124200"/>
            <a:ext cx="2895600" cy="3352800"/>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208912" name="AutoShape 16"/>
          <p:cNvSpPr>
            <a:spLocks noChangeArrowheads="1"/>
          </p:cNvSpPr>
          <p:nvPr/>
        </p:nvSpPr>
        <p:spPr bwMode="auto">
          <a:xfrm>
            <a:off x="0" y="2362200"/>
            <a:ext cx="1524000" cy="762000"/>
          </a:xfrm>
          <a:prstGeom prst="roundRect">
            <a:avLst>
              <a:gd name="adj" fmla="val 16667"/>
            </a:avLst>
          </a:prstGeom>
          <a:noFill/>
          <a:ln w="9525" algn="ctr">
            <a:noFill/>
            <a:round/>
            <a:headEnd/>
            <a:tailEnd/>
          </a:ln>
          <a:effectLst/>
        </p:spPr>
        <p:txBody>
          <a:bodyPr wrap="none" anchor="ctr"/>
          <a:lstStyle/>
          <a:p>
            <a:pPr algn="ctr"/>
            <a:r>
              <a:rPr lang="zh-CN" altLang="en-US" sz="2200" b="1">
                <a:solidFill>
                  <a:srgbClr val="CC0000"/>
                </a:solidFill>
                <a:ea typeface="黑体" pitchFamily="2" charset="-122"/>
              </a:rPr>
              <a:t>开发</a:t>
            </a:r>
          </a:p>
          <a:p>
            <a:pPr algn="ctr"/>
            <a:r>
              <a:rPr lang="zh-CN" altLang="en-US" sz="2200" b="1">
                <a:solidFill>
                  <a:srgbClr val="CC0000"/>
                </a:solidFill>
                <a:ea typeface="黑体" pitchFamily="2" charset="-122"/>
              </a:rPr>
              <a:t>时期</a:t>
            </a:r>
          </a:p>
        </p:txBody>
      </p:sp>
      <p:sp>
        <p:nvSpPr>
          <p:cNvPr id="208913" name="Rectangle 17"/>
          <p:cNvSpPr>
            <a:spLocks noGrp="1" noChangeArrowheads="1"/>
          </p:cNvSpPr>
          <p:nvPr>
            <p:ph type="body" idx="1"/>
          </p:nvPr>
        </p:nvSpPr>
        <p:spPr>
          <a:xfrm>
            <a:off x="5105400" y="914400"/>
            <a:ext cx="5715000" cy="4419600"/>
          </a:xfrm>
          <a:noFill/>
          <a:ln/>
        </p:spPr>
        <p:txBody>
          <a:bodyPr/>
          <a:lstStyle/>
          <a:p>
            <a:pPr>
              <a:lnSpc>
                <a:spcPct val="90000"/>
              </a:lnSpc>
            </a:pPr>
            <a:r>
              <a:rPr kumimoji="1" lang="zh-CN" altLang="en-US" u="sng">
                <a:solidFill>
                  <a:srgbClr val="CC0000"/>
                </a:solidFill>
              </a:rPr>
              <a:t>主要内容</a:t>
            </a:r>
          </a:p>
          <a:p>
            <a:pPr lvl="1">
              <a:lnSpc>
                <a:spcPct val="90000"/>
              </a:lnSpc>
            </a:pPr>
            <a:r>
              <a:rPr kumimoji="1" lang="en-US" altLang="zh-CN"/>
              <a:t>7.1 </a:t>
            </a:r>
            <a:r>
              <a:rPr kumimoji="1" lang="zh-CN" altLang="en-US"/>
              <a:t>软件测试概述</a:t>
            </a:r>
          </a:p>
          <a:p>
            <a:pPr lvl="1">
              <a:lnSpc>
                <a:spcPct val="90000"/>
              </a:lnSpc>
            </a:pPr>
            <a:r>
              <a:rPr kumimoji="1" lang="en-US" altLang="zh-CN"/>
              <a:t>7.2 </a:t>
            </a:r>
            <a:r>
              <a:rPr kumimoji="1" lang="zh-CN" altLang="en-US"/>
              <a:t>测试步骤</a:t>
            </a:r>
          </a:p>
          <a:p>
            <a:pPr lvl="1">
              <a:lnSpc>
                <a:spcPct val="90000"/>
              </a:lnSpc>
            </a:pPr>
            <a:r>
              <a:rPr kumimoji="1" lang="en-US" altLang="zh-CN">
                <a:solidFill>
                  <a:schemeClr val="hlink"/>
                </a:solidFill>
              </a:rPr>
              <a:t>7.3 </a:t>
            </a:r>
            <a:r>
              <a:rPr kumimoji="1" lang="zh-CN" altLang="en-US">
                <a:solidFill>
                  <a:schemeClr val="hlink"/>
                </a:solidFill>
              </a:rPr>
              <a:t>测试方法</a:t>
            </a:r>
          </a:p>
          <a:p>
            <a:pPr lvl="1">
              <a:lnSpc>
                <a:spcPct val="90000"/>
              </a:lnSpc>
            </a:pPr>
            <a:r>
              <a:rPr kumimoji="1" lang="en-US" altLang="zh-CN">
                <a:solidFill>
                  <a:schemeClr val="hlink"/>
                </a:solidFill>
              </a:rPr>
              <a:t>7.4 </a:t>
            </a:r>
            <a:r>
              <a:rPr kumimoji="1" lang="zh-CN" altLang="en-US">
                <a:solidFill>
                  <a:schemeClr val="hlink"/>
                </a:solidFill>
              </a:rPr>
              <a:t>测试用例的设计</a:t>
            </a:r>
          </a:p>
          <a:p>
            <a:pPr lvl="1">
              <a:lnSpc>
                <a:spcPct val="90000"/>
              </a:lnSpc>
            </a:pPr>
            <a:r>
              <a:rPr kumimoji="1" lang="en-US" altLang="zh-CN">
                <a:solidFill>
                  <a:schemeClr val="hlink"/>
                </a:solidFill>
              </a:rPr>
              <a:t>7.5 </a:t>
            </a:r>
            <a:r>
              <a:rPr kumimoji="1" lang="zh-CN" altLang="en-US">
                <a:solidFill>
                  <a:schemeClr val="hlink"/>
                </a:solidFill>
              </a:rPr>
              <a:t>单元测试</a:t>
            </a:r>
          </a:p>
          <a:p>
            <a:pPr lvl="1">
              <a:lnSpc>
                <a:spcPct val="90000"/>
              </a:lnSpc>
            </a:pPr>
            <a:r>
              <a:rPr kumimoji="1" lang="en-US" altLang="zh-CN">
                <a:solidFill>
                  <a:schemeClr val="hlink"/>
                </a:solidFill>
              </a:rPr>
              <a:t>7.6 </a:t>
            </a:r>
            <a:r>
              <a:rPr kumimoji="1" lang="zh-CN" altLang="en-US">
                <a:solidFill>
                  <a:schemeClr val="hlink"/>
                </a:solidFill>
              </a:rPr>
              <a:t>集成测试</a:t>
            </a:r>
          </a:p>
          <a:p>
            <a:pPr lvl="1">
              <a:lnSpc>
                <a:spcPct val="90000"/>
              </a:lnSpc>
            </a:pPr>
            <a:r>
              <a:rPr kumimoji="1" lang="en-US" altLang="zh-CN">
                <a:solidFill>
                  <a:schemeClr val="hlink"/>
                </a:solidFill>
              </a:rPr>
              <a:t>7.7 </a:t>
            </a:r>
            <a:r>
              <a:rPr kumimoji="1" lang="zh-CN" altLang="en-US">
                <a:solidFill>
                  <a:schemeClr val="hlink"/>
                </a:solidFill>
              </a:rPr>
              <a:t>系统测试</a:t>
            </a:r>
          </a:p>
          <a:p>
            <a:pPr lvl="1">
              <a:lnSpc>
                <a:spcPct val="90000"/>
              </a:lnSpc>
            </a:pPr>
            <a:r>
              <a:rPr kumimoji="1" lang="en-US" altLang="zh-CN"/>
              <a:t>7.8 </a:t>
            </a:r>
            <a:r>
              <a:rPr kumimoji="1" lang="zh-CN" altLang="en-US"/>
              <a:t>调试</a:t>
            </a:r>
          </a:p>
          <a:p>
            <a:pPr lvl="1">
              <a:lnSpc>
                <a:spcPct val="90000"/>
              </a:lnSpc>
            </a:pPr>
            <a:r>
              <a:rPr kumimoji="1" lang="en-US" altLang="zh-CN"/>
              <a:t>7.9 </a:t>
            </a:r>
            <a:r>
              <a:rPr kumimoji="1" lang="zh-CN" altLang="en-US"/>
              <a:t>自动测试工具</a:t>
            </a:r>
          </a:p>
        </p:txBody>
      </p:sp>
      <p:sp>
        <p:nvSpPr>
          <p:cNvPr id="208914" name="AutoShape 18"/>
          <p:cNvSpPr>
            <a:spLocks noChangeArrowheads="1"/>
          </p:cNvSpPr>
          <p:nvPr/>
        </p:nvSpPr>
        <p:spPr bwMode="auto">
          <a:xfrm>
            <a:off x="762000" y="41910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概要</a:t>
            </a:r>
            <a:r>
              <a:rPr lang="en-US" altLang="zh-CN" sz="2200" b="1">
                <a:solidFill>
                  <a:srgbClr val="CC0000"/>
                </a:solidFill>
                <a:ea typeface="黑体" pitchFamily="2" charset="-122"/>
              </a:rPr>
              <a:t>/</a:t>
            </a:r>
            <a:r>
              <a:rPr lang="zh-CN" altLang="en-US" sz="2200" b="1">
                <a:solidFill>
                  <a:srgbClr val="CC0000"/>
                </a:solidFill>
                <a:ea typeface="黑体" pitchFamily="2" charset="-122"/>
              </a:rPr>
              <a:t>详细设计</a:t>
            </a:r>
          </a:p>
        </p:txBody>
      </p:sp>
      <p:cxnSp>
        <p:nvCxnSpPr>
          <p:cNvPr id="208915" name="AutoShape 19"/>
          <p:cNvCxnSpPr>
            <a:cxnSpLocks noChangeShapeType="1"/>
            <a:stCxn id="208914" idx="2"/>
          </p:cNvCxnSpPr>
          <p:nvPr/>
        </p:nvCxnSpPr>
        <p:spPr bwMode="auto">
          <a:xfrm rot="5400000">
            <a:off x="1676400" y="4838700"/>
            <a:ext cx="381000" cy="0"/>
          </a:xfrm>
          <a:prstGeom prst="straightConnector1">
            <a:avLst/>
          </a:prstGeom>
          <a:noFill/>
          <a:ln w="76200">
            <a:solidFill>
              <a:schemeClr val="accent2"/>
            </a:solidFill>
            <a:round/>
            <a:headEnd/>
            <a:tailEnd type="triangle" w="med" len="med"/>
          </a:ln>
          <a:effectLst/>
        </p:spPr>
      </p:cxnSp>
      <p:sp>
        <p:nvSpPr>
          <p:cNvPr id="208916" name="AutoShape 20"/>
          <p:cNvSpPr>
            <a:spLocks noChangeArrowheads="1"/>
          </p:cNvSpPr>
          <p:nvPr/>
        </p:nvSpPr>
        <p:spPr bwMode="auto">
          <a:xfrm>
            <a:off x="762000" y="5029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r>
              <a:rPr lang="zh-CN" altLang="en-US" sz="2200" b="1">
                <a:solidFill>
                  <a:srgbClr val="CC0000"/>
                </a:solidFill>
                <a:ea typeface="黑体" pitchFamily="2" charset="-122"/>
              </a:rPr>
              <a:t>编码</a:t>
            </a:r>
          </a:p>
        </p:txBody>
      </p:sp>
      <p:cxnSp>
        <p:nvCxnSpPr>
          <p:cNvPr id="208917" name="AutoShape 21"/>
          <p:cNvCxnSpPr>
            <a:cxnSpLocks noChangeShapeType="1"/>
          </p:cNvCxnSpPr>
          <p:nvPr/>
        </p:nvCxnSpPr>
        <p:spPr bwMode="auto">
          <a:xfrm rot="5400000">
            <a:off x="1676400" y="5676900"/>
            <a:ext cx="381000" cy="0"/>
          </a:xfrm>
          <a:prstGeom prst="straightConnector1">
            <a:avLst/>
          </a:prstGeom>
          <a:noFill/>
          <a:ln w="76200">
            <a:solidFill>
              <a:schemeClr val="accent2"/>
            </a:solidFill>
            <a:round/>
            <a:headEnd/>
            <a:tailEnd type="triangle" w="med" len="med"/>
          </a:ln>
          <a:effectLst/>
        </p:spPr>
      </p:cxnSp>
      <p:sp>
        <p:nvSpPr>
          <p:cNvPr id="208918" name="AutoShape 22"/>
          <p:cNvSpPr>
            <a:spLocks noChangeArrowheads="1"/>
          </p:cNvSpPr>
          <p:nvPr/>
        </p:nvSpPr>
        <p:spPr bwMode="auto">
          <a:xfrm>
            <a:off x="762000" y="5867400"/>
            <a:ext cx="2209800" cy="457200"/>
          </a:xfrm>
          <a:prstGeom prst="roundRect">
            <a:avLst>
              <a:gd name="adj" fmla="val 16667"/>
            </a:avLst>
          </a:prstGeom>
          <a:solidFill>
            <a:srgbClr val="FF0000"/>
          </a:solidFill>
          <a:ln w="9525" algn="ctr">
            <a:solidFill>
              <a:schemeClr val="tx1"/>
            </a:solidFill>
            <a:round/>
            <a:headEnd/>
            <a:tailEnd/>
          </a:ln>
          <a:effectLst/>
        </p:spPr>
        <p:txBody>
          <a:bodyPr wrap="none" anchor="ctr"/>
          <a:lstStyle/>
          <a:p>
            <a:pPr algn="ctr"/>
            <a:r>
              <a:rPr lang="zh-CN" altLang="en-US" sz="2200" b="1">
                <a:solidFill>
                  <a:schemeClr val="bg1"/>
                </a:solidFill>
                <a:ea typeface="黑体" pitchFamily="2" charset="-122"/>
              </a:rPr>
              <a:t>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8913">
                                            <p:txEl>
                                              <p:pRg st="0" end="0"/>
                                            </p:txEl>
                                          </p:spTgt>
                                        </p:tgtEl>
                                        <p:attrNameLst>
                                          <p:attrName>style.visibility</p:attrName>
                                        </p:attrNameLst>
                                      </p:cBhvr>
                                      <p:to>
                                        <p:strVal val="visible"/>
                                      </p:to>
                                    </p:set>
                                    <p:animEffect transition="in" filter="strips(downRight)">
                                      <p:cBhvr>
                                        <p:cTn id="7" dur="500"/>
                                        <p:tgtEl>
                                          <p:spTgt spid="2089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8913">
                                            <p:txEl>
                                              <p:pRg st="1" end="1"/>
                                            </p:txEl>
                                          </p:spTgt>
                                        </p:tgtEl>
                                        <p:attrNameLst>
                                          <p:attrName>style.visibility</p:attrName>
                                        </p:attrNameLst>
                                      </p:cBhvr>
                                      <p:to>
                                        <p:strVal val="visible"/>
                                      </p:to>
                                    </p:set>
                                    <p:animEffect transition="in" filter="strips(downRight)">
                                      <p:cBhvr>
                                        <p:cTn id="12" dur="500"/>
                                        <p:tgtEl>
                                          <p:spTgt spid="2089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8913">
                                            <p:txEl>
                                              <p:pRg st="2" end="2"/>
                                            </p:txEl>
                                          </p:spTgt>
                                        </p:tgtEl>
                                        <p:attrNameLst>
                                          <p:attrName>style.visibility</p:attrName>
                                        </p:attrNameLst>
                                      </p:cBhvr>
                                      <p:to>
                                        <p:strVal val="visible"/>
                                      </p:to>
                                    </p:set>
                                    <p:animEffect transition="in" filter="strips(downRight)">
                                      <p:cBhvr>
                                        <p:cTn id="17" dur="500"/>
                                        <p:tgtEl>
                                          <p:spTgt spid="2089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8913">
                                            <p:txEl>
                                              <p:pRg st="3" end="3"/>
                                            </p:txEl>
                                          </p:spTgt>
                                        </p:tgtEl>
                                        <p:attrNameLst>
                                          <p:attrName>style.visibility</p:attrName>
                                        </p:attrNameLst>
                                      </p:cBhvr>
                                      <p:to>
                                        <p:strVal val="visible"/>
                                      </p:to>
                                    </p:set>
                                    <p:animEffect transition="in" filter="strips(downRight)">
                                      <p:cBhvr>
                                        <p:cTn id="22" dur="500"/>
                                        <p:tgtEl>
                                          <p:spTgt spid="2089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08913">
                                            <p:txEl>
                                              <p:pRg st="4" end="4"/>
                                            </p:txEl>
                                          </p:spTgt>
                                        </p:tgtEl>
                                        <p:attrNameLst>
                                          <p:attrName>style.visibility</p:attrName>
                                        </p:attrNameLst>
                                      </p:cBhvr>
                                      <p:to>
                                        <p:strVal val="visible"/>
                                      </p:to>
                                    </p:set>
                                    <p:animEffect transition="in" filter="strips(downRight)">
                                      <p:cBhvr>
                                        <p:cTn id="27" dur="500"/>
                                        <p:tgtEl>
                                          <p:spTgt spid="2089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08913">
                                            <p:txEl>
                                              <p:pRg st="5" end="5"/>
                                            </p:txEl>
                                          </p:spTgt>
                                        </p:tgtEl>
                                        <p:attrNameLst>
                                          <p:attrName>style.visibility</p:attrName>
                                        </p:attrNameLst>
                                      </p:cBhvr>
                                      <p:to>
                                        <p:strVal val="visible"/>
                                      </p:to>
                                    </p:set>
                                    <p:animEffect transition="in" filter="strips(downRight)">
                                      <p:cBhvr>
                                        <p:cTn id="32" dur="500"/>
                                        <p:tgtEl>
                                          <p:spTgt spid="2089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08913">
                                            <p:txEl>
                                              <p:pRg st="6" end="6"/>
                                            </p:txEl>
                                          </p:spTgt>
                                        </p:tgtEl>
                                        <p:attrNameLst>
                                          <p:attrName>style.visibility</p:attrName>
                                        </p:attrNameLst>
                                      </p:cBhvr>
                                      <p:to>
                                        <p:strVal val="visible"/>
                                      </p:to>
                                    </p:set>
                                    <p:animEffect transition="in" filter="strips(downRight)">
                                      <p:cBhvr>
                                        <p:cTn id="37" dur="500"/>
                                        <p:tgtEl>
                                          <p:spTgt spid="2089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08913">
                                            <p:txEl>
                                              <p:pRg st="7" end="7"/>
                                            </p:txEl>
                                          </p:spTgt>
                                        </p:tgtEl>
                                        <p:attrNameLst>
                                          <p:attrName>style.visibility</p:attrName>
                                        </p:attrNameLst>
                                      </p:cBhvr>
                                      <p:to>
                                        <p:strVal val="visible"/>
                                      </p:to>
                                    </p:set>
                                    <p:animEffect transition="in" filter="strips(downRight)">
                                      <p:cBhvr>
                                        <p:cTn id="42" dur="500"/>
                                        <p:tgtEl>
                                          <p:spTgt spid="2089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08913">
                                            <p:txEl>
                                              <p:pRg st="8" end="8"/>
                                            </p:txEl>
                                          </p:spTgt>
                                        </p:tgtEl>
                                        <p:attrNameLst>
                                          <p:attrName>style.visibility</p:attrName>
                                        </p:attrNameLst>
                                      </p:cBhvr>
                                      <p:to>
                                        <p:strVal val="visible"/>
                                      </p:to>
                                    </p:set>
                                    <p:animEffect transition="in" filter="strips(downRight)">
                                      <p:cBhvr>
                                        <p:cTn id="47" dur="500"/>
                                        <p:tgtEl>
                                          <p:spTgt spid="2089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08913">
                                            <p:txEl>
                                              <p:pRg st="9" end="9"/>
                                            </p:txEl>
                                          </p:spTgt>
                                        </p:tgtEl>
                                        <p:attrNameLst>
                                          <p:attrName>style.visibility</p:attrName>
                                        </p:attrNameLst>
                                      </p:cBhvr>
                                      <p:to>
                                        <p:strVal val="visible"/>
                                      </p:to>
                                    </p:set>
                                    <p:animEffect transition="in" filter="strips(downRight)">
                                      <p:cBhvr>
                                        <p:cTn id="52" dur="500"/>
                                        <p:tgtEl>
                                          <p:spTgt spid="2089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3"/>
          <p:cNvSpPr>
            <a:spLocks noGrp="1"/>
          </p:cNvSpPr>
          <p:nvPr>
            <p:ph type="dt" sz="half" idx="10"/>
          </p:nvPr>
        </p:nvSpPr>
        <p:spPr/>
        <p:txBody>
          <a:bodyPr/>
          <a:lstStyle/>
          <a:p>
            <a:fld id="{B3896A2E-47A7-4882-821C-D290552F9310}" type="datetime1">
              <a:rPr lang="zh-CN" altLang="en-US"/>
              <a:pPr/>
              <a:t>2020/1/5</a:t>
            </a:fld>
            <a:endParaRPr lang="en-US" altLang="zh-CN"/>
          </a:p>
        </p:txBody>
      </p:sp>
      <p:sp>
        <p:nvSpPr>
          <p:cNvPr id="42" name="灯片编号占位符 4"/>
          <p:cNvSpPr>
            <a:spLocks noGrp="1"/>
          </p:cNvSpPr>
          <p:nvPr>
            <p:ph type="sldNum" sz="quarter" idx="11"/>
          </p:nvPr>
        </p:nvSpPr>
        <p:spPr/>
        <p:txBody>
          <a:bodyPr/>
          <a:lstStyle/>
          <a:p>
            <a:fld id="{2875941B-5DD2-40DD-81FC-B9082A4B1E01}" type="slidenum">
              <a:rPr lang="en-US" altLang="zh-CN"/>
              <a:pPr/>
              <a:t>40</a:t>
            </a:fld>
            <a:endParaRPr lang="en-US" altLang="zh-CN"/>
          </a:p>
        </p:txBody>
      </p:sp>
      <p:sp>
        <p:nvSpPr>
          <p:cNvPr id="69634"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69635"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t>②</a:t>
            </a:r>
            <a:r>
              <a:rPr lang="en-US" altLang="zh-CN"/>
              <a:t>A&gt;1    B≠0 		 ⑥A=2      X≯1</a:t>
            </a:r>
          </a:p>
        </p:txBody>
      </p:sp>
      <p:grpSp>
        <p:nvGrpSpPr>
          <p:cNvPr id="69636" name="Group 4"/>
          <p:cNvGrpSpPr>
            <a:grpSpLocks/>
          </p:cNvGrpSpPr>
          <p:nvPr/>
        </p:nvGrpSpPr>
        <p:grpSpPr bwMode="auto">
          <a:xfrm>
            <a:off x="381000" y="2209800"/>
            <a:ext cx="4724400" cy="4191000"/>
            <a:chOff x="240" y="1392"/>
            <a:chExt cx="2976" cy="2640"/>
          </a:xfrm>
        </p:grpSpPr>
        <p:sp>
          <p:nvSpPr>
            <p:cNvPr id="69637"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9638"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9639"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9640"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9641"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9642"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9643" name="AutoShape 11"/>
            <p:cNvCxnSpPr>
              <a:cxnSpLocks noChangeShapeType="1"/>
              <a:stCxn id="69637" idx="2"/>
              <a:endCxn id="69639"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9644" name="AutoShape 12"/>
            <p:cNvCxnSpPr>
              <a:cxnSpLocks noChangeShapeType="1"/>
              <a:stCxn id="69639" idx="2"/>
              <a:endCxn id="69640"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9645" name="AutoShape 13"/>
            <p:cNvCxnSpPr>
              <a:cxnSpLocks noChangeShapeType="1"/>
              <a:stCxn id="69640" idx="2"/>
              <a:endCxn id="69638"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9646" name="AutoShape 14"/>
            <p:cNvCxnSpPr>
              <a:cxnSpLocks noChangeShapeType="1"/>
              <a:stCxn id="69639" idx="3"/>
              <a:endCxn id="69641"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9647" name="AutoShape 15"/>
            <p:cNvCxnSpPr>
              <a:cxnSpLocks noChangeShapeType="1"/>
              <a:stCxn id="69640" idx="3"/>
              <a:endCxn id="69642"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9648" name="AutoShape 16"/>
            <p:cNvCxnSpPr>
              <a:cxnSpLocks noChangeShapeType="1"/>
              <a:stCxn id="69641" idx="2"/>
              <a:endCxn id="69640"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9649" name="AutoShape 17"/>
            <p:cNvCxnSpPr>
              <a:cxnSpLocks noChangeShapeType="1"/>
              <a:stCxn id="69642" idx="2"/>
              <a:endCxn id="69638"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9650"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9651"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9652"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9653"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9654"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9655"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9656"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9657"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9658"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9659"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9660" name="Rectangle 28"/>
          <p:cNvSpPr>
            <a:spLocks noChangeArrowheads="1"/>
          </p:cNvSpPr>
          <p:nvPr/>
        </p:nvSpPr>
        <p:spPr bwMode="auto">
          <a:xfrm>
            <a:off x="54102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69661" name="Rectangle 29"/>
          <p:cNvSpPr>
            <a:spLocks noChangeArrowheads="1"/>
          </p:cNvSpPr>
          <p:nvPr/>
        </p:nvSpPr>
        <p:spPr bwMode="auto">
          <a:xfrm>
            <a:off x="64770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69662" name="Rectangle 30"/>
          <p:cNvSpPr>
            <a:spLocks noChangeArrowheads="1"/>
          </p:cNvSpPr>
          <p:nvPr/>
        </p:nvSpPr>
        <p:spPr bwMode="auto">
          <a:xfrm>
            <a:off x="75438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69663" name="Rectangle 31"/>
          <p:cNvSpPr>
            <a:spLocks noChangeArrowheads="1"/>
          </p:cNvSpPr>
          <p:nvPr/>
        </p:nvSpPr>
        <p:spPr bwMode="auto">
          <a:xfrm>
            <a:off x="57912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9664" name="Rectangle 32"/>
          <p:cNvSpPr>
            <a:spLocks noChangeArrowheads="1"/>
          </p:cNvSpPr>
          <p:nvPr/>
        </p:nvSpPr>
        <p:spPr bwMode="auto">
          <a:xfrm>
            <a:off x="62484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9665" name="Rectangle 33"/>
          <p:cNvSpPr>
            <a:spLocks noChangeArrowheads="1"/>
          </p:cNvSpPr>
          <p:nvPr/>
        </p:nvSpPr>
        <p:spPr bwMode="auto">
          <a:xfrm>
            <a:off x="71628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9666" name="Rectangle 34"/>
          <p:cNvSpPr>
            <a:spLocks noChangeArrowheads="1"/>
          </p:cNvSpPr>
          <p:nvPr/>
        </p:nvSpPr>
        <p:spPr bwMode="auto">
          <a:xfrm>
            <a:off x="6705600" y="33369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B</a:t>
            </a:r>
          </a:p>
        </p:txBody>
      </p:sp>
      <p:sp>
        <p:nvSpPr>
          <p:cNvPr id="69667" name="Rectangle 35"/>
          <p:cNvSpPr>
            <a:spLocks noChangeArrowheads="1"/>
          </p:cNvSpPr>
          <p:nvPr/>
        </p:nvSpPr>
        <p:spPr bwMode="auto">
          <a:xfrm>
            <a:off x="76200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69668" name="AutoShape 36"/>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69669" name="AutoShape 37"/>
          <p:cNvCxnSpPr>
            <a:cxnSpLocks noChangeShapeType="1"/>
            <a:stCxn id="69639" idx="2"/>
            <a:endCxn id="69640" idx="0"/>
          </p:cNvCxnSpPr>
          <p:nvPr/>
        </p:nvCxnSpPr>
        <p:spPr bwMode="auto">
          <a:xfrm>
            <a:off x="1600200" y="3962400"/>
            <a:ext cx="0" cy="609600"/>
          </a:xfrm>
          <a:prstGeom prst="straightConnector1">
            <a:avLst/>
          </a:prstGeom>
          <a:noFill/>
          <a:ln w="76200">
            <a:solidFill>
              <a:srgbClr val="FF0000"/>
            </a:solidFill>
            <a:round/>
            <a:headEnd/>
            <a:tailEnd type="triangle" w="med" len="med"/>
          </a:ln>
          <a:effectLst/>
        </p:spPr>
      </p:cxnSp>
      <p:cxnSp>
        <p:nvCxnSpPr>
          <p:cNvPr id="69673" name="AutoShape 41"/>
          <p:cNvCxnSpPr>
            <a:cxnSpLocks noChangeShapeType="1"/>
            <a:stCxn id="69640" idx="3"/>
            <a:endCxn id="69642" idx="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cxnSp>
        <p:nvCxnSpPr>
          <p:cNvPr id="69674" name="AutoShape 42"/>
          <p:cNvCxnSpPr>
            <a:cxnSpLocks noChangeShapeType="1"/>
          </p:cNvCxnSpPr>
          <p:nvPr/>
        </p:nvCxnSpPr>
        <p:spPr bwMode="auto">
          <a:xfrm rot="5400000">
            <a:off x="2628900" y="4152900"/>
            <a:ext cx="685800" cy="2743200"/>
          </a:xfrm>
          <a:prstGeom prst="bentConnector3">
            <a:avLst>
              <a:gd name="adj1" fmla="val 50000"/>
            </a:avLst>
          </a:prstGeom>
          <a:noFill/>
          <a:ln w="76200">
            <a:solidFill>
              <a:srgbClr val="FF0000"/>
            </a:solidFill>
            <a:miter lim="800000"/>
            <a:headEnd/>
            <a:tailEnd type="triangle" w="med" len="med"/>
          </a:ln>
          <a:effectLst/>
        </p:spPr>
      </p:cxnSp>
      <p:sp>
        <p:nvSpPr>
          <p:cNvPr id="69675" name="Rectangle 43"/>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ox(in)">
                                      <p:cBhvr>
                                        <p:cTn id="7" dur="500"/>
                                        <p:tgtEl>
                                          <p:spTgt spid="6963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9660"/>
                                        </p:tgtEl>
                                        <p:attrNameLst>
                                          <p:attrName>style.visibility</p:attrName>
                                        </p:attrNameLst>
                                      </p:cBhvr>
                                      <p:to>
                                        <p:strVal val="visible"/>
                                      </p:to>
                                    </p:set>
                                    <p:animEffect transition="in" filter="strips(downRight)">
                                      <p:cBhvr>
                                        <p:cTn id="12" dur="500"/>
                                        <p:tgtEl>
                                          <p:spTgt spid="6966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9661"/>
                                        </p:tgtEl>
                                        <p:attrNameLst>
                                          <p:attrName>style.visibility</p:attrName>
                                        </p:attrNameLst>
                                      </p:cBhvr>
                                      <p:to>
                                        <p:strVal val="visible"/>
                                      </p:to>
                                    </p:set>
                                    <p:animEffect transition="in" filter="strips(downRight)">
                                      <p:cBhvr>
                                        <p:cTn id="17" dur="500"/>
                                        <p:tgtEl>
                                          <p:spTgt spid="6966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9662"/>
                                        </p:tgtEl>
                                        <p:attrNameLst>
                                          <p:attrName>style.visibility</p:attrName>
                                        </p:attrNameLst>
                                      </p:cBhvr>
                                      <p:to>
                                        <p:strVal val="visible"/>
                                      </p:to>
                                    </p:set>
                                    <p:animEffect transition="in" filter="strips(downRight)">
                                      <p:cBhvr>
                                        <p:cTn id="22" dur="500"/>
                                        <p:tgtEl>
                                          <p:spTgt spid="6966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9663"/>
                                        </p:tgtEl>
                                        <p:attrNameLst>
                                          <p:attrName>style.visibility</p:attrName>
                                        </p:attrNameLst>
                                      </p:cBhvr>
                                      <p:to>
                                        <p:strVal val="visible"/>
                                      </p:to>
                                    </p:set>
                                    <p:animEffect transition="in" filter="strips(downRight)">
                                      <p:cBhvr>
                                        <p:cTn id="27" dur="500"/>
                                        <p:tgtEl>
                                          <p:spTgt spid="6966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69668"/>
                                        </p:tgtEl>
                                        <p:attrNameLst>
                                          <p:attrName>style.visibility</p:attrName>
                                        </p:attrNameLst>
                                      </p:cBhvr>
                                      <p:to>
                                        <p:strVal val="visible"/>
                                      </p:to>
                                    </p:set>
                                    <p:animEffect transition="in" filter="strips(downRight)">
                                      <p:cBhvr>
                                        <p:cTn id="32" dur="500"/>
                                        <p:tgtEl>
                                          <p:spTgt spid="69668"/>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69664"/>
                                        </p:tgtEl>
                                        <p:attrNameLst>
                                          <p:attrName>style.visibility</p:attrName>
                                        </p:attrNameLst>
                                      </p:cBhvr>
                                      <p:to>
                                        <p:strVal val="visible"/>
                                      </p:to>
                                    </p:set>
                                    <p:animEffect transition="in" filter="strips(downRight)">
                                      <p:cBhvr>
                                        <p:cTn id="35" dur="500"/>
                                        <p:tgtEl>
                                          <p:spTgt spid="6966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9669"/>
                                        </p:tgtEl>
                                        <p:attrNameLst>
                                          <p:attrName>style.visibility</p:attrName>
                                        </p:attrNameLst>
                                      </p:cBhvr>
                                      <p:to>
                                        <p:strVal val="visible"/>
                                      </p:to>
                                    </p:set>
                                    <p:animEffect transition="in" filter="strips(downRight)">
                                      <p:cBhvr>
                                        <p:cTn id="40" dur="500"/>
                                        <p:tgtEl>
                                          <p:spTgt spid="69669"/>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69666"/>
                                        </p:tgtEl>
                                        <p:attrNameLst>
                                          <p:attrName>style.visibility</p:attrName>
                                        </p:attrNameLst>
                                      </p:cBhvr>
                                      <p:to>
                                        <p:strVal val="visible"/>
                                      </p:to>
                                    </p:set>
                                    <p:animEffect transition="in" filter="strips(downRight)">
                                      <p:cBhvr>
                                        <p:cTn id="43" dur="500"/>
                                        <p:tgtEl>
                                          <p:spTgt spid="6966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69673"/>
                                        </p:tgtEl>
                                        <p:attrNameLst>
                                          <p:attrName>style.visibility</p:attrName>
                                        </p:attrNameLst>
                                      </p:cBhvr>
                                      <p:to>
                                        <p:strVal val="visible"/>
                                      </p:to>
                                    </p:set>
                                    <p:animEffect transition="in" filter="strips(downRight)">
                                      <p:cBhvr>
                                        <p:cTn id="48" dur="500"/>
                                        <p:tgtEl>
                                          <p:spTgt spid="69673"/>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69665"/>
                                        </p:tgtEl>
                                        <p:attrNameLst>
                                          <p:attrName>style.visibility</p:attrName>
                                        </p:attrNameLst>
                                      </p:cBhvr>
                                      <p:to>
                                        <p:strVal val="visible"/>
                                      </p:to>
                                    </p:set>
                                    <p:animEffect transition="in" filter="strips(downRight)">
                                      <p:cBhvr>
                                        <p:cTn id="51" dur="500"/>
                                        <p:tgtEl>
                                          <p:spTgt spid="69665"/>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69667"/>
                                        </p:tgtEl>
                                        <p:attrNameLst>
                                          <p:attrName>style.visibility</p:attrName>
                                        </p:attrNameLst>
                                      </p:cBhvr>
                                      <p:to>
                                        <p:strVal val="visible"/>
                                      </p:to>
                                    </p:set>
                                    <p:animEffect transition="in" filter="strips(downRight)">
                                      <p:cBhvr>
                                        <p:cTn id="54" dur="500"/>
                                        <p:tgtEl>
                                          <p:spTgt spid="69667"/>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69674"/>
                                        </p:tgtEl>
                                        <p:attrNameLst>
                                          <p:attrName>style.visibility</p:attrName>
                                        </p:attrNameLst>
                                      </p:cBhvr>
                                      <p:to>
                                        <p:strVal val="visible"/>
                                      </p:to>
                                    </p:set>
                                    <p:animEffect transition="in" filter="strips(downLeft)">
                                      <p:cBhvr>
                                        <p:cTn id="59" dur="500"/>
                                        <p:tgtEl>
                                          <p:spTgt spid="69674"/>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69675"/>
                                        </p:tgtEl>
                                        <p:attrNameLst>
                                          <p:attrName>style.visibility</p:attrName>
                                        </p:attrNameLst>
                                      </p:cBhvr>
                                      <p:to>
                                        <p:strVal val="visible"/>
                                      </p:to>
                                    </p:set>
                                    <p:animEffect transition="in" filter="strips(downRight)">
                                      <p:cBhvr>
                                        <p:cTn id="64" dur="500"/>
                                        <p:tgtEl>
                                          <p:spTgt spid="69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0" grpId="0" animBg="1"/>
      <p:bldP spid="69661" grpId="0" animBg="1"/>
      <p:bldP spid="69662" grpId="0" animBg="1"/>
      <p:bldP spid="69663" grpId="0" animBg="1"/>
      <p:bldP spid="69664" grpId="0" animBg="1"/>
      <p:bldP spid="69665" grpId="0" animBg="1"/>
      <p:bldP spid="69666" grpId="0" animBg="1"/>
      <p:bldP spid="69667" grpId="0" animBg="1"/>
      <p:bldP spid="6967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8CC3EFEE-F1FD-465D-A3F3-E6B31B18D4B0}"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20AFCAD4-A4F9-4EFB-A30E-85D3A48FC8F9}" type="slidenum">
              <a:rPr lang="en-US" altLang="zh-CN"/>
              <a:pPr/>
              <a:t>41</a:t>
            </a:fld>
            <a:endParaRPr lang="en-US" altLang="zh-CN"/>
          </a:p>
        </p:txBody>
      </p:sp>
      <p:sp>
        <p:nvSpPr>
          <p:cNvPr id="76802"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76803"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solidFill>
                  <a:srgbClr val="0000FF"/>
                </a:solidFill>
              </a:rPr>
              <a:t>①</a:t>
            </a:r>
            <a:r>
              <a:rPr lang="en-US" altLang="zh-CN">
                <a:solidFill>
                  <a:srgbClr val="0000FF"/>
                </a:solidFill>
              </a:rPr>
              <a:t>A&gt;1   B=0		②A&gt;1    B≠0</a:t>
            </a:r>
          </a:p>
          <a:p>
            <a:pPr lvl="1"/>
            <a:r>
              <a:rPr lang="en-US" altLang="zh-CN">
                <a:solidFill>
                  <a:srgbClr val="0000FF"/>
                </a:solidFill>
              </a:rPr>
              <a:t>③A≯1  B=0 	</a:t>
            </a:r>
            <a:r>
              <a:rPr lang="en-US" altLang="zh-CN"/>
              <a:t>	④A≯1   B≠0</a:t>
            </a:r>
          </a:p>
          <a:p>
            <a:pPr lvl="1"/>
            <a:r>
              <a:rPr lang="en-US" altLang="zh-CN">
                <a:solidFill>
                  <a:srgbClr val="0000FF"/>
                </a:solidFill>
              </a:rPr>
              <a:t>⑤A=2     X&gt;1	⑥A=2      X≯1</a:t>
            </a:r>
          </a:p>
          <a:p>
            <a:pPr lvl="1"/>
            <a:r>
              <a:rPr lang="en-US" altLang="zh-CN">
                <a:solidFill>
                  <a:srgbClr val="0000FF"/>
                </a:solidFill>
              </a:rPr>
              <a:t>⑦A≠2    X&gt;1</a:t>
            </a:r>
            <a:r>
              <a:rPr lang="en-US" altLang="zh-CN"/>
              <a:t>	⑧A≠2     X≯1</a:t>
            </a:r>
          </a:p>
          <a:p>
            <a:pPr lvl="1"/>
            <a:r>
              <a:rPr lang="en-US" altLang="zh-CN">
                <a:solidFill>
                  <a:srgbClr val="CC0000"/>
                </a:solidFill>
              </a:rPr>
              <a:t>【</a:t>
            </a:r>
            <a:r>
              <a:rPr lang="zh-CN" altLang="en-US">
                <a:solidFill>
                  <a:srgbClr val="CC0000"/>
                </a:solidFill>
              </a:rPr>
              <a:t>测试数据</a:t>
            </a:r>
            <a:r>
              <a:rPr lang="en-US" altLang="zh-CN">
                <a:solidFill>
                  <a:srgbClr val="CC0000"/>
                </a:solidFill>
              </a:rPr>
              <a:t>】</a:t>
            </a:r>
          </a:p>
          <a:p>
            <a:pPr lvl="1"/>
            <a:r>
              <a:rPr lang="en-US" altLang="zh-CN"/>
              <a:t>① ⑤ </a:t>
            </a:r>
            <a:r>
              <a:rPr lang="zh-CN" altLang="en-US"/>
              <a:t>组合（</a:t>
            </a:r>
            <a:r>
              <a:rPr lang="en-US" altLang="zh-CN"/>
              <a:t>sacbed</a:t>
            </a:r>
            <a:r>
              <a:rPr lang="zh-CN" altLang="en-US"/>
              <a:t>） </a:t>
            </a:r>
            <a:r>
              <a:rPr lang="en-US" altLang="zh-CN"/>
              <a:t>A=2   B=0 X=4</a:t>
            </a:r>
          </a:p>
          <a:p>
            <a:pPr lvl="1"/>
            <a:r>
              <a:rPr lang="en-US" altLang="zh-CN"/>
              <a:t>② ⑥ </a:t>
            </a:r>
            <a:r>
              <a:rPr lang="zh-CN" altLang="en-US"/>
              <a:t>组合（</a:t>
            </a:r>
            <a:r>
              <a:rPr lang="en-US" altLang="zh-CN"/>
              <a:t>sabed</a:t>
            </a:r>
            <a:r>
              <a:rPr lang="zh-CN" altLang="en-US"/>
              <a:t>）   </a:t>
            </a:r>
            <a:r>
              <a:rPr lang="en-US" altLang="zh-CN"/>
              <a:t>A=2   B=1 X=1</a:t>
            </a:r>
          </a:p>
          <a:p>
            <a:pPr lvl="1"/>
            <a:r>
              <a:rPr lang="en-US" altLang="zh-CN"/>
              <a:t>③ ⑦ </a:t>
            </a:r>
            <a:r>
              <a:rPr lang="zh-CN" altLang="en-US"/>
              <a:t>组合（</a:t>
            </a:r>
            <a:r>
              <a:rPr lang="en-US" altLang="zh-CN"/>
              <a:t>sabed</a:t>
            </a:r>
            <a:r>
              <a:rPr lang="zh-CN" altLang="en-US"/>
              <a:t>）   </a:t>
            </a:r>
            <a:r>
              <a:rPr lang="en-US" altLang="zh-CN"/>
              <a:t>A=1   B=0 X=2</a:t>
            </a:r>
          </a:p>
        </p:txBody>
      </p:sp>
      <p:sp>
        <p:nvSpPr>
          <p:cNvPr id="76804" name="AutoShape 4"/>
          <p:cNvSpPr>
            <a:spLocks noChangeArrowheads="1"/>
          </p:cNvSpPr>
          <p:nvPr/>
        </p:nvSpPr>
        <p:spPr bwMode="auto">
          <a:xfrm>
            <a:off x="6388100" y="16764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A&gt;1 AND B=0</a:t>
            </a:r>
          </a:p>
        </p:txBody>
      </p:sp>
      <p:sp>
        <p:nvSpPr>
          <p:cNvPr id="76805" name="AutoShape 5"/>
          <p:cNvSpPr>
            <a:spLocks noChangeArrowheads="1"/>
          </p:cNvSpPr>
          <p:nvPr/>
        </p:nvSpPr>
        <p:spPr bwMode="auto">
          <a:xfrm>
            <a:off x="6400800" y="25908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A=1 OR X&gt;1</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3"/>
          <p:cNvSpPr>
            <a:spLocks noGrp="1"/>
          </p:cNvSpPr>
          <p:nvPr>
            <p:ph type="dt" sz="half" idx="10"/>
          </p:nvPr>
        </p:nvSpPr>
        <p:spPr/>
        <p:txBody>
          <a:bodyPr/>
          <a:lstStyle/>
          <a:p>
            <a:fld id="{3CACB4BB-653A-422A-A9F0-013D68B22DAC}" type="datetime1">
              <a:rPr lang="zh-CN" altLang="en-US"/>
              <a:pPr/>
              <a:t>2020/1/5</a:t>
            </a:fld>
            <a:endParaRPr lang="en-US" altLang="zh-CN"/>
          </a:p>
        </p:txBody>
      </p:sp>
      <p:sp>
        <p:nvSpPr>
          <p:cNvPr id="42" name="灯片编号占位符 4"/>
          <p:cNvSpPr>
            <a:spLocks noGrp="1"/>
          </p:cNvSpPr>
          <p:nvPr>
            <p:ph type="sldNum" sz="quarter" idx="11"/>
          </p:nvPr>
        </p:nvSpPr>
        <p:spPr/>
        <p:txBody>
          <a:bodyPr/>
          <a:lstStyle/>
          <a:p>
            <a:fld id="{E84C18C0-DC35-4157-B734-3256B8E57ECF}" type="slidenum">
              <a:rPr lang="en-US" altLang="zh-CN"/>
              <a:pPr/>
              <a:t>42</a:t>
            </a:fld>
            <a:endParaRPr lang="en-US" altLang="zh-CN"/>
          </a:p>
        </p:txBody>
      </p:sp>
      <p:sp>
        <p:nvSpPr>
          <p:cNvPr id="71682"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71683"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t>③</a:t>
            </a:r>
            <a:r>
              <a:rPr lang="en-US" altLang="zh-CN"/>
              <a:t>A≯1  B=0 		 ⑦A≠2    X&gt;1</a:t>
            </a:r>
          </a:p>
        </p:txBody>
      </p:sp>
      <p:grpSp>
        <p:nvGrpSpPr>
          <p:cNvPr id="71684" name="Group 4"/>
          <p:cNvGrpSpPr>
            <a:grpSpLocks/>
          </p:cNvGrpSpPr>
          <p:nvPr/>
        </p:nvGrpSpPr>
        <p:grpSpPr bwMode="auto">
          <a:xfrm>
            <a:off x="381000" y="2209800"/>
            <a:ext cx="4724400" cy="4191000"/>
            <a:chOff x="240" y="1392"/>
            <a:chExt cx="2976" cy="2640"/>
          </a:xfrm>
        </p:grpSpPr>
        <p:sp>
          <p:nvSpPr>
            <p:cNvPr id="71685"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71686"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71687"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71688"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71689"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71690"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71691" name="AutoShape 11"/>
            <p:cNvCxnSpPr>
              <a:cxnSpLocks noChangeShapeType="1"/>
              <a:stCxn id="71685" idx="2"/>
              <a:endCxn id="71687"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71692" name="AutoShape 12"/>
            <p:cNvCxnSpPr>
              <a:cxnSpLocks noChangeShapeType="1"/>
              <a:stCxn id="71687" idx="2"/>
              <a:endCxn id="71688"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71693" name="AutoShape 13"/>
            <p:cNvCxnSpPr>
              <a:cxnSpLocks noChangeShapeType="1"/>
              <a:stCxn id="71688" idx="2"/>
              <a:endCxn id="71686"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71694" name="AutoShape 14"/>
            <p:cNvCxnSpPr>
              <a:cxnSpLocks noChangeShapeType="1"/>
              <a:stCxn id="71687" idx="3"/>
              <a:endCxn id="71689"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71695" name="AutoShape 15"/>
            <p:cNvCxnSpPr>
              <a:cxnSpLocks noChangeShapeType="1"/>
              <a:stCxn id="71688" idx="3"/>
              <a:endCxn id="71690"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71696" name="AutoShape 16"/>
            <p:cNvCxnSpPr>
              <a:cxnSpLocks noChangeShapeType="1"/>
              <a:stCxn id="71689" idx="2"/>
              <a:endCxn id="71688"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71697" name="AutoShape 17"/>
            <p:cNvCxnSpPr>
              <a:cxnSpLocks noChangeShapeType="1"/>
              <a:stCxn id="71690" idx="2"/>
              <a:endCxn id="71686"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71698"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71699"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71700"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71701"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71702"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71703"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71704"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71705"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71706"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71707"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71708" name="Rectangle 28"/>
          <p:cNvSpPr>
            <a:spLocks noChangeArrowheads="1"/>
          </p:cNvSpPr>
          <p:nvPr/>
        </p:nvSpPr>
        <p:spPr bwMode="auto">
          <a:xfrm>
            <a:off x="54102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71709" name="Rectangle 29"/>
          <p:cNvSpPr>
            <a:spLocks noChangeArrowheads="1"/>
          </p:cNvSpPr>
          <p:nvPr/>
        </p:nvSpPr>
        <p:spPr bwMode="auto">
          <a:xfrm>
            <a:off x="64770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71710" name="Rectangle 30"/>
          <p:cNvSpPr>
            <a:spLocks noChangeArrowheads="1"/>
          </p:cNvSpPr>
          <p:nvPr/>
        </p:nvSpPr>
        <p:spPr bwMode="auto">
          <a:xfrm>
            <a:off x="7543800" y="24225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X=2</a:t>
            </a:r>
          </a:p>
        </p:txBody>
      </p:sp>
      <p:sp>
        <p:nvSpPr>
          <p:cNvPr id="71711" name="Rectangle 31"/>
          <p:cNvSpPr>
            <a:spLocks noChangeArrowheads="1"/>
          </p:cNvSpPr>
          <p:nvPr/>
        </p:nvSpPr>
        <p:spPr bwMode="auto">
          <a:xfrm>
            <a:off x="57912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71712" name="Rectangle 32"/>
          <p:cNvSpPr>
            <a:spLocks noChangeArrowheads="1"/>
          </p:cNvSpPr>
          <p:nvPr/>
        </p:nvSpPr>
        <p:spPr bwMode="auto">
          <a:xfrm>
            <a:off x="62484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71713" name="Rectangle 33"/>
          <p:cNvSpPr>
            <a:spLocks noChangeArrowheads="1"/>
          </p:cNvSpPr>
          <p:nvPr/>
        </p:nvSpPr>
        <p:spPr bwMode="auto">
          <a:xfrm>
            <a:off x="7162800" y="33369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71714" name="Rectangle 34"/>
          <p:cNvSpPr>
            <a:spLocks noChangeArrowheads="1"/>
          </p:cNvSpPr>
          <p:nvPr/>
        </p:nvSpPr>
        <p:spPr bwMode="auto">
          <a:xfrm>
            <a:off x="6705600" y="3336925"/>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B</a:t>
            </a:r>
          </a:p>
        </p:txBody>
      </p:sp>
      <p:sp>
        <p:nvSpPr>
          <p:cNvPr id="71715" name="Rectangle 35"/>
          <p:cNvSpPr>
            <a:spLocks noChangeArrowheads="1"/>
          </p:cNvSpPr>
          <p:nvPr/>
        </p:nvSpPr>
        <p:spPr bwMode="auto">
          <a:xfrm>
            <a:off x="7620000" y="33369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71716" name="AutoShape 36"/>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71717" name="AutoShape 37"/>
          <p:cNvCxnSpPr>
            <a:cxnSpLocks noChangeShapeType="1"/>
            <a:stCxn id="71687" idx="2"/>
            <a:endCxn id="71688" idx="0"/>
          </p:cNvCxnSpPr>
          <p:nvPr/>
        </p:nvCxnSpPr>
        <p:spPr bwMode="auto">
          <a:xfrm>
            <a:off x="1600200" y="3962400"/>
            <a:ext cx="0" cy="609600"/>
          </a:xfrm>
          <a:prstGeom prst="straightConnector1">
            <a:avLst/>
          </a:prstGeom>
          <a:noFill/>
          <a:ln w="76200">
            <a:solidFill>
              <a:srgbClr val="FF0000"/>
            </a:solidFill>
            <a:round/>
            <a:headEnd/>
            <a:tailEnd type="triangle" w="med" len="med"/>
          </a:ln>
          <a:effectLst/>
        </p:spPr>
      </p:cxnSp>
      <p:cxnSp>
        <p:nvCxnSpPr>
          <p:cNvPr id="71718" name="AutoShape 38"/>
          <p:cNvCxnSpPr>
            <a:cxnSpLocks noChangeShapeType="1"/>
            <a:stCxn id="71688" idx="3"/>
            <a:endCxn id="71690" idx="1"/>
          </p:cNvCxnSpPr>
          <p:nvPr/>
        </p:nvCxnSpPr>
        <p:spPr bwMode="auto">
          <a:xfrm>
            <a:off x="2819400" y="4914900"/>
            <a:ext cx="762000" cy="0"/>
          </a:xfrm>
          <a:prstGeom prst="straightConnector1">
            <a:avLst/>
          </a:prstGeom>
          <a:noFill/>
          <a:ln w="76200">
            <a:solidFill>
              <a:srgbClr val="FF0000"/>
            </a:solidFill>
            <a:round/>
            <a:headEnd/>
            <a:tailEnd type="triangle" w="med" len="med"/>
          </a:ln>
          <a:effectLst/>
        </p:spPr>
      </p:cxnSp>
      <p:cxnSp>
        <p:nvCxnSpPr>
          <p:cNvPr id="71719" name="AutoShape 39"/>
          <p:cNvCxnSpPr>
            <a:cxnSpLocks noChangeShapeType="1"/>
          </p:cNvCxnSpPr>
          <p:nvPr/>
        </p:nvCxnSpPr>
        <p:spPr bwMode="auto">
          <a:xfrm rot="5400000">
            <a:off x="2628900" y="4152900"/>
            <a:ext cx="685800" cy="2743200"/>
          </a:xfrm>
          <a:prstGeom prst="bentConnector3">
            <a:avLst>
              <a:gd name="adj1" fmla="val 50000"/>
            </a:avLst>
          </a:prstGeom>
          <a:noFill/>
          <a:ln w="76200">
            <a:solidFill>
              <a:srgbClr val="FF0000"/>
            </a:solidFill>
            <a:miter lim="800000"/>
            <a:headEnd/>
            <a:tailEnd type="triangle" w="med" len="med"/>
          </a:ln>
          <a:effectLst/>
        </p:spPr>
      </p:cxnSp>
      <p:sp>
        <p:nvSpPr>
          <p:cNvPr id="71720" name="Rectangle 40"/>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ox(in)">
                                      <p:cBhvr>
                                        <p:cTn id="7" dur="500"/>
                                        <p:tgtEl>
                                          <p:spTgt spid="7168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1708"/>
                                        </p:tgtEl>
                                        <p:attrNameLst>
                                          <p:attrName>style.visibility</p:attrName>
                                        </p:attrNameLst>
                                      </p:cBhvr>
                                      <p:to>
                                        <p:strVal val="visible"/>
                                      </p:to>
                                    </p:set>
                                    <p:animEffect transition="in" filter="strips(downRight)">
                                      <p:cBhvr>
                                        <p:cTn id="12" dur="500"/>
                                        <p:tgtEl>
                                          <p:spTgt spid="7170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1709"/>
                                        </p:tgtEl>
                                        <p:attrNameLst>
                                          <p:attrName>style.visibility</p:attrName>
                                        </p:attrNameLst>
                                      </p:cBhvr>
                                      <p:to>
                                        <p:strVal val="visible"/>
                                      </p:to>
                                    </p:set>
                                    <p:animEffect transition="in" filter="strips(downRight)">
                                      <p:cBhvr>
                                        <p:cTn id="17" dur="500"/>
                                        <p:tgtEl>
                                          <p:spTgt spid="7170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1710"/>
                                        </p:tgtEl>
                                        <p:attrNameLst>
                                          <p:attrName>style.visibility</p:attrName>
                                        </p:attrNameLst>
                                      </p:cBhvr>
                                      <p:to>
                                        <p:strVal val="visible"/>
                                      </p:to>
                                    </p:set>
                                    <p:animEffect transition="in" filter="strips(downRight)">
                                      <p:cBhvr>
                                        <p:cTn id="22" dur="500"/>
                                        <p:tgtEl>
                                          <p:spTgt spid="717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1711"/>
                                        </p:tgtEl>
                                        <p:attrNameLst>
                                          <p:attrName>style.visibility</p:attrName>
                                        </p:attrNameLst>
                                      </p:cBhvr>
                                      <p:to>
                                        <p:strVal val="visible"/>
                                      </p:to>
                                    </p:set>
                                    <p:animEffect transition="in" filter="strips(downRight)">
                                      <p:cBhvr>
                                        <p:cTn id="27" dur="500"/>
                                        <p:tgtEl>
                                          <p:spTgt spid="717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1716"/>
                                        </p:tgtEl>
                                        <p:attrNameLst>
                                          <p:attrName>style.visibility</p:attrName>
                                        </p:attrNameLst>
                                      </p:cBhvr>
                                      <p:to>
                                        <p:strVal val="visible"/>
                                      </p:to>
                                    </p:set>
                                    <p:animEffect transition="in" filter="strips(downRight)">
                                      <p:cBhvr>
                                        <p:cTn id="32" dur="500"/>
                                        <p:tgtEl>
                                          <p:spTgt spid="71716"/>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71712"/>
                                        </p:tgtEl>
                                        <p:attrNameLst>
                                          <p:attrName>style.visibility</p:attrName>
                                        </p:attrNameLst>
                                      </p:cBhvr>
                                      <p:to>
                                        <p:strVal val="visible"/>
                                      </p:to>
                                    </p:set>
                                    <p:animEffect transition="in" filter="strips(downRight)">
                                      <p:cBhvr>
                                        <p:cTn id="35" dur="500"/>
                                        <p:tgtEl>
                                          <p:spTgt spid="71712"/>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71717"/>
                                        </p:tgtEl>
                                        <p:attrNameLst>
                                          <p:attrName>style.visibility</p:attrName>
                                        </p:attrNameLst>
                                      </p:cBhvr>
                                      <p:to>
                                        <p:strVal val="visible"/>
                                      </p:to>
                                    </p:set>
                                    <p:animEffect transition="in" filter="strips(downRight)">
                                      <p:cBhvr>
                                        <p:cTn id="40" dur="500"/>
                                        <p:tgtEl>
                                          <p:spTgt spid="71717"/>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71714"/>
                                        </p:tgtEl>
                                        <p:attrNameLst>
                                          <p:attrName>style.visibility</p:attrName>
                                        </p:attrNameLst>
                                      </p:cBhvr>
                                      <p:to>
                                        <p:strVal val="visible"/>
                                      </p:to>
                                    </p:set>
                                    <p:animEffect transition="in" filter="strips(downRight)">
                                      <p:cBhvr>
                                        <p:cTn id="43" dur="500"/>
                                        <p:tgtEl>
                                          <p:spTgt spid="71714"/>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71718"/>
                                        </p:tgtEl>
                                        <p:attrNameLst>
                                          <p:attrName>style.visibility</p:attrName>
                                        </p:attrNameLst>
                                      </p:cBhvr>
                                      <p:to>
                                        <p:strVal val="visible"/>
                                      </p:to>
                                    </p:set>
                                    <p:animEffect transition="in" filter="strips(downRight)">
                                      <p:cBhvr>
                                        <p:cTn id="48" dur="500"/>
                                        <p:tgtEl>
                                          <p:spTgt spid="71718"/>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71713"/>
                                        </p:tgtEl>
                                        <p:attrNameLst>
                                          <p:attrName>style.visibility</p:attrName>
                                        </p:attrNameLst>
                                      </p:cBhvr>
                                      <p:to>
                                        <p:strVal val="visible"/>
                                      </p:to>
                                    </p:set>
                                    <p:animEffect transition="in" filter="strips(downRight)">
                                      <p:cBhvr>
                                        <p:cTn id="51" dur="500"/>
                                        <p:tgtEl>
                                          <p:spTgt spid="71713"/>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71715"/>
                                        </p:tgtEl>
                                        <p:attrNameLst>
                                          <p:attrName>style.visibility</p:attrName>
                                        </p:attrNameLst>
                                      </p:cBhvr>
                                      <p:to>
                                        <p:strVal val="visible"/>
                                      </p:to>
                                    </p:set>
                                    <p:animEffect transition="in" filter="strips(downRight)">
                                      <p:cBhvr>
                                        <p:cTn id="54" dur="500"/>
                                        <p:tgtEl>
                                          <p:spTgt spid="71715"/>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71719"/>
                                        </p:tgtEl>
                                        <p:attrNameLst>
                                          <p:attrName>style.visibility</p:attrName>
                                        </p:attrNameLst>
                                      </p:cBhvr>
                                      <p:to>
                                        <p:strVal val="visible"/>
                                      </p:to>
                                    </p:set>
                                    <p:animEffect transition="in" filter="strips(downLeft)">
                                      <p:cBhvr>
                                        <p:cTn id="59" dur="500"/>
                                        <p:tgtEl>
                                          <p:spTgt spid="7171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71720"/>
                                        </p:tgtEl>
                                        <p:attrNameLst>
                                          <p:attrName>style.visibility</p:attrName>
                                        </p:attrNameLst>
                                      </p:cBhvr>
                                      <p:to>
                                        <p:strVal val="visible"/>
                                      </p:to>
                                    </p:set>
                                    <p:animEffect transition="in" filter="strips(downRight)">
                                      <p:cBhvr>
                                        <p:cTn id="64" dur="500"/>
                                        <p:tgtEl>
                                          <p:spTgt spid="71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8" grpId="0" animBg="1"/>
      <p:bldP spid="71709" grpId="0" animBg="1"/>
      <p:bldP spid="71710" grpId="0" animBg="1"/>
      <p:bldP spid="71711" grpId="0" animBg="1"/>
      <p:bldP spid="71712" grpId="0" animBg="1"/>
      <p:bldP spid="71713" grpId="0" animBg="1"/>
      <p:bldP spid="71714" grpId="0" animBg="1"/>
      <p:bldP spid="71715" grpId="0" animBg="1"/>
      <p:bldP spid="717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CA1C03F4-62EA-4ABD-B39D-9BF91481E029}"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AA4DDFB6-A547-4907-A95F-EEDFC6801D21}" type="slidenum">
              <a:rPr lang="en-US" altLang="zh-CN"/>
              <a:pPr/>
              <a:t>43</a:t>
            </a:fld>
            <a:endParaRPr lang="en-US" altLang="zh-CN"/>
          </a:p>
        </p:txBody>
      </p:sp>
      <p:sp>
        <p:nvSpPr>
          <p:cNvPr id="77826"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77827"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solidFill>
                  <a:srgbClr val="0000FF"/>
                </a:solidFill>
              </a:rPr>
              <a:t>①</a:t>
            </a:r>
            <a:r>
              <a:rPr lang="en-US" altLang="zh-CN">
                <a:solidFill>
                  <a:srgbClr val="0000FF"/>
                </a:solidFill>
              </a:rPr>
              <a:t>A&gt;1   B=0		②A&gt;1    B≠0</a:t>
            </a:r>
          </a:p>
          <a:p>
            <a:pPr lvl="1"/>
            <a:r>
              <a:rPr lang="en-US" altLang="zh-CN">
                <a:solidFill>
                  <a:srgbClr val="0000FF"/>
                </a:solidFill>
              </a:rPr>
              <a:t>③A≯1  B=0 		④A≯1   B≠0</a:t>
            </a:r>
          </a:p>
          <a:p>
            <a:pPr lvl="1"/>
            <a:r>
              <a:rPr lang="en-US" altLang="zh-CN">
                <a:solidFill>
                  <a:srgbClr val="0000FF"/>
                </a:solidFill>
              </a:rPr>
              <a:t>⑤A=2     X&gt;1	⑥A=2      X≯1</a:t>
            </a:r>
          </a:p>
          <a:p>
            <a:pPr lvl="1"/>
            <a:r>
              <a:rPr lang="en-US" altLang="zh-CN">
                <a:solidFill>
                  <a:srgbClr val="0000FF"/>
                </a:solidFill>
              </a:rPr>
              <a:t>⑦A≠2    X&gt;1	⑧A≠2     X≯1</a:t>
            </a:r>
          </a:p>
          <a:p>
            <a:pPr lvl="1"/>
            <a:r>
              <a:rPr lang="en-US" altLang="zh-CN">
                <a:solidFill>
                  <a:srgbClr val="CC0000"/>
                </a:solidFill>
              </a:rPr>
              <a:t>【</a:t>
            </a:r>
            <a:r>
              <a:rPr lang="zh-CN" altLang="en-US">
                <a:solidFill>
                  <a:srgbClr val="CC0000"/>
                </a:solidFill>
              </a:rPr>
              <a:t>测试数据</a:t>
            </a:r>
            <a:r>
              <a:rPr lang="en-US" altLang="zh-CN">
                <a:solidFill>
                  <a:srgbClr val="CC0000"/>
                </a:solidFill>
              </a:rPr>
              <a:t>】</a:t>
            </a:r>
          </a:p>
          <a:p>
            <a:pPr lvl="1"/>
            <a:r>
              <a:rPr lang="en-US" altLang="zh-CN"/>
              <a:t>① ⑤ </a:t>
            </a:r>
            <a:r>
              <a:rPr lang="zh-CN" altLang="en-US"/>
              <a:t>组合（</a:t>
            </a:r>
            <a:r>
              <a:rPr lang="en-US" altLang="zh-CN"/>
              <a:t>sacbed</a:t>
            </a:r>
            <a:r>
              <a:rPr lang="zh-CN" altLang="en-US"/>
              <a:t>） </a:t>
            </a:r>
            <a:r>
              <a:rPr lang="en-US" altLang="zh-CN"/>
              <a:t>A=2   B=0 X=4</a:t>
            </a:r>
          </a:p>
          <a:p>
            <a:pPr lvl="1"/>
            <a:r>
              <a:rPr lang="en-US" altLang="zh-CN"/>
              <a:t>② ⑥ </a:t>
            </a:r>
            <a:r>
              <a:rPr lang="zh-CN" altLang="en-US"/>
              <a:t>组合（</a:t>
            </a:r>
            <a:r>
              <a:rPr lang="en-US" altLang="zh-CN"/>
              <a:t>sabed</a:t>
            </a:r>
            <a:r>
              <a:rPr lang="zh-CN" altLang="en-US"/>
              <a:t>）   </a:t>
            </a:r>
            <a:r>
              <a:rPr lang="en-US" altLang="zh-CN"/>
              <a:t>A=2   B=1 X=1</a:t>
            </a:r>
          </a:p>
          <a:p>
            <a:pPr lvl="1"/>
            <a:r>
              <a:rPr lang="en-US" altLang="zh-CN"/>
              <a:t>③ ⑦ </a:t>
            </a:r>
            <a:r>
              <a:rPr lang="zh-CN" altLang="en-US"/>
              <a:t>组合（</a:t>
            </a:r>
            <a:r>
              <a:rPr lang="en-US" altLang="zh-CN"/>
              <a:t>sabed</a:t>
            </a:r>
            <a:r>
              <a:rPr lang="zh-CN" altLang="en-US"/>
              <a:t>）   </a:t>
            </a:r>
            <a:r>
              <a:rPr lang="en-US" altLang="zh-CN"/>
              <a:t>A=1   B=0 X=2</a:t>
            </a:r>
          </a:p>
          <a:p>
            <a:pPr lvl="1"/>
            <a:r>
              <a:rPr lang="en-US" altLang="zh-CN"/>
              <a:t>④ ⑧ </a:t>
            </a:r>
            <a:r>
              <a:rPr lang="zh-CN" altLang="en-US"/>
              <a:t>组合（</a:t>
            </a:r>
            <a:r>
              <a:rPr lang="en-US" altLang="zh-CN"/>
              <a:t>sabd</a:t>
            </a:r>
            <a:r>
              <a:rPr lang="zh-CN" altLang="en-US"/>
              <a:t>）     </a:t>
            </a:r>
            <a:r>
              <a:rPr lang="en-US" altLang="zh-CN"/>
              <a:t>A=1   B=1 X=1</a:t>
            </a:r>
          </a:p>
        </p:txBody>
      </p:sp>
      <p:sp>
        <p:nvSpPr>
          <p:cNvPr id="77828" name="AutoShape 4"/>
          <p:cNvSpPr>
            <a:spLocks noChangeArrowheads="1"/>
          </p:cNvSpPr>
          <p:nvPr/>
        </p:nvSpPr>
        <p:spPr bwMode="auto">
          <a:xfrm>
            <a:off x="6388100" y="16764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A&gt;1 AND B=0</a:t>
            </a:r>
          </a:p>
        </p:txBody>
      </p:sp>
      <p:sp>
        <p:nvSpPr>
          <p:cNvPr id="77829" name="AutoShape 5"/>
          <p:cNvSpPr>
            <a:spLocks noChangeArrowheads="1"/>
          </p:cNvSpPr>
          <p:nvPr/>
        </p:nvSpPr>
        <p:spPr bwMode="auto">
          <a:xfrm>
            <a:off x="6400800" y="2590800"/>
            <a:ext cx="2438400" cy="685800"/>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rPr>
              <a:t>A=1 OR X&gt;1</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a:spLocks noGrp="1"/>
          </p:cNvSpPr>
          <p:nvPr>
            <p:ph type="dt" sz="half" idx="10"/>
          </p:nvPr>
        </p:nvSpPr>
        <p:spPr/>
        <p:txBody>
          <a:bodyPr/>
          <a:lstStyle/>
          <a:p>
            <a:fld id="{2F394382-F671-4A2C-BEB1-604678010093}" type="datetime1">
              <a:rPr lang="zh-CN" altLang="en-US"/>
              <a:pPr/>
              <a:t>2020/1/5</a:t>
            </a:fld>
            <a:endParaRPr lang="en-US" altLang="zh-CN"/>
          </a:p>
        </p:txBody>
      </p:sp>
      <p:sp>
        <p:nvSpPr>
          <p:cNvPr id="40" name="灯片编号占位符 4"/>
          <p:cNvSpPr>
            <a:spLocks noGrp="1"/>
          </p:cNvSpPr>
          <p:nvPr>
            <p:ph type="sldNum" sz="quarter" idx="11"/>
          </p:nvPr>
        </p:nvSpPr>
        <p:spPr/>
        <p:txBody>
          <a:bodyPr/>
          <a:lstStyle/>
          <a:p>
            <a:fld id="{405B51CF-D9FA-44A2-9D7E-F0EB63EE1B23}" type="slidenum">
              <a:rPr lang="en-US" altLang="zh-CN"/>
              <a:pPr/>
              <a:t>44</a:t>
            </a:fld>
            <a:endParaRPr lang="en-US" altLang="zh-CN"/>
          </a:p>
        </p:txBody>
      </p:sp>
      <p:sp>
        <p:nvSpPr>
          <p:cNvPr id="73730" name="Rectangle 2"/>
          <p:cNvSpPr>
            <a:spLocks noGrp="1" noChangeArrowheads="1"/>
          </p:cNvSpPr>
          <p:nvPr>
            <p:ph type="title"/>
          </p:nvPr>
        </p:nvSpPr>
        <p:spPr/>
        <p:txBody>
          <a:bodyPr/>
          <a:lstStyle/>
          <a:p>
            <a:r>
              <a:rPr lang="en-US" altLang="zh-CN"/>
              <a:t>7.4.1 【</a:t>
            </a:r>
            <a:r>
              <a:rPr lang="zh-CN" altLang="zh-CN"/>
              <a:t>⑴</a:t>
            </a:r>
            <a:r>
              <a:rPr lang="zh-CN" altLang="en-US"/>
              <a:t>逻辑覆盖法</a:t>
            </a:r>
            <a:r>
              <a:rPr lang="en-US" altLang="zh-CN"/>
              <a:t>】</a:t>
            </a:r>
          </a:p>
        </p:txBody>
      </p:sp>
      <p:sp>
        <p:nvSpPr>
          <p:cNvPr id="73731" name="Rectangle 3"/>
          <p:cNvSpPr>
            <a:spLocks noGrp="1" noChangeArrowheads="1"/>
          </p:cNvSpPr>
          <p:nvPr>
            <p:ph type="body" idx="1"/>
          </p:nvPr>
        </p:nvSpPr>
        <p:spPr/>
        <p:txBody>
          <a:bodyPr/>
          <a:lstStyle/>
          <a:p>
            <a:r>
              <a:rPr lang="en-US" altLang="zh-CN">
                <a:solidFill>
                  <a:srgbClr val="0000FF"/>
                </a:solidFill>
                <a:latin typeface="黑体" pitchFamily="2" charset="-122"/>
              </a:rPr>
              <a:t>⒌</a:t>
            </a:r>
            <a:r>
              <a:rPr lang="zh-CN" altLang="en-US">
                <a:solidFill>
                  <a:srgbClr val="0000FF"/>
                </a:solidFill>
              </a:rPr>
              <a:t>条件组合覆盖</a:t>
            </a:r>
          </a:p>
          <a:p>
            <a:pPr lvl="1"/>
            <a:r>
              <a:rPr lang="zh-CN" altLang="en-US"/>
              <a:t>④</a:t>
            </a:r>
            <a:r>
              <a:rPr lang="en-US" altLang="zh-CN"/>
              <a:t>A≯1   B≠0 	 ⑧A≠2     X≯1</a:t>
            </a:r>
            <a:endParaRPr lang="en-US" altLang="zh-CN">
              <a:solidFill>
                <a:srgbClr val="0000FF"/>
              </a:solidFill>
            </a:endParaRPr>
          </a:p>
          <a:p>
            <a:pPr lvl="1"/>
            <a:endParaRPr lang="en-US" altLang="zh-CN"/>
          </a:p>
        </p:txBody>
      </p:sp>
      <p:grpSp>
        <p:nvGrpSpPr>
          <p:cNvPr id="73732" name="Group 4"/>
          <p:cNvGrpSpPr>
            <a:grpSpLocks/>
          </p:cNvGrpSpPr>
          <p:nvPr/>
        </p:nvGrpSpPr>
        <p:grpSpPr bwMode="auto">
          <a:xfrm>
            <a:off x="381000" y="2209800"/>
            <a:ext cx="4724400" cy="4191000"/>
            <a:chOff x="240" y="1392"/>
            <a:chExt cx="2976" cy="2640"/>
          </a:xfrm>
        </p:grpSpPr>
        <p:sp>
          <p:nvSpPr>
            <p:cNvPr id="73733"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73734"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73735"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73736"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73737"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73738"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73739" name="AutoShape 11"/>
            <p:cNvCxnSpPr>
              <a:cxnSpLocks noChangeShapeType="1"/>
              <a:stCxn id="73733" idx="2"/>
              <a:endCxn id="73735"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73740" name="AutoShape 12"/>
            <p:cNvCxnSpPr>
              <a:cxnSpLocks noChangeShapeType="1"/>
              <a:stCxn id="73735" idx="2"/>
              <a:endCxn id="73736"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73741" name="AutoShape 13"/>
            <p:cNvCxnSpPr>
              <a:cxnSpLocks noChangeShapeType="1"/>
              <a:stCxn id="73736" idx="2"/>
              <a:endCxn id="73734"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73742" name="AutoShape 14"/>
            <p:cNvCxnSpPr>
              <a:cxnSpLocks noChangeShapeType="1"/>
              <a:stCxn id="73735" idx="3"/>
              <a:endCxn id="73737"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73743" name="AutoShape 15"/>
            <p:cNvCxnSpPr>
              <a:cxnSpLocks noChangeShapeType="1"/>
              <a:stCxn id="73736" idx="3"/>
              <a:endCxn id="73738"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73744" name="AutoShape 16"/>
            <p:cNvCxnSpPr>
              <a:cxnSpLocks noChangeShapeType="1"/>
              <a:stCxn id="73737" idx="2"/>
              <a:endCxn id="73736"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73745" name="AutoShape 17"/>
            <p:cNvCxnSpPr>
              <a:cxnSpLocks noChangeShapeType="1"/>
              <a:stCxn id="73738" idx="2"/>
              <a:endCxn id="73734"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73746"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73747"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73748"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73749"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73750"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73751"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73752"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73753"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73754"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73755"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73760" name="Rectangle 32"/>
          <p:cNvSpPr>
            <a:spLocks noChangeArrowheads="1"/>
          </p:cNvSpPr>
          <p:nvPr/>
        </p:nvSpPr>
        <p:spPr bwMode="auto">
          <a:xfrm>
            <a:off x="5562600" y="2498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73761" name="Rectangle 33"/>
          <p:cNvSpPr>
            <a:spLocks noChangeArrowheads="1"/>
          </p:cNvSpPr>
          <p:nvPr/>
        </p:nvSpPr>
        <p:spPr bwMode="auto">
          <a:xfrm>
            <a:off x="6629400" y="2498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73762" name="Rectangle 34"/>
          <p:cNvSpPr>
            <a:spLocks noChangeArrowheads="1"/>
          </p:cNvSpPr>
          <p:nvPr/>
        </p:nvSpPr>
        <p:spPr bwMode="auto">
          <a:xfrm>
            <a:off x="7696200" y="2498725"/>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73763" name="Rectangle 35"/>
          <p:cNvSpPr>
            <a:spLocks noChangeArrowheads="1"/>
          </p:cNvSpPr>
          <p:nvPr/>
        </p:nvSpPr>
        <p:spPr bwMode="auto">
          <a:xfrm>
            <a:off x="6261100" y="3565525"/>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73764" name="Rectangle 36"/>
          <p:cNvSpPr>
            <a:spLocks noChangeArrowheads="1"/>
          </p:cNvSpPr>
          <p:nvPr/>
        </p:nvSpPr>
        <p:spPr bwMode="auto">
          <a:xfrm>
            <a:off x="6718300" y="35655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73765" name="Rectangle 37"/>
          <p:cNvSpPr>
            <a:spLocks noChangeArrowheads="1"/>
          </p:cNvSpPr>
          <p:nvPr/>
        </p:nvSpPr>
        <p:spPr bwMode="auto">
          <a:xfrm>
            <a:off x="7175500" y="35655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73766" name="Rectangle 38"/>
          <p:cNvSpPr>
            <a:spLocks noChangeArrowheads="1"/>
          </p:cNvSpPr>
          <p:nvPr/>
        </p:nvSpPr>
        <p:spPr bwMode="auto">
          <a:xfrm>
            <a:off x="7632700" y="3565525"/>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cxnSp>
        <p:nvCxnSpPr>
          <p:cNvPr id="73767" name="AutoShape 39"/>
          <p:cNvCxnSpPr>
            <a:cxnSpLocks noChangeShapeType="1"/>
          </p:cNvCxnSpPr>
          <p:nvPr/>
        </p:nvCxnSpPr>
        <p:spPr bwMode="auto">
          <a:xfrm flipH="1">
            <a:off x="1600200" y="2743200"/>
            <a:ext cx="9525" cy="533400"/>
          </a:xfrm>
          <a:prstGeom prst="straightConnector1">
            <a:avLst/>
          </a:prstGeom>
          <a:noFill/>
          <a:ln w="76200">
            <a:solidFill>
              <a:srgbClr val="FF0000"/>
            </a:solidFill>
            <a:round/>
            <a:headEnd/>
            <a:tailEnd type="triangle" w="med" len="med"/>
          </a:ln>
          <a:effectLst/>
        </p:spPr>
      </p:cxnSp>
      <p:cxnSp>
        <p:nvCxnSpPr>
          <p:cNvPr id="73768" name="AutoShape 40"/>
          <p:cNvCxnSpPr>
            <a:cxnSpLocks noChangeShapeType="1"/>
          </p:cNvCxnSpPr>
          <p:nvPr/>
        </p:nvCxnSpPr>
        <p:spPr bwMode="auto">
          <a:xfrm>
            <a:off x="1600200" y="3962400"/>
            <a:ext cx="0" cy="609600"/>
          </a:xfrm>
          <a:prstGeom prst="straightConnector1">
            <a:avLst/>
          </a:prstGeom>
          <a:noFill/>
          <a:ln w="76200">
            <a:solidFill>
              <a:srgbClr val="FF0000"/>
            </a:solidFill>
            <a:round/>
            <a:headEnd/>
            <a:tailEnd type="triangle" w="med" len="med"/>
          </a:ln>
          <a:effectLst/>
        </p:spPr>
      </p:cxnSp>
      <p:cxnSp>
        <p:nvCxnSpPr>
          <p:cNvPr id="73769" name="AutoShape 41"/>
          <p:cNvCxnSpPr>
            <a:cxnSpLocks noChangeShapeType="1"/>
            <a:stCxn id="73736" idx="2"/>
            <a:endCxn id="73734" idx="0"/>
          </p:cNvCxnSpPr>
          <p:nvPr/>
        </p:nvCxnSpPr>
        <p:spPr bwMode="auto">
          <a:xfrm>
            <a:off x="1600200" y="5257800"/>
            <a:ext cx="4763" cy="609600"/>
          </a:xfrm>
          <a:prstGeom prst="straightConnector1">
            <a:avLst/>
          </a:prstGeom>
          <a:noFill/>
          <a:ln w="76200">
            <a:solidFill>
              <a:srgbClr val="FF0000"/>
            </a:solidFill>
            <a:round/>
            <a:headEnd/>
            <a:tailEnd type="triangle" w="med" len="med"/>
          </a:ln>
          <a:effectLst/>
        </p:spPr>
      </p:cxnSp>
      <p:sp>
        <p:nvSpPr>
          <p:cNvPr id="73770" name="Rectangle 42"/>
          <p:cNvSpPr>
            <a:spLocks noChangeArrowheads="1"/>
          </p:cNvSpPr>
          <p:nvPr/>
        </p:nvSpPr>
        <p:spPr bwMode="auto">
          <a:xfrm>
            <a:off x="2362200" y="58674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60"/>
                                        </p:tgtEl>
                                        <p:attrNameLst>
                                          <p:attrName>style.visibility</p:attrName>
                                        </p:attrNameLst>
                                      </p:cBhvr>
                                      <p:to>
                                        <p:strVal val="visible"/>
                                      </p:to>
                                    </p:set>
                                    <p:anim calcmode="lin" valueType="num">
                                      <p:cBhvr additive="base">
                                        <p:cTn id="7" dur="500" fill="hold"/>
                                        <p:tgtEl>
                                          <p:spTgt spid="73760"/>
                                        </p:tgtEl>
                                        <p:attrNameLst>
                                          <p:attrName>ppt_x</p:attrName>
                                        </p:attrNameLst>
                                      </p:cBhvr>
                                      <p:tavLst>
                                        <p:tav tm="0">
                                          <p:val>
                                            <p:strVal val="#ppt_x"/>
                                          </p:val>
                                        </p:tav>
                                        <p:tav tm="100000">
                                          <p:val>
                                            <p:strVal val="#ppt_x"/>
                                          </p:val>
                                        </p:tav>
                                      </p:tavLst>
                                    </p:anim>
                                    <p:anim calcmode="lin" valueType="num">
                                      <p:cBhvr additive="base">
                                        <p:cTn id="8" dur="500" fill="hold"/>
                                        <p:tgtEl>
                                          <p:spTgt spid="737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761"/>
                                        </p:tgtEl>
                                        <p:attrNameLst>
                                          <p:attrName>style.visibility</p:attrName>
                                        </p:attrNameLst>
                                      </p:cBhvr>
                                      <p:to>
                                        <p:strVal val="visible"/>
                                      </p:to>
                                    </p:set>
                                    <p:anim calcmode="lin" valueType="num">
                                      <p:cBhvr additive="base">
                                        <p:cTn id="11" dur="500" fill="hold"/>
                                        <p:tgtEl>
                                          <p:spTgt spid="73761"/>
                                        </p:tgtEl>
                                        <p:attrNameLst>
                                          <p:attrName>ppt_x</p:attrName>
                                        </p:attrNameLst>
                                      </p:cBhvr>
                                      <p:tavLst>
                                        <p:tav tm="0">
                                          <p:val>
                                            <p:strVal val="#ppt_x"/>
                                          </p:val>
                                        </p:tav>
                                        <p:tav tm="100000">
                                          <p:val>
                                            <p:strVal val="#ppt_x"/>
                                          </p:val>
                                        </p:tav>
                                      </p:tavLst>
                                    </p:anim>
                                    <p:anim calcmode="lin" valueType="num">
                                      <p:cBhvr additive="base">
                                        <p:cTn id="12" dur="500" fill="hold"/>
                                        <p:tgtEl>
                                          <p:spTgt spid="737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762"/>
                                        </p:tgtEl>
                                        <p:attrNameLst>
                                          <p:attrName>style.visibility</p:attrName>
                                        </p:attrNameLst>
                                      </p:cBhvr>
                                      <p:to>
                                        <p:strVal val="visible"/>
                                      </p:to>
                                    </p:set>
                                    <p:anim calcmode="lin" valueType="num">
                                      <p:cBhvr additive="base">
                                        <p:cTn id="15" dur="500" fill="hold"/>
                                        <p:tgtEl>
                                          <p:spTgt spid="73762"/>
                                        </p:tgtEl>
                                        <p:attrNameLst>
                                          <p:attrName>ppt_x</p:attrName>
                                        </p:attrNameLst>
                                      </p:cBhvr>
                                      <p:tavLst>
                                        <p:tav tm="0">
                                          <p:val>
                                            <p:strVal val="#ppt_x"/>
                                          </p:val>
                                        </p:tav>
                                        <p:tav tm="100000">
                                          <p:val>
                                            <p:strVal val="#ppt_x"/>
                                          </p:val>
                                        </p:tav>
                                      </p:tavLst>
                                    </p:anim>
                                    <p:anim calcmode="lin" valueType="num">
                                      <p:cBhvr additive="base">
                                        <p:cTn id="16" dur="500" fill="hold"/>
                                        <p:tgtEl>
                                          <p:spTgt spid="737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73763"/>
                                        </p:tgtEl>
                                        <p:attrNameLst>
                                          <p:attrName>style.visibility</p:attrName>
                                        </p:attrNameLst>
                                      </p:cBhvr>
                                      <p:to>
                                        <p:strVal val="visible"/>
                                      </p:to>
                                    </p:set>
                                    <p:animEffect transition="in" filter="strips(downRight)">
                                      <p:cBhvr>
                                        <p:cTn id="21" dur="500"/>
                                        <p:tgtEl>
                                          <p:spTgt spid="73763"/>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73767"/>
                                        </p:tgtEl>
                                        <p:attrNameLst>
                                          <p:attrName>style.visibility</p:attrName>
                                        </p:attrNameLst>
                                      </p:cBhvr>
                                      <p:to>
                                        <p:strVal val="visible"/>
                                      </p:to>
                                    </p:set>
                                    <p:animEffect transition="in" filter="strips(downRight)">
                                      <p:cBhvr>
                                        <p:cTn id="26" dur="500"/>
                                        <p:tgtEl>
                                          <p:spTgt spid="73767"/>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73764"/>
                                        </p:tgtEl>
                                        <p:attrNameLst>
                                          <p:attrName>style.visibility</p:attrName>
                                        </p:attrNameLst>
                                      </p:cBhvr>
                                      <p:to>
                                        <p:strVal val="visible"/>
                                      </p:to>
                                    </p:set>
                                    <p:animEffect transition="in" filter="strips(downRight)">
                                      <p:cBhvr>
                                        <p:cTn id="29" dur="500"/>
                                        <p:tgtEl>
                                          <p:spTgt spid="73764"/>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73768"/>
                                        </p:tgtEl>
                                        <p:attrNameLst>
                                          <p:attrName>style.visibility</p:attrName>
                                        </p:attrNameLst>
                                      </p:cBhvr>
                                      <p:to>
                                        <p:strVal val="visible"/>
                                      </p:to>
                                    </p:set>
                                    <p:animEffect transition="in" filter="strips(downRight)">
                                      <p:cBhvr>
                                        <p:cTn id="34" dur="500"/>
                                        <p:tgtEl>
                                          <p:spTgt spid="73768"/>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73765"/>
                                        </p:tgtEl>
                                        <p:attrNameLst>
                                          <p:attrName>style.visibility</p:attrName>
                                        </p:attrNameLst>
                                      </p:cBhvr>
                                      <p:to>
                                        <p:strVal val="visible"/>
                                      </p:to>
                                    </p:set>
                                    <p:animEffect transition="in" filter="strips(downRight)">
                                      <p:cBhvr>
                                        <p:cTn id="37" dur="500"/>
                                        <p:tgtEl>
                                          <p:spTgt spid="7376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73769"/>
                                        </p:tgtEl>
                                        <p:attrNameLst>
                                          <p:attrName>style.visibility</p:attrName>
                                        </p:attrNameLst>
                                      </p:cBhvr>
                                      <p:to>
                                        <p:strVal val="visible"/>
                                      </p:to>
                                    </p:set>
                                    <p:animEffect transition="in" filter="strips(downRight)">
                                      <p:cBhvr>
                                        <p:cTn id="42" dur="500"/>
                                        <p:tgtEl>
                                          <p:spTgt spid="73769"/>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73766"/>
                                        </p:tgtEl>
                                        <p:attrNameLst>
                                          <p:attrName>style.visibility</p:attrName>
                                        </p:attrNameLst>
                                      </p:cBhvr>
                                      <p:to>
                                        <p:strVal val="visible"/>
                                      </p:to>
                                    </p:set>
                                    <p:animEffect transition="in" filter="strips(downRight)">
                                      <p:cBhvr>
                                        <p:cTn id="45" dur="500"/>
                                        <p:tgtEl>
                                          <p:spTgt spid="73766"/>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73770"/>
                                        </p:tgtEl>
                                        <p:attrNameLst>
                                          <p:attrName>style.visibility</p:attrName>
                                        </p:attrNameLst>
                                      </p:cBhvr>
                                      <p:to>
                                        <p:strVal val="visible"/>
                                      </p:to>
                                    </p:set>
                                    <p:anim calcmode="lin" valueType="num">
                                      <p:cBhvr additive="base">
                                        <p:cTn id="48" dur="500" fill="hold"/>
                                        <p:tgtEl>
                                          <p:spTgt spid="73770"/>
                                        </p:tgtEl>
                                        <p:attrNameLst>
                                          <p:attrName>ppt_x</p:attrName>
                                        </p:attrNameLst>
                                      </p:cBhvr>
                                      <p:tavLst>
                                        <p:tav tm="0">
                                          <p:val>
                                            <p:strVal val="#ppt_x"/>
                                          </p:val>
                                        </p:tav>
                                        <p:tav tm="100000">
                                          <p:val>
                                            <p:strVal val="#ppt_x"/>
                                          </p:val>
                                        </p:tav>
                                      </p:tavLst>
                                    </p:anim>
                                    <p:anim calcmode="lin" valueType="num">
                                      <p:cBhvr additive="base">
                                        <p:cTn id="49" dur="500" fill="hold"/>
                                        <p:tgtEl>
                                          <p:spTgt spid="737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0" grpId="0" animBg="1"/>
      <p:bldP spid="73761" grpId="0" animBg="1"/>
      <p:bldP spid="73762" grpId="0" animBg="1"/>
      <p:bldP spid="73763" grpId="0" animBg="1"/>
      <p:bldP spid="73764" grpId="0" animBg="1"/>
      <p:bldP spid="73765" grpId="0" animBg="1"/>
      <p:bldP spid="73766" grpId="0" animBg="1"/>
      <p:bldP spid="737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日期占位符 3"/>
          <p:cNvSpPr>
            <a:spLocks noGrp="1"/>
          </p:cNvSpPr>
          <p:nvPr>
            <p:ph type="dt" sz="half" idx="10"/>
          </p:nvPr>
        </p:nvSpPr>
        <p:spPr/>
        <p:txBody>
          <a:bodyPr/>
          <a:lstStyle/>
          <a:p>
            <a:fld id="{3CBD83F3-9BAF-45E6-BA4B-880D20901320}" type="datetime1">
              <a:rPr lang="zh-CN" altLang="en-US"/>
              <a:pPr/>
              <a:t>2020/1/5</a:t>
            </a:fld>
            <a:endParaRPr lang="en-US" altLang="zh-CN"/>
          </a:p>
        </p:txBody>
      </p:sp>
      <p:sp>
        <p:nvSpPr>
          <p:cNvPr id="58" name="灯片编号占位符 4"/>
          <p:cNvSpPr>
            <a:spLocks noGrp="1"/>
          </p:cNvSpPr>
          <p:nvPr>
            <p:ph type="sldNum" sz="quarter" idx="11"/>
          </p:nvPr>
        </p:nvSpPr>
        <p:spPr/>
        <p:txBody>
          <a:bodyPr/>
          <a:lstStyle/>
          <a:p>
            <a:fld id="{16292B73-CF13-4E44-AF8A-A1C8D9B7A591}" type="slidenum">
              <a:rPr lang="en-US" altLang="zh-CN"/>
              <a:pPr/>
              <a:t>45</a:t>
            </a:fld>
            <a:endParaRPr lang="en-US" altLang="zh-CN"/>
          </a:p>
        </p:txBody>
      </p:sp>
      <p:sp>
        <p:nvSpPr>
          <p:cNvPr id="66562" name="Rectangle 2"/>
          <p:cNvSpPr>
            <a:spLocks noGrp="1" noChangeArrowheads="1"/>
          </p:cNvSpPr>
          <p:nvPr>
            <p:ph type="title"/>
          </p:nvPr>
        </p:nvSpPr>
        <p:spPr/>
        <p:txBody>
          <a:bodyPr/>
          <a:lstStyle/>
          <a:p>
            <a:r>
              <a:rPr lang="en-US" altLang="zh-CN"/>
              <a:t>7.4.1 【</a:t>
            </a:r>
            <a:r>
              <a:rPr lang="zh-CN" altLang="zh-CN"/>
              <a:t>⑵</a:t>
            </a:r>
            <a:r>
              <a:rPr lang="zh-CN" altLang="en-US"/>
              <a:t>路径测试法</a:t>
            </a:r>
            <a:r>
              <a:rPr lang="en-US" altLang="zh-CN"/>
              <a:t>】</a:t>
            </a:r>
          </a:p>
        </p:txBody>
      </p:sp>
      <p:sp>
        <p:nvSpPr>
          <p:cNvPr id="66563" name="Rectangle 3"/>
          <p:cNvSpPr>
            <a:spLocks noGrp="1" noChangeArrowheads="1"/>
          </p:cNvSpPr>
          <p:nvPr>
            <p:ph type="body" idx="1"/>
          </p:nvPr>
        </p:nvSpPr>
        <p:spPr/>
        <p:txBody>
          <a:bodyPr/>
          <a:lstStyle/>
          <a:p>
            <a:r>
              <a:rPr lang="zh-CN" altLang="en-US">
                <a:solidFill>
                  <a:srgbClr val="CC0000"/>
                </a:solidFill>
              </a:rPr>
              <a:t>路径测试</a:t>
            </a:r>
            <a:r>
              <a:rPr lang="zh-CN" altLang="en-US"/>
              <a:t>就是设计足够的测试用例，</a:t>
            </a:r>
            <a:r>
              <a:rPr lang="zh-CN" altLang="en-US">
                <a:solidFill>
                  <a:srgbClr val="CC0000"/>
                </a:solidFill>
              </a:rPr>
              <a:t>覆盖程序中所有可能的路径</a:t>
            </a:r>
            <a:r>
              <a:rPr lang="zh-CN" altLang="en-US"/>
              <a:t>。</a:t>
            </a:r>
          </a:p>
          <a:p>
            <a:pPr lvl="1"/>
            <a:r>
              <a:rPr lang="zh-CN" altLang="en-US">
                <a:solidFill>
                  <a:srgbClr val="0000FF"/>
                </a:solidFill>
                <a:latin typeface="黑体" pitchFamily="2" charset="-122"/>
              </a:rPr>
              <a:t>⒈</a:t>
            </a:r>
            <a:r>
              <a:rPr lang="zh-CN" altLang="en-US">
                <a:solidFill>
                  <a:srgbClr val="0000FF"/>
                </a:solidFill>
              </a:rPr>
              <a:t>点覆盖</a:t>
            </a:r>
          </a:p>
          <a:p>
            <a:pPr lvl="1"/>
            <a:r>
              <a:rPr lang="zh-CN" altLang="en-US">
                <a:solidFill>
                  <a:srgbClr val="0000FF"/>
                </a:solidFill>
                <a:latin typeface="黑体" pitchFamily="2" charset="-122"/>
              </a:rPr>
              <a:t>⒉</a:t>
            </a:r>
            <a:r>
              <a:rPr lang="zh-CN" altLang="en-US">
                <a:solidFill>
                  <a:srgbClr val="0000FF"/>
                </a:solidFill>
              </a:rPr>
              <a:t>边覆盖</a:t>
            </a:r>
          </a:p>
          <a:p>
            <a:pPr lvl="1"/>
            <a:r>
              <a:rPr lang="zh-CN" altLang="en-US">
                <a:solidFill>
                  <a:srgbClr val="0000FF"/>
                </a:solidFill>
                <a:latin typeface="黑体" pitchFamily="2" charset="-122"/>
              </a:rPr>
              <a:t>⒊</a:t>
            </a:r>
            <a:r>
              <a:rPr lang="zh-CN" altLang="en-US">
                <a:solidFill>
                  <a:srgbClr val="0000FF"/>
                </a:solidFill>
              </a:rPr>
              <a:t>路径覆盖</a:t>
            </a:r>
          </a:p>
        </p:txBody>
      </p:sp>
      <p:grpSp>
        <p:nvGrpSpPr>
          <p:cNvPr id="66564" name="Group 4"/>
          <p:cNvGrpSpPr>
            <a:grpSpLocks/>
          </p:cNvGrpSpPr>
          <p:nvPr/>
        </p:nvGrpSpPr>
        <p:grpSpPr bwMode="auto">
          <a:xfrm>
            <a:off x="381000" y="2209800"/>
            <a:ext cx="4724400" cy="4191000"/>
            <a:chOff x="240" y="1392"/>
            <a:chExt cx="2976" cy="2640"/>
          </a:xfrm>
        </p:grpSpPr>
        <p:sp>
          <p:nvSpPr>
            <p:cNvPr id="66565" name="AutoShape 5"/>
            <p:cNvSpPr>
              <a:spLocks noChangeArrowheads="1"/>
            </p:cNvSpPr>
            <p:nvPr/>
          </p:nvSpPr>
          <p:spPr bwMode="auto">
            <a:xfrm>
              <a:off x="606" y="1392"/>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开始</a:t>
              </a:r>
            </a:p>
          </p:txBody>
        </p:sp>
        <p:sp>
          <p:nvSpPr>
            <p:cNvPr id="66566" name="AutoShape 6"/>
            <p:cNvSpPr>
              <a:spLocks noChangeArrowheads="1"/>
            </p:cNvSpPr>
            <p:nvPr/>
          </p:nvSpPr>
          <p:spPr bwMode="auto">
            <a:xfrm>
              <a:off x="603" y="3696"/>
              <a:ext cx="816" cy="336"/>
            </a:xfrm>
            <a:prstGeom prst="roundRect">
              <a:avLst>
                <a:gd name="adj" fmla="val 16667"/>
              </a:avLst>
            </a:prstGeom>
            <a:solidFill>
              <a:schemeClr val="bg1"/>
            </a:solidFill>
            <a:ln w="9525">
              <a:solidFill>
                <a:schemeClr val="tx1"/>
              </a:solidFill>
              <a:round/>
              <a:headEnd/>
              <a:tailEnd/>
            </a:ln>
            <a:effectLst/>
          </p:spPr>
          <p:txBody>
            <a:bodyPr wrap="none" anchor="ctr"/>
            <a:lstStyle/>
            <a:p>
              <a:pPr algn="ctr"/>
              <a:r>
                <a:rPr lang="zh-CN" altLang="en-US" sz="2000" b="1">
                  <a:solidFill>
                    <a:srgbClr val="CC0000"/>
                  </a:solidFill>
                  <a:ea typeface="黑体" pitchFamily="2" charset="-122"/>
                </a:rPr>
                <a:t>输出</a:t>
              </a:r>
              <a:r>
                <a:rPr lang="en-US" altLang="zh-CN" sz="2000" b="1">
                  <a:solidFill>
                    <a:srgbClr val="CC0000"/>
                  </a:solidFill>
                  <a:ea typeface="黑体" pitchFamily="2" charset="-122"/>
                </a:rPr>
                <a:t>X</a:t>
              </a:r>
            </a:p>
          </p:txBody>
        </p:sp>
        <p:sp>
          <p:nvSpPr>
            <p:cNvPr id="66567" name="AutoShape 7"/>
            <p:cNvSpPr>
              <a:spLocks noChangeArrowheads="1"/>
            </p:cNvSpPr>
            <p:nvPr/>
          </p:nvSpPr>
          <p:spPr bwMode="auto">
            <a:xfrm>
              <a:off x="240" y="2064"/>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A&gt;1 AND B=0</a:t>
              </a:r>
            </a:p>
          </p:txBody>
        </p:sp>
        <p:sp>
          <p:nvSpPr>
            <p:cNvPr id="66568" name="AutoShape 8"/>
            <p:cNvSpPr>
              <a:spLocks noChangeArrowheads="1"/>
            </p:cNvSpPr>
            <p:nvPr/>
          </p:nvSpPr>
          <p:spPr bwMode="auto">
            <a:xfrm>
              <a:off x="240" y="2880"/>
              <a:ext cx="1536" cy="432"/>
            </a:xfrm>
            <a:prstGeom prst="diamond">
              <a:avLst/>
            </a:prstGeom>
            <a:solidFill>
              <a:srgbClr val="FFFF99"/>
            </a:solidFill>
            <a:ln w="9525">
              <a:solidFill>
                <a:schemeClr val="tx1"/>
              </a:solidFill>
              <a:miter lim="800000"/>
              <a:headEnd/>
              <a:tailEnd/>
            </a:ln>
            <a:effectLst/>
          </p:spPr>
          <p:txBody>
            <a:bodyPr wrap="none" anchor="ctr"/>
            <a:lstStyle/>
            <a:p>
              <a:pPr algn="ctr"/>
              <a:r>
                <a:rPr lang="en-US" altLang="en-US" sz="2000" b="1">
                  <a:solidFill>
                    <a:srgbClr val="CC0000"/>
                  </a:solidFill>
                  <a:ea typeface="黑体" pitchFamily="2" charset="-122"/>
                </a:rPr>
                <a:t>A=2 OR X&gt;1</a:t>
              </a:r>
              <a:endParaRPr lang="en-US" altLang="zh-CN" sz="2000" b="1">
                <a:solidFill>
                  <a:srgbClr val="CC0000"/>
                </a:solidFill>
                <a:ea typeface="黑体" pitchFamily="2" charset="-122"/>
              </a:endParaRPr>
            </a:p>
          </p:txBody>
        </p:sp>
        <p:sp>
          <p:nvSpPr>
            <p:cNvPr id="66569" name="Rectangle 9"/>
            <p:cNvSpPr>
              <a:spLocks noChangeArrowheads="1"/>
            </p:cNvSpPr>
            <p:nvPr/>
          </p:nvSpPr>
          <p:spPr bwMode="auto">
            <a:xfrm>
              <a:off x="2256" y="2112"/>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X=X/A</a:t>
              </a:r>
            </a:p>
          </p:txBody>
        </p:sp>
        <p:sp>
          <p:nvSpPr>
            <p:cNvPr id="66570" name="Rectangle 10"/>
            <p:cNvSpPr>
              <a:spLocks noChangeArrowheads="1"/>
            </p:cNvSpPr>
            <p:nvPr/>
          </p:nvSpPr>
          <p:spPr bwMode="auto">
            <a:xfrm>
              <a:off x="2256" y="2928"/>
              <a:ext cx="960" cy="336"/>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000" b="1">
                  <a:solidFill>
                    <a:srgbClr val="CC0000"/>
                  </a:solidFill>
                  <a:ea typeface="黑体" pitchFamily="2" charset="-122"/>
                </a:rPr>
                <a:t>X=X+1</a:t>
              </a:r>
            </a:p>
          </p:txBody>
        </p:sp>
        <p:cxnSp>
          <p:nvCxnSpPr>
            <p:cNvPr id="66571" name="AutoShape 11"/>
            <p:cNvCxnSpPr>
              <a:cxnSpLocks noChangeShapeType="1"/>
              <a:stCxn id="66565" idx="2"/>
              <a:endCxn id="66567" idx="0"/>
            </p:cNvCxnSpPr>
            <p:nvPr/>
          </p:nvCxnSpPr>
          <p:spPr bwMode="auto">
            <a:xfrm flipH="1">
              <a:off x="1008" y="1728"/>
              <a:ext cx="6" cy="336"/>
            </a:xfrm>
            <a:prstGeom prst="straightConnector1">
              <a:avLst/>
            </a:prstGeom>
            <a:noFill/>
            <a:ln w="50800">
              <a:solidFill>
                <a:schemeClr val="accent2"/>
              </a:solidFill>
              <a:round/>
              <a:headEnd/>
              <a:tailEnd type="triangle" w="med" len="med"/>
            </a:ln>
            <a:effectLst/>
          </p:spPr>
        </p:cxnSp>
        <p:cxnSp>
          <p:nvCxnSpPr>
            <p:cNvPr id="66572" name="AutoShape 12"/>
            <p:cNvCxnSpPr>
              <a:cxnSpLocks noChangeShapeType="1"/>
              <a:stCxn id="66567" idx="2"/>
              <a:endCxn id="66568" idx="0"/>
            </p:cNvCxnSpPr>
            <p:nvPr/>
          </p:nvCxnSpPr>
          <p:spPr bwMode="auto">
            <a:xfrm>
              <a:off x="1008" y="2496"/>
              <a:ext cx="0" cy="384"/>
            </a:xfrm>
            <a:prstGeom prst="straightConnector1">
              <a:avLst/>
            </a:prstGeom>
            <a:noFill/>
            <a:ln w="50800">
              <a:solidFill>
                <a:schemeClr val="accent2"/>
              </a:solidFill>
              <a:round/>
              <a:headEnd/>
              <a:tailEnd type="triangle" w="med" len="med"/>
            </a:ln>
            <a:effectLst/>
          </p:spPr>
        </p:cxnSp>
        <p:cxnSp>
          <p:nvCxnSpPr>
            <p:cNvPr id="66573" name="AutoShape 13"/>
            <p:cNvCxnSpPr>
              <a:cxnSpLocks noChangeShapeType="1"/>
              <a:stCxn id="66568" idx="2"/>
              <a:endCxn id="66566" idx="0"/>
            </p:cNvCxnSpPr>
            <p:nvPr/>
          </p:nvCxnSpPr>
          <p:spPr bwMode="auto">
            <a:xfrm>
              <a:off x="1008" y="3312"/>
              <a:ext cx="3" cy="384"/>
            </a:xfrm>
            <a:prstGeom prst="straightConnector1">
              <a:avLst/>
            </a:prstGeom>
            <a:noFill/>
            <a:ln w="50800">
              <a:solidFill>
                <a:schemeClr val="accent2"/>
              </a:solidFill>
              <a:round/>
              <a:headEnd/>
              <a:tailEnd type="triangle" w="med" len="med"/>
            </a:ln>
            <a:effectLst/>
          </p:spPr>
        </p:cxnSp>
        <p:cxnSp>
          <p:nvCxnSpPr>
            <p:cNvPr id="66574" name="AutoShape 14"/>
            <p:cNvCxnSpPr>
              <a:cxnSpLocks noChangeShapeType="1"/>
              <a:stCxn id="66567" idx="3"/>
              <a:endCxn id="66569" idx="1"/>
            </p:cNvCxnSpPr>
            <p:nvPr/>
          </p:nvCxnSpPr>
          <p:spPr bwMode="auto">
            <a:xfrm>
              <a:off x="1776" y="2280"/>
              <a:ext cx="480" cy="0"/>
            </a:xfrm>
            <a:prstGeom prst="straightConnector1">
              <a:avLst/>
            </a:prstGeom>
            <a:noFill/>
            <a:ln w="50800">
              <a:solidFill>
                <a:schemeClr val="accent2"/>
              </a:solidFill>
              <a:round/>
              <a:headEnd/>
              <a:tailEnd type="triangle" w="med" len="med"/>
            </a:ln>
            <a:effectLst/>
          </p:spPr>
        </p:cxnSp>
        <p:cxnSp>
          <p:nvCxnSpPr>
            <p:cNvPr id="66575" name="AutoShape 15"/>
            <p:cNvCxnSpPr>
              <a:cxnSpLocks noChangeShapeType="1"/>
              <a:stCxn id="66568" idx="3"/>
              <a:endCxn id="66570" idx="1"/>
            </p:cNvCxnSpPr>
            <p:nvPr/>
          </p:nvCxnSpPr>
          <p:spPr bwMode="auto">
            <a:xfrm>
              <a:off x="1776" y="3096"/>
              <a:ext cx="480" cy="0"/>
            </a:xfrm>
            <a:prstGeom prst="straightConnector1">
              <a:avLst/>
            </a:prstGeom>
            <a:noFill/>
            <a:ln w="50800">
              <a:solidFill>
                <a:schemeClr val="accent2"/>
              </a:solidFill>
              <a:round/>
              <a:headEnd/>
              <a:tailEnd type="triangle" w="med" len="med"/>
            </a:ln>
            <a:effectLst/>
          </p:spPr>
        </p:cxnSp>
        <p:cxnSp>
          <p:nvCxnSpPr>
            <p:cNvPr id="66576" name="AutoShape 16"/>
            <p:cNvCxnSpPr>
              <a:cxnSpLocks noChangeShapeType="1"/>
              <a:stCxn id="66569" idx="2"/>
              <a:endCxn id="66568" idx="0"/>
            </p:cNvCxnSpPr>
            <p:nvPr/>
          </p:nvCxnSpPr>
          <p:spPr bwMode="auto">
            <a:xfrm rot="5400000">
              <a:off x="1656" y="1800"/>
              <a:ext cx="432" cy="1728"/>
            </a:xfrm>
            <a:prstGeom prst="bentConnector3">
              <a:avLst>
                <a:gd name="adj1" fmla="val 50000"/>
              </a:avLst>
            </a:prstGeom>
            <a:noFill/>
            <a:ln w="50800">
              <a:solidFill>
                <a:schemeClr val="accent2"/>
              </a:solidFill>
              <a:miter lim="800000"/>
              <a:headEnd/>
              <a:tailEnd type="triangle" w="med" len="med"/>
            </a:ln>
            <a:effectLst/>
          </p:spPr>
        </p:cxnSp>
        <p:cxnSp>
          <p:nvCxnSpPr>
            <p:cNvPr id="66577" name="AutoShape 17"/>
            <p:cNvCxnSpPr>
              <a:cxnSpLocks noChangeShapeType="1"/>
              <a:stCxn id="66570" idx="2"/>
              <a:endCxn id="66566" idx="0"/>
            </p:cNvCxnSpPr>
            <p:nvPr/>
          </p:nvCxnSpPr>
          <p:spPr bwMode="auto">
            <a:xfrm rot="5400000">
              <a:off x="1658" y="2617"/>
              <a:ext cx="432" cy="1725"/>
            </a:xfrm>
            <a:prstGeom prst="bentConnector3">
              <a:avLst>
                <a:gd name="adj1" fmla="val 50000"/>
              </a:avLst>
            </a:prstGeom>
            <a:noFill/>
            <a:ln w="50800">
              <a:solidFill>
                <a:schemeClr val="accent2"/>
              </a:solidFill>
              <a:miter lim="800000"/>
              <a:headEnd/>
              <a:tailEnd type="triangle" w="med" len="med"/>
            </a:ln>
            <a:effectLst/>
          </p:spPr>
        </p:cxnSp>
        <p:sp>
          <p:nvSpPr>
            <p:cNvPr id="66578" name="Rectangle 18"/>
            <p:cNvSpPr>
              <a:spLocks noChangeArrowheads="1"/>
            </p:cNvSpPr>
            <p:nvPr/>
          </p:nvSpPr>
          <p:spPr bwMode="auto">
            <a:xfrm>
              <a:off x="1824" y="195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6579" name="Rectangle 19"/>
            <p:cNvSpPr>
              <a:spLocks noChangeArrowheads="1"/>
            </p:cNvSpPr>
            <p:nvPr/>
          </p:nvSpPr>
          <p:spPr bwMode="auto">
            <a:xfrm>
              <a:off x="1872" y="283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T</a:t>
              </a:r>
            </a:p>
          </p:txBody>
        </p:sp>
        <p:sp>
          <p:nvSpPr>
            <p:cNvPr id="66580" name="Rectangle 20"/>
            <p:cNvSpPr>
              <a:spLocks noChangeArrowheads="1"/>
            </p:cNvSpPr>
            <p:nvPr/>
          </p:nvSpPr>
          <p:spPr bwMode="auto">
            <a:xfrm>
              <a:off x="720" y="2544"/>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6581" name="Rectangle 21"/>
            <p:cNvSpPr>
              <a:spLocks noChangeArrowheads="1"/>
            </p:cNvSpPr>
            <p:nvPr/>
          </p:nvSpPr>
          <p:spPr bwMode="auto">
            <a:xfrm>
              <a:off x="720" y="3312"/>
              <a:ext cx="214" cy="250"/>
            </a:xfrm>
            <a:prstGeom prst="rect">
              <a:avLst/>
            </a:prstGeom>
            <a:noFill/>
            <a:ln w="9525">
              <a:noFill/>
              <a:miter lim="800000"/>
              <a:headEnd/>
              <a:tailEnd/>
            </a:ln>
            <a:effectLst/>
          </p:spPr>
          <p:txBody>
            <a:bodyPr wrap="none">
              <a:spAutoFit/>
            </a:bodyPr>
            <a:lstStyle/>
            <a:p>
              <a:r>
                <a:rPr lang="en-US" altLang="zh-CN" sz="2000" b="1">
                  <a:solidFill>
                    <a:srgbClr val="CC0000"/>
                  </a:solidFill>
                </a:rPr>
                <a:t>F</a:t>
              </a:r>
            </a:p>
          </p:txBody>
        </p:sp>
        <p:sp>
          <p:nvSpPr>
            <p:cNvPr id="66582" name="Rectangle 22"/>
            <p:cNvSpPr>
              <a:spLocks noChangeArrowheads="1"/>
            </p:cNvSpPr>
            <p:nvPr/>
          </p:nvSpPr>
          <p:spPr bwMode="auto">
            <a:xfrm>
              <a:off x="288" y="1440"/>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6583" name="Rectangle 23"/>
            <p:cNvSpPr>
              <a:spLocks noChangeArrowheads="1"/>
            </p:cNvSpPr>
            <p:nvPr/>
          </p:nvSpPr>
          <p:spPr bwMode="auto">
            <a:xfrm>
              <a:off x="288" y="1968"/>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6584" name="Rectangle 24"/>
            <p:cNvSpPr>
              <a:spLocks noChangeArrowheads="1"/>
            </p:cNvSpPr>
            <p:nvPr/>
          </p:nvSpPr>
          <p:spPr bwMode="auto">
            <a:xfrm>
              <a:off x="288" y="278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6585" name="Rectangle 25"/>
            <p:cNvSpPr>
              <a:spLocks noChangeArrowheads="1"/>
            </p:cNvSpPr>
            <p:nvPr/>
          </p:nvSpPr>
          <p:spPr bwMode="auto">
            <a:xfrm>
              <a:off x="2976" y="1920"/>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6586" name="Rectangle 26"/>
            <p:cNvSpPr>
              <a:spLocks noChangeArrowheads="1"/>
            </p:cNvSpPr>
            <p:nvPr/>
          </p:nvSpPr>
          <p:spPr bwMode="auto">
            <a:xfrm>
              <a:off x="2976" y="273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6587" name="Rectangle 27"/>
            <p:cNvSpPr>
              <a:spLocks noChangeArrowheads="1"/>
            </p:cNvSpPr>
            <p:nvPr/>
          </p:nvSpPr>
          <p:spPr bwMode="auto">
            <a:xfrm>
              <a:off x="336" y="37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sp>
        <p:nvSpPr>
          <p:cNvPr id="66615" name="Rectangle 55"/>
          <p:cNvSpPr>
            <a:spLocks noChangeArrowheads="1"/>
          </p:cNvSpPr>
          <p:nvPr/>
        </p:nvSpPr>
        <p:spPr bwMode="auto">
          <a:xfrm>
            <a:off x="7391400" y="1905000"/>
            <a:ext cx="1098550" cy="457200"/>
          </a:xfrm>
          <a:prstGeom prst="rect">
            <a:avLst/>
          </a:prstGeom>
          <a:solidFill>
            <a:srgbClr val="FF0000"/>
          </a:solidFill>
          <a:ln w="9525">
            <a:noFill/>
            <a:miter lim="800000"/>
            <a:headEnd/>
            <a:tailEnd/>
          </a:ln>
          <a:effectLst/>
        </p:spPr>
        <p:txBody>
          <a:bodyPr wrap="none">
            <a:spAutoFit/>
          </a:bodyPr>
          <a:lstStyle/>
          <a:p>
            <a:pPr>
              <a:spcBef>
                <a:spcPct val="30000"/>
              </a:spcBef>
            </a:pPr>
            <a:r>
              <a:rPr lang="zh-CN" altLang="en-US" sz="2400">
                <a:solidFill>
                  <a:schemeClr val="bg1"/>
                </a:solidFill>
                <a:ea typeface="黑体" pitchFamily="2" charset="-122"/>
              </a:rPr>
              <a:t>程序图</a:t>
            </a:r>
          </a:p>
        </p:txBody>
      </p:sp>
      <p:sp>
        <p:nvSpPr>
          <p:cNvPr id="66616" name="AutoShape 56"/>
          <p:cNvSpPr>
            <a:spLocks noChangeArrowheads="1"/>
          </p:cNvSpPr>
          <p:nvPr/>
        </p:nvSpPr>
        <p:spPr bwMode="auto">
          <a:xfrm>
            <a:off x="5410200" y="3733800"/>
            <a:ext cx="914400" cy="990600"/>
          </a:xfrm>
          <a:prstGeom prst="rightArrow">
            <a:avLst>
              <a:gd name="adj1" fmla="val 50000"/>
              <a:gd name="adj2" fmla="val 51736"/>
            </a:avLst>
          </a:prstGeom>
          <a:solidFill>
            <a:srgbClr val="FFFF99"/>
          </a:solidFill>
          <a:ln w="9525">
            <a:solidFill>
              <a:schemeClr val="tx1"/>
            </a:solidFill>
            <a:miter lim="800000"/>
            <a:headEnd/>
            <a:tailEnd/>
          </a:ln>
          <a:effectLst/>
        </p:spPr>
        <p:txBody>
          <a:bodyPr wrap="none" anchor="ctr"/>
          <a:lstStyle/>
          <a:p>
            <a:endParaRPr lang="zh-CN" altLang="en-US"/>
          </a:p>
        </p:txBody>
      </p:sp>
      <p:grpSp>
        <p:nvGrpSpPr>
          <p:cNvPr id="66617" name="Group 57"/>
          <p:cNvGrpSpPr>
            <a:grpSpLocks/>
          </p:cNvGrpSpPr>
          <p:nvPr/>
        </p:nvGrpSpPr>
        <p:grpSpPr bwMode="auto">
          <a:xfrm>
            <a:off x="6413500" y="1889125"/>
            <a:ext cx="2349500" cy="4511675"/>
            <a:chOff x="3936" y="912"/>
            <a:chExt cx="1480" cy="2842"/>
          </a:xfrm>
        </p:grpSpPr>
        <p:sp>
          <p:nvSpPr>
            <p:cNvPr id="66618" name="Oval 58"/>
            <p:cNvSpPr>
              <a:spLocks noChangeArrowheads="1"/>
            </p:cNvSpPr>
            <p:nvPr/>
          </p:nvSpPr>
          <p:spPr bwMode="auto">
            <a:xfrm>
              <a:off x="4176" y="91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66619" name="Oval 59"/>
            <p:cNvSpPr>
              <a:spLocks noChangeArrowheads="1"/>
            </p:cNvSpPr>
            <p:nvPr/>
          </p:nvSpPr>
          <p:spPr bwMode="auto">
            <a:xfrm>
              <a:off x="4176" y="168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66620" name="Oval 60"/>
            <p:cNvSpPr>
              <a:spLocks noChangeArrowheads="1"/>
            </p:cNvSpPr>
            <p:nvPr/>
          </p:nvSpPr>
          <p:spPr bwMode="auto">
            <a:xfrm>
              <a:off x="4176" y="2544"/>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66621" name="Oval 61"/>
            <p:cNvSpPr>
              <a:spLocks noChangeArrowheads="1"/>
            </p:cNvSpPr>
            <p:nvPr/>
          </p:nvSpPr>
          <p:spPr bwMode="auto">
            <a:xfrm>
              <a:off x="4896" y="2064"/>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66622" name="Oval 62"/>
            <p:cNvSpPr>
              <a:spLocks noChangeArrowheads="1"/>
            </p:cNvSpPr>
            <p:nvPr/>
          </p:nvSpPr>
          <p:spPr bwMode="auto">
            <a:xfrm>
              <a:off x="4176" y="345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66623" name="Oval 63"/>
            <p:cNvSpPr>
              <a:spLocks noChangeArrowheads="1"/>
            </p:cNvSpPr>
            <p:nvPr/>
          </p:nvSpPr>
          <p:spPr bwMode="auto">
            <a:xfrm>
              <a:off x="4896" y="29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66624" name="AutoShape 64"/>
            <p:cNvCxnSpPr>
              <a:cxnSpLocks noChangeShapeType="1"/>
              <a:stCxn id="66618" idx="4"/>
              <a:endCxn id="66619" idx="0"/>
            </p:cNvCxnSpPr>
            <p:nvPr/>
          </p:nvCxnSpPr>
          <p:spPr bwMode="auto">
            <a:xfrm>
              <a:off x="4320" y="1200"/>
              <a:ext cx="0" cy="480"/>
            </a:xfrm>
            <a:prstGeom prst="straightConnector1">
              <a:avLst/>
            </a:prstGeom>
            <a:noFill/>
            <a:ln w="50800">
              <a:solidFill>
                <a:schemeClr val="accent2"/>
              </a:solidFill>
              <a:round/>
              <a:headEnd/>
              <a:tailEnd type="triangle" w="med" len="med"/>
            </a:ln>
            <a:effectLst/>
          </p:spPr>
        </p:cxnSp>
        <p:cxnSp>
          <p:nvCxnSpPr>
            <p:cNvPr id="66625" name="AutoShape 65"/>
            <p:cNvCxnSpPr>
              <a:cxnSpLocks noChangeShapeType="1"/>
              <a:stCxn id="66619" idx="4"/>
              <a:endCxn id="66620" idx="0"/>
            </p:cNvCxnSpPr>
            <p:nvPr/>
          </p:nvCxnSpPr>
          <p:spPr bwMode="auto">
            <a:xfrm>
              <a:off x="4320" y="1968"/>
              <a:ext cx="0" cy="576"/>
            </a:xfrm>
            <a:prstGeom prst="straightConnector1">
              <a:avLst/>
            </a:prstGeom>
            <a:noFill/>
            <a:ln w="50800">
              <a:solidFill>
                <a:schemeClr val="accent2"/>
              </a:solidFill>
              <a:round/>
              <a:headEnd/>
              <a:tailEnd type="triangle" w="med" len="med"/>
            </a:ln>
            <a:effectLst/>
          </p:spPr>
        </p:cxnSp>
        <p:cxnSp>
          <p:nvCxnSpPr>
            <p:cNvPr id="66626" name="AutoShape 66"/>
            <p:cNvCxnSpPr>
              <a:cxnSpLocks noChangeShapeType="1"/>
              <a:stCxn id="66620" idx="4"/>
              <a:endCxn id="66622" idx="0"/>
            </p:cNvCxnSpPr>
            <p:nvPr/>
          </p:nvCxnSpPr>
          <p:spPr bwMode="auto">
            <a:xfrm>
              <a:off x="4320" y="2832"/>
              <a:ext cx="0" cy="624"/>
            </a:xfrm>
            <a:prstGeom prst="straightConnector1">
              <a:avLst/>
            </a:prstGeom>
            <a:noFill/>
            <a:ln w="50800">
              <a:solidFill>
                <a:schemeClr val="accent2"/>
              </a:solidFill>
              <a:round/>
              <a:headEnd/>
              <a:tailEnd type="triangle" w="med" len="med"/>
            </a:ln>
            <a:effectLst/>
          </p:spPr>
        </p:cxnSp>
        <p:cxnSp>
          <p:nvCxnSpPr>
            <p:cNvPr id="66627" name="AutoShape 67"/>
            <p:cNvCxnSpPr>
              <a:cxnSpLocks noChangeShapeType="1"/>
              <a:stCxn id="66619" idx="6"/>
              <a:endCxn id="66621" idx="1"/>
            </p:cNvCxnSpPr>
            <p:nvPr/>
          </p:nvCxnSpPr>
          <p:spPr bwMode="auto">
            <a:xfrm>
              <a:off x="4464" y="1824"/>
              <a:ext cx="474" cy="282"/>
            </a:xfrm>
            <a:prstGeom prst="straightConnector1">
              <a:avLst/>
            </a:prstGeom>
            <a:noFill/>
            <a:ln w="50800">
              <a:solidFill>
                <a:schemeClr val="accent2"/>
              </a:solidFill>
              <a:round/>
              <a:headEnd/>
              <a:tailEnd type="triangle" w="med" len="med"/>
            </a:ln>
            <a:effectLst/>
          </p:spPr>
        </p:cxnSp>
        <p:cxnSp>
          <p:nvCxnSpPr>
            <p:cNvPr id="66628" name="AutoShape 68"/>
            <p:cNvCxnSpPr>
              <a:cxnSpLocks noChangeShapeType="1"/>
              <a:stCxn id="66621" idx="3"/>
              <a:endCxn id="66620" idx="6"/>
            </p:cNvCxnSpPr>
            <p:nvPr/>
          </p:nvCxnSpPr>
          <p:spPr bwMode="auto">
            <a:xfrm flipH="1">
              <a:off x="4464" y="2310"/>
              <a:ext cx="474" cy="378"/>
            </a:xfrm>
            <a:prstGeom prst="straightConnector1">
              <a:avLst/>
            </a:prstGeom>
            <a:noFill/>
            <a:ln w="50800">
              <a:solidFill>
                <a:schemeClr val="accent2"/>
              </a:solidFill>
              <a:round/>
              <a:headEnd/>
              <a:tailEnd type="triangle" w="med" len="med"/>
            </a:ln>
            <a:effectLst/>
          </p:spPr>
        </p:cxnSp>
        <p:cxnSp>
          <p:nvCxnSpPr>
            <p:cNvPr id="66629" name="AutoShape 69"/>
            <p:cNvCxnSpPr>
              <a:cxnSpLocks noChangeShapeType="1"/>
              <a:stCxn id="66620" idx="6"/>
              <a:endCxn id="66623" idx="1"/>
            </p:cNvCxnSpPr>
            <p:nvPr/>
          </p:nvCxnSpPr>
          <p:spPr bwMode="auto">
            <a:xfrm>
              <a:off x="4464" y="2688"/>
              <a:ext cx="474" cy="330"/>
            </a:xfrm>
            <a:prstGeom prst="straightConnector1">
              <a:avLst/>
            </a:prstGeom>
            <a:noFill/>
            <a:ln w="50800">
              <a:solidFill>
                <a:schemeClr val="accent2"/>
              </a:solidFill>
              <a:round/>
              <a:headEnd/>
              <a:tailEnd type="triangle" w="med" len="med"/>
            </a:ln>
            <a:effectLst/>
          </p:spPr>
        </p:cxnSp>
        <p:cxnSp>
          <p:nvCxnSpPr>
            <p:cNvPr id="66630" name="AutoShape 70"/>
            <p:cNvCxnSpPr>
              <a:cxnSpLocks noChangeShapeType="1"/>
              <a:stCxn id="66623" idx="3"/>
              <a:endCxn id="66622" idx="6"/>
            </p:cNvCxnSpPr>
            <p:nvPr/>
          </p:nvCxnSpPr>
          <p:spPr bwMode="auto">
            <a:xfrm flipH="1">
              <a:off x="4464" y="3222"/>
              <a:ext cx="474" cy="378"/>
            </a:xfrm>
            <a:prstGeom prst="straightConnector1">
              <a:avLst/>
            </a:prstGeom>
            <a:noFill/>
            <a:ln w="50800">
              <a:solidFill>
                <a:schemeClr val="accent2"/>
              </a:solidFill>
              <a:round/>
              <a:headEnd/>
              <a:tailEnd type="triangle" w="med" len="med"/>
            </a:ln>
            <a:effectLst/>
          </p:spPr>
        </p:cxnSp>
        <p:sp>
          <p:nvSpPr>
            <p:cNvPr id="66631" name="Rectangle 71"/>
            <p:cNvSpPr>
              <a:spLocks noChangeArrowheads="1"/>
            </p:cNvSpPr>
            <p:nvPr/>
          </p:nvSpPr>
          <p:spPr bwMode="auto">
            <a:xfrm>
              <a:off x="3936" y="912"/>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66632" name="Rectangle 72"/>
            <p:cNvSpPr>
              <a:spLocks noChangeArrowheads="1"/>
            </p:cNvSpPr>
            <p:nvPr/>
          </p:nvSpPr>
          <p:spPr bwMode="auto">
            <a:xfrm>
              <a:off x="3936" y="1680"/>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66633" name="Rectangle 73"/>
            <p:cNvSpPr>
              <a:spLocks noChangeArrowheads="1"/>
            </p:cNvSpPr>
            <p:nvPr/>
          </p:nvSpPr>
          <p:spPr bwMode="auto">
            <a:xfrm>
              <a:off x="3936" y="25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66634" name="Rectangle 74"/>
            <p:cNvSpPr>
              <a:spLocks noChangeArrowheads="1"/>
            </p:cNvSpPr>
            <p:nvPr/>
          </p:nvSpPr>
          <p:spPr bwMode="auto">
            <a:xfrm>
              <a:off x="3936" y="350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sp>
          <p:nvSpPr>
            <p:cNvPr id="66635" name="Rectangle 75"/>
            <p:cNvSpPr>
              <a:spLocks noChangeArrowheads="1"/>
            </p:cNvSpPr>
            <p:nvPr/>
          </p:nvSpPr>
          <p:spPr bwMode="auto">
            <a:xfrm>
              <a:off x="5184" y="2064"/>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66636" name="Rectangle 76"/>
            <p:cNvSpPr>
              <a:spLocks noChangeArrowheads="1"/>
            </p:cNvSpPr>
            <p:nvPr/>
          </p:nvSpPr>
          <p:spPr bwMode="auto">
            <a:xfrm>
              <a:off x="5184" y="297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66637" name="Rectangle 77"/>
            <p:cNvSpPr>
              <a:spLocks noChangeArrowheads="1"/>
            </p:cNvSpPr>
            <p:nvPr/>
          </p:nvSpPr>
          <p:spPr bwMode="auto">
            <a:xfrm>
              <a:off x="4032" y="129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66638" name="Rectangle 78"/>
            <p:cNvSpPr>
              <a:spLocks noChangeArrowheads="1"/>
            </p:cNvSpPr>
            <p:nvPr/>
          </p:nvSpPr>
          <p:spPr bwMode="auto">
            <a:xfrm>
              <a:off x="4032" y="2064"/>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66639" name="Rectangle 79"/>
            <p:cNvSpPr>
              <a:spLocks noChangeArrowheads="1"/>
            </p:cNvSpPr>
            <p:nvPr/>
          </p:nvSpPr>
          <p:spPr bwMode="auto">
            <a:xfrm>
              <a:off x="4032" y="29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66640" name="Rectangle 80"/>
            <p:cNvSpPr>
              <a:spLocks noChangeArrowheads="1"/>
            </p:cNvSpPr>
            <p:nvPr/>
          </p:nvSpPr>
          <p:spPr bwMode="auto">
            <a:xfrm>
              <a:off x="4608" y="168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66641" name="Rectangle 81"/>
            <p:cNvSpPr>
              <a:spLocks noChangeArrowheads="1"/>
            </p:cNvSpPr>
            <p:nvPr/>
          </p:nvSpPr>
          <p:spPr bwMode="auto">
            <a:xfrm>
              <a:off x="460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66642" name="Rectangle 82"/>
            <p:cNvSpPr>
              <a:spLocks noChangeArrowheads="1"/>
            </p:cNvSpPr>
            <p:nvPr/>
          </p:nvSpPr>
          <p:spPr bwMode="auto">
            <a:xfrm>
              <a:off x="4656" y="264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66643" name="Rectangle 83"/>
            <p:cNvSpPr>
              <a:spLocks noChangeArrowheads="1"/>
            </p:cNvSpPr>
            <p:nvPr/>
          </p:nvSpPr>
          <p:spPr bwMode="auto">
            <a:xfrm>
              <a:off x="4752" y="33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ox(in)">
                                      <p:cBhvr>
                                        <p:cTn id="7" dur="500"/>
                                        <p:tgtEl>
                                          <p:spTgt spid="6656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6616"/>
                                        </p:tgtEl>
                                        <p:attrNameLst>
                                          <p:attrName>style.visibility</p:attrName>
                                        </p:attrNameLst>
                                      </p:cBhvr>
                                      <p:to>
                                        <p:strVal val="visible"/>
                                      </p:to>
                                    </p:set>
                                    <p:animEffect transition="in" filter="strips(downRight)">
                                      <p:cBhvr>
                                        <p:cTn id="12" dur="500"/>
                                        <p:tgtEl>
                                          <p:spTgt spid="666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6615"/>
                                        </p:tgtEl>
                                        <p:attrNameLst>
                                          <p:attrName>style.visibility</p:attrName>
                                        </p:attrNameLst>
                                      </p:cBhvr>
                                      <p:to>
                                        <p:strVal val="visible"/>
                                      </p:to>
                                    </p:set>
                                    <p:animEffect transition="in" filter="box(out)">
                                      <p:cBhvr>
                                        <p:cTn id="17" dur="500"/>
                                        <p:tgtEl>
                                          <p:spTgt spid="66615"/>
                                        </p:tgtEl>
                                      </p:cBhvr>
                                    </p:animEffect>
                                  </p:childTnLst>
                                </p:cTn>
                              </p:par>
                              <p:par>
                                <p:cTn id="18" presetID="4" presetClass="entr" presetSubtype="16" fill="hold" nodeType="withEffect">
                                  <p:stCondLst>
                                    <p:cond delay="0"/>
                                  </p:stCondLst>
                                  <p:childTnLst>
                                    <p:set>
                                      <p:cBhvr>
                                        <p:cTn id="19" dur="1" fill="hold">
                                          <p:stCondLst>
                                            <p:cond delay="0"/>
                                          </p:stCondLst>
                                        </p:cTn>
                                        <p:tgtEl>
                                          <p:spTgt spid="66617"/>
                                        </p:tgtEl>
                                        <p:attrNameLst>
                                          <p:attrName>style.visibility</p:attrName>
                                        </p:attrNameLst>
                                      </p:cBhvr>
                                      <p:to>
                                        <p:strVal val="visible"/>
                                      </p:to>
                                    </p:set>
                                    <p:animEffect transition="in" filter="box(in)">
                                      <p:cBhvr>
                                        <p:cTn id="20" dur="500"/>
                                        <p:tgtEl>
                                          <p:spTgt spid="6661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66564"/>
                                        </p:tgtEl>
                                        <p:attrNameLst>
                                          <p:attrName>ppt_x</p:attrName>
                                        </p:attrNameLst>
                                      </p:cBhvr>
                                      <p:tavLst>
                                        <p:tav tm="0">
                                          <p:val>
                                            <p:strVal val="ppt_x"/>
                                          </p:val>
                                        </p:tav>
                                        <p:tav tm="100000">
                                          <p:val>
                                            <p:strVal val="ppt_x"/>
                                          </p:val>
                                        </p:tav>
                                      </p:tavLst>
                                    </p:anim>
                                    <p:anim calcmode="lin" valueType="num">
                                      <p:cBhvr additive="base">
                                        <p:cTn id="25" dur="500"/>
                                        <p:tgtEl>
                                          <p:spTgt spid="66564"/>
                                        </p:tgtEl>
                                        <p:attrNameLst>
                                          <p:attrName>ppt_y</p:attrName>
                                        </p:attrNameLst>
                                      </p:cBhvr>
                                      <p:tavLst>
                                        <p:tav tm="0">
                                          <p:val>
                                            <p:strVal val="ppt_y"/>
                                          </p:val>
                                        </p:tav>
                                        <p:tav tm="100000">
                                          <p:val>
                                            <p:strVal val="1+ppt_h/2"/>
                                          </p:val>
                                        </p:tav>
                                      </p:tavLst>
                                    </p:anim>
                                    <p:set>
                                      <p:cBhvr>
                                        <p:cTn id="26" dur="1" fill="hold">
                                          <p:stCondLst>
                                            <p:cond delay="499"/>
                                          </p:stCondLst>
                                        </p:cTn>
                                        <p:tgtEl>
                                          <p:spTgt spid="66564"/>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66616"/>
                                        </p:tgtEl>
                                        <p:attrNameLst>
                                          <p:attrName>ppt_x</p:attrName>
                                        </p:attrNameLst>
                                      </p:cBhvr>
                                      <p:tavLst>
                                        <p:tav tm="0">
                                          <p:val>
                                            <p:strVal val="ppt_x"/>
                                          </p:val>
                                        </p:tav>
                                        <p:tav tm="100000">
                                          <p:val>
                                            <p:strVal val="ppt_x"/>
                                          </p:val>
                                        </p:tav>
                                      </p:tavLst>
                                    </p:anim>
                                    <p:anim calcmode="lin" valueType="num">
                                      <p:cBhvr additive="base">
                                        <p:cTn id="29" dur="500"/>
                                        <p:tgtEl>
                                          <p:spTgt spid="66616"/>
                                        </p:tgtEl>
                                        <p:attrNameLst>
                                          <p:attrName>ppt_y</p:attrName>
                                        </p:attrNameLst>
                                      </p:cBhvr>
                                      <p:tavLst>
                                        <p:tav tm="0">
                                          <p:val>
                                            <p:strVal val="ppt_y"/>
                                          </p:val>
                                        </p:tav>
                                        <p:tav tm="100000">
                                          <p:val>
                                            <p:strVal val="1+ppt_h/2"/>
                                          </p:val>
                                        </p:tav>
                                      </p:tavLst>
                                    </p:anim>
                                    <p:set>
                                      <p:cBhvr>
                                        <p:cTn id="30" dur="1" fill="hold">
                                          <p:stCondLst>
                                            <p:cond delay="499"/>
                                          </p:stCondLst>
                                        </p:cTn>
                                        <p:tgtEl>
                                          <p:spTgt spid="666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66563">
                                            <p:txEl>
                                              <p:pRg st="1" end="1"/>
                                            </p:txEl>
                                          </p:spTgt>
                                        </p:tgtEl>
                                        <p:attrNameLst>
                                          <p:attrName>style.visibility</p:attrName>
                                        </p:attrNameLst>
                                      </p:cBhvr>
                                      <p:to>
                                        <p:strVal val="visible"/>
                                      </p:to>
                                    </p:set>
                                    <p:animEffect transition="in" filter="strips(downRight)">
                                      <p:cBhvr>
                                        <p:cTn id="35" dur="500"/>
                                        <p:tgtEl>
                                          <p:spTgt spid="6656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66563">
                                            <p:txEl>
                                              <p:pRg st="2" end="2"/>
                                            </p:txEl>
                                          </p:spTgt>
                                        </p:tgtEl>
                                        <p:attrNameLst>
                                          <p:attrName>style.visibility</p:attrName>
                                        </p:attrNameLst>
                                      </p:cBhvr>
                                      <p:to>
                                        <p:strVal val="visible"/>
                                      </p:to>
                                    </p:set>
                                    <p:animEffect transition="in" filter="strips(downRight)">
                                      <p:cBhvr>
                                        <p:cTn id="40" dur="500"/>
                                        <p:tgtEl>
                                          <p:spTgt spid="6656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66563">
                                            <p:txEl>
                                              <p:pRg st="3" end="3"/>
                                            </p:txEl>
                                          </p:spTgt>
                                        </p:tgtEl>
                                        <p:attrNameLst>
                                          <p:attrName>style.visibility</p:attrName>
                                        </p:attrNameLst>
                                      </p:cBhvr>
                                      <p:to>
                                        <p:strVal val="visible"/>
                                      </p:to>
                                    </p:set>
                                    <p:animEffect transition="in" filter="strips(downRight)">
                                      <p:cBhvr>
                                        <p:cTn id="45" dur="500"/>
                                        <p:tgtEl>
                                          <p:spTgt spid="66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15" grpId="0" animBg="1"/>
      <p:bldP spid="66616" grpId="0" animBg="1"/>
      <p:bldP spid="6661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3"/>
          <p:cNvSpPr>
            <a:spLocks noGrp="1"/>
          </p:cNvSpPr>
          <p:nvPr>
            <p:ph type="dt" sz="half" idx="10"/>
          </p:nvPr>
        </p:nvSpPr>
        <p:spPr/>
        <p:txBody>
          <a:bodyPr/>
          <a:lstStyle/>
          <a:p>
            <a:fld id="{D1B7A178-951E-4E35-8B23-5DD9B6CC5588}" type="datetime1">
              <a:rPr lang="zh-CN" altLang="en-US"/>
              <a:pPr/>
              <a:t>2020/1/5</a:t>
            </a:fld>
            <a:endParaRPr lang="en-US" altLang="zh-CN"/>
          </a:p>
        </p:txBody>
      </p:sp>
      <p:sp>
        <p:nvSpPr>
          <p:cNvPr id="47" name="灯片编号占位符 4"/>
          <p:cNvSpPr>
            <a:spLocks noGrp="1"/>
          </p:cNvSpPr>
          <p:nvPr>
            <p:ph type="sldNum" sz="quarter" idx="11"/>
          </p:nvPr>
        </p:nvSpPr>
        <p:spPr/>
        <p:txBody>
          <a:bodyPr/>
          <a:lstStyle/>
          <a:p>
            <a:fld id="{196BD127-D614-480D-AA9B-3D6762468A73}" type="slidenum">
              <a:rPr lang="en-US" altLang="zh-CN"/>
              <a:pPr/>
              <a:t>46</a:t>
            </a:fld>
            <a:endParaRPr lang="en-US" altLang="zh-CN"/>
          </a:p>
        </p:txBody>
      </p:sp>
      <p:sp>
        <p:nvSpPr>
          <p:cNvPr id="79874" name="Rectangle 2"/>
          <p:cNvSpPr>
            <a:spLocks noGrp="1" noChangeArrowheads="1"/>
          </p:cNvSpPr>
          <p:nvPr>
            <p:ph type="title"/>
          </p:nvPr>
        </p:nvSpPr>
        <p:spPr/>
        <p:txBody>
          <a:bodyPr/>
          <a:lstStyle/>
          <a:p>
            <a:r>
              <a:rPr lang="en-US" altLang="zh-CN"/>
              <a:t>7.4.1 【</a:t>
            </a:r>
            <a:r>
              <a:rPr lang="zh-CN" altLang="zh-CN"/>
              <a:t>⑵</a:t>
            </a:r>
            <a:r>
              <a:rPr lang="zh-CN" altLang="en-US"/>
              <a:t>路径测试法</a:t>
            </a:r>
            <a:r>
              <a:rPr lang="en-US" altLang="zh-CN"/>
              <a:t>】</a:t>
            </a:r>
          </a:p>
        </p:txBody>
      </p:sp>
      <p:sp>
        <p:nvSpPr>
          <p:cNvPr id="79875" name="Rectangle 3"/>
          <p:cNvSpPr>
            <a:spLocks noGrp="1" noChangeArrowheads="1"/>
          </p:cNvSpPr>
          <p:nvPr>
            <p:ph type="body" idx="1"/>
          </p:nvPr>
        </p:nvSpPr>
        <p:spPr/>
        <p:txBody>
          <a:bodyPr/>
          <a:lstStyle/>
          <a:p>
            <a:r>
              <a:rPr lang="en-US" altLang="zh-CN">
                <a:solidFill>
                  <a:srgbClr val="0000FF"/>
                </a:solidFill>
                <a:latin typeface="黑体" pitchFamily="2" charset="-122"/>
              </a:rPr>
              <a:t>⒈</a:t>
            </a:r>
            <a:r>
              <a:rPr lang="zh-CN" altLang="en-US">
                <a:solidFill>
                  <a:srgbClr val="0000FF"/>
                </a:solidFill>
              </a:rPr>
              <a:t>点覆盖</a:t>
            </a:r>
            <a:endParaRPr lang="zh-CN" altLang="en-US">
              <a:solidFill>
                <a:srgbClr val="CC0000"/>
              </a:solidFill>
            </a:endParaRPr>
          </a:p>
          <a:p>
            <a:pPr lvl="1"/>
            <a:r>
              <a:rPr lang="zh-CN" altLang="en-US">
                <a:solidFill>
                  <a:srgbClr val="CC0000"/>
                </a:solidFill>
              </a:rPr>
              <a:t>每个结点</a:t>
            </a:r>
            <a:r>
              <a:rPr lang="zh-CN" altLang="en-US"/>
              <a:t>至少执行一次。</a:t>
            </a:r>
          </a:p>
          <a:p>
            <a:pPr lvl="1"/>
            <a:endParaRPr lang="en-US" altLang="zh-CN"/>
          </a:p>
        </p:txBody>
      </p:sp>
      <p:sp>
        <p:nvSpPr>
          <p:cNvPr id="79903" name="Rectangle 31"/>
          <p:cNvSpPr>
            <a:spLocks noChangeArrowheads="1"/>
          </p:cNvSpPr>
          <p:nvPr/>
        </p:nvSpPr>
        <p:spPr bwMode="auto">
          <a:xfrm>
            <a:off x="1219200" y="3048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79904" name="Rectangle 32"/>
          <p:cNvSpPr>
            <a:spLocks noChangeArrowheads="1"/>
          </p:cNvSpPr>
          <p:nvPr/>
        </p:nvSpPr>
        <p:spPr bwMode="auto">
          <a:xfrm>
            <a:off x="2438400" y="3048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79905" name="Rectangle 33"/>
          <p:cNvSpPr>
            <a:spLocks noChangeArrowheads="1"/>
          </p:cNvSpPr>
          <p:nvPr/>
        </p:nvSpPr>
        <p:spPr bwMode="auto">
          <a:xfrm>
            <a:off x="3657600" y="3048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sp>
        <p:nvSpPr>
          <p:cNvPr id="79906" name="Rectangle 34"/>
          <p:cNvSpPr>
            <a:spLocks noChangeArrowheads="1"/>
          </p:cNvSpPr>
          <p:nvPr/>
        </p:nvSpPr>
        <p:spPr bwMode="auto">
          <a:xfrm>
            <a:off x="1524000" y="4038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79907" name="Rectangle 35"/>
          <p:cNvSpPr>
            <a:spLocks noChangeArrowheads="1"/>
          </p:cNvSpPr>
          <p:nvPr/>
        </p:nvSpPr>
        <p:spPr bwMode="auto">
          <a:xfrm>
            <a:off x="1981200" y="4038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79908" name="Rectangle 36"/>
          <p:cNvSpPr>
            <a:spLocks noChangeArrowheads="1"/>
          </p:cNvSpPr>
          <p:nvPr/>
        </p:nvSpPr>
        <p:spPr bwMode="auto">
          <a:xfrm>
            <a:off x="2895600" y="4038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79909" name="Rectangle 37"/>
          <p:cNvSpPr>
            <a:spLocks noChangeArrowheads="1"/>
          </p:cNvSpPr>
          <p:nvPr/>
        </p:nvSpPr>
        <p:spPr bwMode="auto">
          <a:xfrm>
            <a:off x="2438400" y="4038600"/>
            <a:ext cx="368300" cy="396875"/>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79910" name="Rectangle 38"/>
          <p:cNvSpPr>
            <a:spLocks noChangeArrowheads="1"/>
          </p:cNvSpPr>
          <p:nvPr/>
        </p:nvSpPr>
        <p:spPr bwMode="auto">
          <a:xfrm>
            <a:off x="3352800" y="4038600"/>
            <a:ext cx="354013"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79911" name="Rectangle 39"/>
          <p:cNvSpPr>
            <a:spLocks noChangeArrowheads="1"/>
          </p:cNvSpPr>
          <p:nvPr/>
        </p:nvSpPr>
        <p:spPr bwMode="auto">
          <a:xfrm>
            <a:off x="3810000" y="4038600"/>
            <a:ext cx="368300" cy="396875"/>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grpSp>
        <p:nvGrpSpPr>
          <p:cNvPr id="79994" name="Group 122"/>
          <p:cNvGrpSpPr>
            <a:grpSpLocks/>
          </p:cNvGrpSpPr>
          <p:nvPr/>
        </p:nvGrpSpPr>
        <p:grpSpPr bwMode="auto">
          <a:xfrm>
            <a:off x="6248400" y="1447800"/>
            <a:ext cx="2349500" cy="4511675"/>
            <a:chOff x="3936" y="912"/>
            <a:chExt cx="1480" cy="2842"/>
          </a:xfrm>
        </p:grpSpPr>
        <p:sp>
          <p:nvSpPr>
            <p:cNvPr id="79914" name="Oval 42"/>
            <p:cNvSpPr>
              <a:spLocks noChangeArrowheads="1"/>
            </p:cNvSpPr>
            <p:nvPr/>
          </p:nvSpPr>
          <p:spPr bwMode="auto">
            <a:xfrm>
              <a:off x="4176" y="91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79915" name="Oval 43"/>
            <p:cNvSpPr>
              <a:spLocks noChangeArrowheads="1"/>
            </p:cNvSpPr>
            <p:nvPr/>
          </p:nvSpPr>
          <p:spPr bwMode="auto">
            <a:xfrm>
              <a:off x="4176" y="168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79970" name="Oval 98"/>
            <p:cNvSpPr>
              <a:spLocks noChangeArrowheads="1"/>
            </p:cNvSpPr>
            <p:nvPr/>
          </p:nvSpPr>
          <p:spPr bwMode="auto">
            <a:xfrm>
              <a:off x="4176" y="2544"/>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79971" name="Oval 99"/>
            <p:cNvSpPr>
              <a:spLocks noChangeArrowheads="1"/>
            </p:cNvSpPr>
            <p:nvPr/>
          </p:nvSpPr>
          <p:spPr bwMode="auto">
            <a:xfrm>
              <a:off x="4896" y="2064"/>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79972" name="Oval 100"/>
            <p:cNvSpPr>
              <a:spLocks noChangeArrowheads="1"/>
            </p:cNvSpPr>
            <p:nvPr/>
          </p:nvSpPr>
          <p:spPr bwMode="auto">
            <a:xfrm>
              <a:off x="4176" y="345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79973" name="Oval 101"/>
            <p:cNvSpPr>
              <a:spLocks noChangeArrowheads="1"/>
            </p:cNvSpPr>
            <p:nvPr/>
          </p:nvSpPr>
          <p:spPr bwMode="auto">
            <a:xfrm>
              <a:off x="4896" y="29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79974" name="AutoShape 102"/>
            <p:cNvCxnSpPr>
              <a:cxnSpLocks noChangeShapeType="1"/>
              <a:stCxn id="79914" idx="4"/>
              <a:endCxn id="79915" idx="0"/>
            </p:cNvCxnSpPr>
            <p:nvPr/>
          </p:nvCxnSpPr>
          <p:spPr bwMode="auto">
            <a:xfrm>
              <a:off x="4320" y="1200"/>
              <a:ext cx="0" cy="480"/>
            </a:xfrm>
            <a:prstGeom prst="straightConnector1">
              <a:avLst/>
            </a:prstGeom>
            <a:noFill/>
            <a:ln w="50800">
              <a:solidFill>
                <a:schemeClr val="accent2"/>
              </a:solidFill>
              <a:round/>
              <a:headEnd/>
              <a:tailEnd type="triangle" w="med" len="med"/>
            </a:ln>
            <a:effectLst/>
          </p:spPr>
        </p:cxnSp>
        <p:cxnSp>
          <p:nvCxnSpPr>
            <p:cNvPr id="79975" name="AutoShape 103"/>
            <p:cNvCxnSpPr>
              <a:cxnSpLocks noChangeShapeType="1"/>
              <a:stCxn id="79915" idx="4"/>
              <a:endCxn id="79970" idx="0"/>
            </p:cNvCxnSpPr>
            <p:nvPr/>
          </p:nvCxnSpPr>
          <p:spPr bwMode="auto">
            <a:xfrm>
              <a:off x="4320" y="1968"/>
              <a:ext cx="0" cy="576"/>
            </a:xfrm>
            <a:prstGeom prst="straightConnector1">
              <a:avLst/>
            </a:prstGeom>
            <a:noFill/>
            <a:ln w="50800">
              <a:solidFill>
                <a:schemeClr val="accent2"/>
              </a:solidFill>
              <a:round/>
              <a:headEnd/>
              <a:tailEnd type="triangle" w="med" len="med"/>
            </a:ln>
            <a:effectLst/>
          </p:spPr>
        </p:cxnSp>
        <p:cxnSp>
          <p:nvCxnSpPr>
            <p:cNvPr id="79976" name="AutoShape 104"/>
            <p:cNvCxnSpPr>
              <a:cxnSpLocks noChangeShapeType="1"/>
              <a:stCxn id="79970" idx="4"/>
              <a:endCxn id="79972" idx="0"/>
            </p:cNvCxnSpPr>
            <p:nvPr/>
          </p:nvCxnSpPr>
          <p:spPr bwMode="auto">
            <a:xfrm>
              <a:off x="4320" y="2832"/>
              <a:ext cx="0" cy="624"/>
            </a:xfrm>
            <a:prstGeom prst="straightConnector1">
              <a:avLst/>
            </a:prstGeom>
            <a:noFill/>
            <a:ln w="50800">
              <a:solidFill>
                <a:schemeClr val="accent2"/>
              </a:solidFill>
              <a:round/>
              <a:headEnd/>
              <a:tailEnd type="triangle" w="med" len="med"/>
            </a:ln>
            <a:effectLst/>
          </p:spPr>
        </p:cxnSp>
        <p:cxnSp>
          <p:nvCxnSpPr>
            <p:cNvPr id="79977" name="AutoShape 105"/>
            <p:cNvCxnSpPr>
              <a:cxnSpLocks noChangeShapeType="1"/>
              <a:stCxn id="79915" idx="6"/>
              <a:endCxn id="79971" idx="1"/>
            </p:cNvCxnSpPr>
            <p:nvPr/>
          </p:nvCxnSpPr>
          <p:spPr bwMode="auto">
            <a:xfrm>
              <a:off x="4464" y="1824"/>
              <a:ext cx="474" cy="282"/>
            </a:xfrm>
            <a:prstGeom prst="straightConnector1">
              <a:avLst/>
            </a:prstGeom>
            <a:noFill/>
            <a:ln w="50800">
              <a:solidFill>
                <a:schemeClr val="accent2"/>
              </a:solidFill>
              <a:round/>
              <a:headEnd/>
              <a:tailEnd type="triangle" w="med" len="med"/>
            </a:ln>
            <a:effectLst/>
          </p:spPr>
        </p:cxnSp>
        <p:cxnSp>
          <p:nvCxnSpPr>
            <p:cNvPr id="79978" name="AutoShape 106"/>
            <p:cNvCxnSpPr>
              <a:cxnSpLocks noChangeShapeType="1"/>
              <a:stCxn id="79971" idx="3"/>
              <a:endCxn id="79970" idx="6"/>
            </p:cNvCxnSpPr>
            <p:nvPr/>
          </p:nvCxnSpPr>
          <p:spPr bwMode="auto">
            <a:xfrm flipH="1">
              <a:off x="4464" y="2310"/>
              <a:ext cx="474" cy="378"/>
            </a:xfrm>
            <a:prstGeom prst="straightConnector1">
              <a:avLst/>
            </a:prstGeom>
            <a:noFill/>
            <a:ln w="50800">
              <a:solidFill>
                <a:schemeClr val="accent2"/>
              </a:solidFill>
              <a:round/>
              <a:headEnd/>
              <a:tailEnd type="triangle" w="med" len="med"/>
            </a:ln>
            <a:effectLst/>
          </p:spPr>
        </p:cxnSp>
        <p:cxnSp>
          <p:nvCxnSpPr>
            <p:cNvPr id="79979" name="AutoShape 107"/>
            <p:cNvCxnSpPr>
              <a:cxnSpLocks noChangeShapeType="1"/>
              <a:stCxn id="79970" idx="6"/>
              <a:endCxn id="79973" idx="1"/>
            </p:cNvCxnSpPr>
            <p:nvPr/>
          </p:nvCxnSpPr>
          <p:spPr bwMode="auto">
            <a:xfrm>
              <a:off x="4464" y="2688"/>
              <a:ext cx="474" cy="330"/>
            </a:xfrm>
            <a:prstGeom prst="straightConnector1">
              <a:avLst/>
            </a:prstGeom>
            <a:noFill/>
            <a:ln w="50800">
              <a:solidFill>
                <a:schemeClr val="accent2"/>
              </a:solidFill>
              <a:round/>
              <a:headEnd/>
              <a:tailEnd type="triangle" w="med" len="med"/>
            </a:ln>
            <a:effectLst/>
          </p:spPr>
        </p:cxnSp>
        <p:cxnSp>
          <p:nvCxnSpPr>
            <p:cNvPr id="79980" name="AutoShape 108"/>
            <p:cNvCxnSpPr>
              <a:cxnSpLocks noChangeShapeType="1"/>
              <a:stCxn id="79973" idx="3"/>
              <a:endCxn id="79972" idx="6"/>
            </p:cNvCxnSpPr>
            <p:nvPr/>
          </p:nvCxnSpPr>
          <p:spPr bwMode="auto">
            <a:xfrm flipH="1">
              <a:off x="4464" y="3222"/>
              <a:ext cx="474" cy="378"/>
            </a:xfrm>
            <a:prstGeom prst="straightConnector1">
              <a:avLst/>
            </a:prstGeom>
            <a:noFill/>
            <a:ln w="50800">
              <a:solidFill>
                <a:schemeClr val="accent2"/>
              </a:solidFill>
              <a:round/>
              <a:headEnd/>
              <a:tailEnd type="triangle" w="med" len="med"/>
            </a:ln>
            <a:effectLst/>
          </p:spPr>
        </p:cxnSp>
        <p:sp>
          <p:nvSpPr>
            <p:cNvPr id="79981" name="Rectangle 109"/>
            <p:cNvSpPr>
              <a:spLocks noChangeArrowheads="1"/>
            </p:cNvSpPr>
            <p:nvPr/>
          </p:nvSpPr>
          <p:spPr bwMode="auto">
            <a:xfrm>
              <a:off x="3936" y="912"/>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S</a:t>
              </a:r>
            </a:p>
          </p:txBody>
        </p:sp>
        <p:sp>
          <p:nvSpPr>
            <p:cNvPr id="79982" name="Rectangle 110"/>
            <p:cNvSpPr>
              <a:spLocks noChangeArrowheads="1"/>
            </p:cNvSpPr>
            <p:nvPr/>
          </p:nvSpPr>
          <p:spPr bwMode="auto">
            <a:xfrm>
              <a:off x="3936" y="1680"/>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A</a:t>
              </a:r>
            </a:p>
          </p:txBody>
        </p:sp>
        <p:sp>
          <p:nvSpPr>
            <p:cNvPr id="79983" name="Rectangle 111"/>
            <p:cNvSpPr>
              <a:spLocks noChangeArrowheads="1"/>
            </p:cNvSpPr>
            <p:nvPr/>
          </p:nvSpPr>
          <p:spPr bwMode="auto">
            <a:xfrm>
              <a:off x="3936" y="254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B</a:t>
              </a:r>
            </a:p>
          </p:txBody>
        </p:sp>
        <p:sp>
          <p:nvSpPr>
            <p:cNvPr id="79984" name="Rectangle 112"/>
            <p:cNvSpPr>
              <a:spLocks noChangeArrowheads="1"/>
            </p:cNvSpPr>
            <p:nvPr/>
          </p:nvSpPr>
          <p:spPr bwMode="auto">
            <a:xfrm>
              <a:off x="3936" y="3504"/>
              <a:ext cx="232"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D</a:t>
              </a:r>
            </a:p>
          </p:txBody>
        </p:sp>
        <p:sp>
          <p:nvSpPr>
            <p:cNvPr id="79985" name="Rectangle 113"/>
            <p:cNvSpPr>
              <a:spLocks noChangeArrowheads="1"/>
            </p:cNvSpPr>
            <p:nvPr/>
          </p:nvSpPr>
          <p:spPr bwMode="auto">
            <a:xfrm>
              <a:off x="5184" y="2064"/>
              <a:ext cx="232" cy="250"/>
            </a:xfrm>
            <a:prstGeom prst="rect">
              <a:avLst/>
            </a:prstGeom>
            <a:solidFill>
              <a:srgbClr val="FF0000"/>
            </a:solidFill>
            <a:ln w="9525">
              <a:noFill/>
              <a:miter lim="800000"/>
              <a:headEnd/>
              <a:tailEnd/>
            </a:ln>
            <a:effectLst/>
          </p:spPr>
          <p:txBody>
            <a:bodyPr>
              <a:spAutoFit/>
            </a:bodyPr>
            <a:lstStyle/>
            <a:p>
              <a:r>
                <a:rPr lang="en-US" altLang="zh-CN" sz="2000" b="1">
                  <a:solidFill>
                    <a:schemeClr val="bg1"/>
                  </a:solidFill>
                </a:rPr>
                <a:t>C</a:t>
              </a:r>
            </a:p>
          </p:txBody>
        </p:sp>
        <p:sp>
          <p:nvSpPr>
            <p:cNvPr id="79986" name="Rectangle 114"/>
            <p:cNvSpPr>
              <a:spLocks noChangeArrowheads="1"/>
            </p:cNvSpPr>
            <p:nvPr/>
          </p:nvSpPr>
          <p:spPr bwMode="auto">
            <a:xfrm>
              <a:off x="5184" y="2976"/>
              <a:ext cx="223" cy="250"/>
            </a:xfrm>
            <a:prstGeom prst="rect">
              <a:avLst/>
            </a:prstGeom>
            <a:solidFill>
              <a:srgbClr val="FF0000"/>
            </a:solidFill>
            <a:ln w="9525">
              <a:noFill/>
              <a:miter lim="800000"/>
              <a:headEnd/>
              <a:tailEnd/>
            </a:ln>
            <a:effectLst/>
          </p:spPr>
          <p:txBody>
            <a:bodyPr wrap="none">
              <a:spAutoFit/>
            </a:bodyPr>
            <a:lstStyle/>
            <a:p>
              <a:r>
                <a:rPr lang="en-US" altLang="zh-CN" sz="2000" b="1">
                  <a:solidFill>
                    <a:schemeClr val="bg1"/>
                  </a:solidFill>
                </a:rPr>
                <a:t>E</a:t>
              </a:r>
            </a:p>
          </p:txBody>
        </p:sp>
        <p:sp>
          <p:nvSpPr>
            <p:cNvPr id="79987" name="Rectangle 115"/>
            <p:cNvSpPr>
              <a:spLocks noChangeArrowheads="1"/>
            </p:cNvSpPr>
            <p:nvPr/>
          </p:nvSpPr>
          <p:spPr bwMode="auto">
            <a:xfrm>
              <a:off x="4032" y="129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79988" name="Rectangle 116"/>
            <p:cNvSpPr>
              <a:spLocks noChangeArrowheads="1"/>
            </p:cNvSpPr>
            <p:nvPr/>
          </p:nvSpPr>
          <p:spPr bwMode="auto">
            <a:xfrm>
              <a:off x="4032" y="2064"/>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79989" name="Rectangle 117"/>
            <p:cNvSpPr>
              <a:spLocks noChangeArrowheads="1"/>
            </p:cNvSpPr>
            <p:nvPr/>
          </p:nvSpPr>
          <p:spPr bwMode="auto">
            <a:xfrm>
              <a:off x="4032" y="29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79990" name="Rectangle 118"/>
            <p:cNvSpPr>
              <a:spLocks noChangeArrowheads="1"/>
            </p:cNvSpPr>
            <p:nvPr/>
          </p:nvSpPr>
          <p:spPr bwMode="auto">
            <a:xfrm>
              <a:off x="4608" y="168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79991" name="Rectangle 119"/>
            <p:cNvSpPr>
              <a:spLocks noChangeArrowheads="1"/>
            </p:cNvSpPr>
            <p:nvPr/>
          </p:nvSpPr>
          <p:spPr bwMode="auto">
            <a:xfrm>
              <a:off x="460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79992" name="Rectangle 120"/>
            <p:cNvSpPr>
              <a:spLocks noChangeArrowheads="1"/>
            </p:cNvSpPr>
            <p:nvPr/>
          </p:nvSpPr>
          <p:spPr bwMode="auto">
            <a:xfrm>
              <a:off x="4656" y="264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79993" name="Rectangle 121"/>
            <p:cNvSpPr>
              <a:spLocks noChangeArrowheads="1"/>
            </p:cNvSpPr>
            <p:nvPr/>
          </p:nvSpPr>
          <p:spPr bwMode="auto">
            <a:xfrm>
              <a:off x="4752" y="33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sp>
        <p:nvSpPr>
          <p:cNvPr id="79995" name="Rectangle 123"/>
          <p:cNvSpPr>
            <a:spLocks noChangeArrowheads="1"/>
          </p:cNvSpPr>
          <p:nvPr/>
        </p:nvSpPr>
        <p:spPr bwMode="auto">
          <a:xfrm>
            <a:off x="2628900" y="1066800"/>
            <a:ext cx="1716088" cy="457200"/>
          </a:xfrm>
          <a:prstGeom prst="rect">
            <a:avLst/>
          </a:prstGeom>
          <a:solidFill>
            <a:srgbClr val="FFFF99"/>
          </a:solidFill>
          <a:ln w="9525">
            <a:noFill/>
            <a:miter lim="800000"/>
            <a:headEnd/>
            <a:tailEnd/>
          </a:ln>
          <a:effectLst/>
        </p:spPr>
        <p:txBody>
          <a:bodyPr wrap="none">
            <a:spAutoFit/>
          </a:bodyPr>
          <a:lstStyle/>
          <a:p>
            <a:r>
              <a:rPr lang="zh-CN" altLang="en-US" sz="2400" b="1">
                <a:solidFill>
                  <a:srgbClr val="CC0000"/>
                </a:solidFill>
                <a:ea typeface="黑体" pitchFamily="2" charset="-122"/>
              </a:rPr>
              <a:t>＝语句覆盖</a:t>
            </a:r>
          </a:p>
        </p:txBody>
      </p:sp>
      <p:cxnSp>
        <p:nvCxnSpPr>
          <p:cNvPr id="79996" name="AutoShape 124"/>
          <p:cNvCxnSpPr>
            <a:cxnSpLocks noChangeShapeType="1"/>
            <a:stCxn id="79914" idx="4"/>
            <a:endCxn id="79915" idx="0"/>
          </p:cNvCxnSpPr>
          <p:nvPr/>
        </p:nvCxnSpPr>
        <p:spPr bwMode="auto">
          <a:xfrm>
            <a:off x="6858000" y="1905000"/>
            <a:ext cx="0" cy="762000"/>
          </a:xfrm>
          <a:prstGeom prst="straightConnector1">
            <a:avLst/>
          </a:prstGeom>
          <a:noFill/>
          <a:ln w="76200">
            <a:solidFill>
              <a:srgbClr val="FF0000"/>
            </a:solidFill>
            <a:round/>
            <a:headEnd/>
            <a:tailEnd type="triangle" w="med" len="med"/>
          </a:ln>
          <a:effectLst/>
        </p:spPr>
      </p:cxnSp>
      <p:cxnSp>
        <p:nvCxnSpPr>
          <p:cNvPr id="79997" name="AutoShape 125"/>
          <p:cNvCxnSpPr>
            <a:cxnSpLocks noChangeShapeType="1"/>
            <a:stCxn id="79915" idx="6"/>
            <a:endCxn id="79971" idx="1"/>
          </p:cNvCxnSpPr>
          <p:nvPr/>
        </p:nvCxnSpPr>
        <p:spPr bwMode="auto">
          <a:xfrm>
            <a:off x="7086600" y="2895600"/>
            <a:ext cx="752475" cy="447675"/>
          </a:xfrm>
          <a:prstGeom prst="straightConnector1">
            <a:avLst/>
          </a:prstGeom>
          <a:noFill/>
          <a:ln w="76200">
            <a:solidFill>
              <a:srgbClr val="FF0000"/>
            </a:solidFill>
            <a:round/>
            <a:headEnd/>
            <a:tailEnd type="triangle" w="med" len="med"/>
          </a:ln>
          <a:effectLst/>
        </p:spPr>
      </p:cxnSp>
      <p:cxnSp>
        <p:nvCxnSpPr>
          <p:cNvPr id="79998" name="AutoShape 126"/>
          <p:cNvCxnSpPr>
            <a:cxnSpLocks noChangeShapeType="1"/>
            <a:stCxn id="79971" idx="3"/>
            <a:endCxn id="79970" idx="6"/>
          </p:cNvCxnSpPr>
          <p:nvPr/>
        </p:nvCxnSpPr>
        <p:spPr bwMode="auto">
          <a:xfrm flipH="1">
            <a:off x="7086600" y="3667125"/>
            <a:ext cx="752475" cy="600075"/>
          </a:xfrm>
          <a:prstGeom prst="straightConnector1">
            <a:avLst/>
          </a:prstGeom>
          <a:noFill/>
          <a:ln w="76200">
            <a:solidFill>
              <a:srgbClr val="FF0000"/>
            </a:solidFill>
            <a:round/>
            <a:headEnd/>
            <a:tailEnd type="triangle" w="med" len="med"/>
          </a:ln>
          <a:effectLst/>
        </p:spPr>
      </p:cxnSp>
      <p:cxnSp>
        <p:nvCxnSpPr>
          <p:cNvPr id="79999" name="AutoShape 127"/>
          <p:cNvCxnSpPr>
            <a:cxnSpLocks noChangeShapeType="1"/>
            <a:stCxn id="79970" idx="6"/>
            <a:endCxn id="79973" idx="1"/>
          </p:cNvCxnSpPr>
          <p:nvPr/>
        </p:nvCxnSpPr>
        <p:spPr bwMode="auto">
          <a:xfrm>
            <a:off x="7086600" y="4267200"/>
            <a:ext cx="752475" cy="523875"/>
          </a:xfrm>
          <a:prstGeom prst="straightConnector1">
            <a:avLst/>
          </a:prstGeom>
          <a:noFill/>
          <a:ln w="76200">
            <a:solidFill>
              <a:srgbClr val="FF0000"/>
            </a:solidFill>
            <a:round/>
            <a:headEnd/>
            <a:tailEnd type="triangle" w="med" len="med"/>
          </a:ln>
          <a:effectLst/>
        </p:spPr>
      </p:cxnSp>
      <p:cxnSp>
        <p:nvCxnSpPr>
          <p:cNvPr id="80000" name="AutoShape 128"/>
          <p:cNvCxnSpPr>
            <a:cxnSpLocks noChangeShapeType="1"/>
            <a:stCxn id="79973" idx="3"/>
            <a:endCxn id="79972" idx="6"/>
          </p:cNvCxnSpPr>
          <p:nvPr/>
        </p:nvCxnSpPr>
        <p:spPr bwMode="auto">
          <a:xfrm flipH="1">
            <a:off x="7086600" y="5114925"/>
            <a:ext cx="752475" cy="600075"/>
          </a:xfrm>
          <a:prstGeom prst="straightConnector1">
            <a:avLst/>
          </a:prstGeom>
          <a:noFill/>
          <a:ln w="76200">
            <a:solidFill>
              <a:srgbClr val="FF0000"/>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animEffect transition="in" filter="strips(downRight)">
                                      <p:cBhvr>
                                        <p:cTn id="7" dur="500"/>
                                        <p:tgtEl>
                                          <p:spTgt spid="79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9903"/>
                                        </p:tgtEl>
                                        <p:attrNameLst>
                                          <p:attrName>style.visibility</p:attrName>
                                        </p:attrNameLst>
                                      </p:cBhvr>
                                      <p:to>
                                        <p:strVal val="visible"/>
                                      </p:to>
                                    </p:set>
                                    <p:animEffect transition="in" filter="strips(downRight)">
                                      <p:cBhvr>
                                        <p:cTn id="12" dur="500"/>
                                        <p:tgtEl>
                                          <p:spTgt spid="7990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9904"/>
                                        </p:tgtEl>
                                        <p:attrNameLst>
                                          <p:attrName>style.visibility</p:attrName>
                                        </p:attrNameLst>
                                      </p:cBhvr>
                                      <p:to>
                                        <p:strVal val="visible"/>
                                      </p:to>
                                    </p:set>
                                    <p:animEffect transition="in" filter="strips(downRight)">
                                      <p:cBhvr>
                                        <p:cTn id="17" dur="500"/>
                                        <p:tgtEl>
                                          <p:spTgt spid="7990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9905"/>
                                        </p:tgtEl>
                                        <p:attrNameLst>
                                          <p:attrName>style.visibility</p:attrName>
                                        </p:attrNameLst>
                                      </p:cBhvr>
                                      <p:to>
                                        <p:strVal val="visible"/>
                                      </p:to>
                                    </p:set>
                                    <p:animEffect transition="in" filter="strips(downRight)">
                                      <p:cBhvr>
                                        <p:cTn id="22" dur="500"/>
                                        <p:tgtEl>
                                          <p:spTgt spid="7990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9906"/>
                                        </p:tgtEl>
                                        <p:attrNameLst>
                                          <p:attrName>style.visibility</p:attrName>
                                        </p:attrNameLst>
                                      </p:cBhvr>
                                      <p:to>
                                        <p:strVal val="visible"/>
                                      </p:to>
                                    </p:set>
                                    <p:animEffect transition="in" filter="strips(downRight)">
                                      <p:cBhvr>
                                        <p:cTn id="27" dur="500"/>
                                        <p:tgtEl>
                                          <p:spTgt spid="7990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9996"/>
                                        </p:tgtEl>
                                        <p:attrNameLst>
                                          <p:attrName>style.visibility</p:attrName>
                                        </p:attrNameLst>
                                      </p:cBhvr>
                                      <p:to>
                                        <p:strVal val="visible"/>
                                      </p:to>
                                    </p:set>
                                    <p:animEffect transition="in" filter="strips(downRight)">
                                      <p:cBhvr>
                                        <p:cTn id="32" dur="500"/>
                                        <p:tgtEl>
                                          <p:spTgt spid="79996"/>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79907"/>
                                        </p:tgtEl>
                                        <p:attrNameLst>
                                          <p:attrName>style.visibility</p:attrName>
                                        </p:attrNameLst>
                                      </p:cBhvr>
                                      <p:to>
                                        <p:strVal val="visible"/>
                                      </p:to>
                                    </p:set>
                                    <p:animEffect transition="in" filter="strips(downRight)">
                                      <p:cBhvr>
                                        <p:cTn id="35" dur="500"/>
                                        <p:tgtEl>
                                          <p:spTgt spid="7990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79997"/>
                                        </p:tgtEl>
                                        <p:attrNameLst>
                                          <p:attrName>style.visibility</p:attrName>
                                        </p:attrNameLst>
                                      </p:cBhvr>
                                      <p:to>
                                        <p:strVal val="visible"/>
                                      </p:to>
                                    </p:set>
                                    <p:animEffect transition="in" filter="strips(downRight)">
                                      <p:cBhvr>
                                        <p:cTn id="40" dur="500"/>
                                        <p:tgtEl>
                                          <p:spTgt spid="79997"/>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79909"/>
                                        </p:tgtEl>
                                        <p:attrNameLst>
                                          <p:attrName>style.visibility</p:attrName>
                                        </p:attrNameLst>
                                      </p:cBhvr>
                                      <p:to>
                                        <p:strVal val="visible"/>
                                      </p:to>
                                    </p:set>
                                    <p:animEffect transition="in" filter="strips(downRight)">
                                      <p:cBhvr>
                                        <p:cTn id="43" dur="500"/>
                                        <p:tgtEl>
                                          <p:spTgt spid="79909"/>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79998"/>
                                        </p:tgtEl>
                                        <p:attrNameLst>
                                          <p:attrName>style.visibility</p:attrName>
                                        </p:attrNameLst>
                                      </p:cBhvr>
                                      <p:to>
                                        <p:strVal val="visible"/>
                                      </p:to>
                                    </p:set>
                                    <p:animEffect transition="in" filter="strips(downRight)">
                                      <p:cBhvr>
                                        <p:cTn id="48" dur="500"/>
                                        <p:tgtEl>
                                          <p:spTgt spid="79998"/>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79908"/>
                                        </p:tgtEl>
                                        <p:attrNameLst>
                                          <p:attrName>style.visibility</p:attrName>
                                        </p:attrNameLst>
                                      </p:cBhvr>
                                      <p:to>
                                        <p:strVal val="visible"/>
                                      </p:to>
                                    </p:set>
                                    <p:animEffect transition="in" filter="strips(downRight)">
                                      <p:cBhvr>
                                        <p:cTn id="51" dur="500"/>
                                        <p:tgtEl>
                                          <p:spTgt spid="7990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79999"/>
                                        </p:tgtEl>
                                        <p:attrNameLst>
                                          <p:attrName>style.visibility</p:attrName>
                                        </p:attrNameLst>
                                      </p:cBhvr>
                                      <p:to>
                                        <p:strVal val="visible"/>
                                      </p:to>
                                    </p:set>
                                    <p:animEffect transition="in" filter="strips(downRight)">
                                      <p:cBhvr>
                                        <p:cTn id="56" dur="500"/>
                                        <p:tgtEl>
                                          <p:spTgt spid="79999"/>
                                        </p:tgtEl>
                                      </p:cBhvr>
                                    </p:animEffect>
                                  </p:childTnLst>
                                </p:cTn>
                              </p:par>
                              <p:par>
                                <p:cTn id="57" presetID="18" presetClass="entr" presetSubtype="6" fill="hold" grpId="0" nodeType="withEffect">
                                  <p:stCondLst>
                                    <p:cond delay="0"/>
                                  </p:stCondLst>
                                  <p:childTnLst>
                                    <p:set>
                                      <p:cBhvr>
                                        <p:cTn id="58" dur="1" fill="hold">
                                          <p:stCondLst>
                                            <p:cond delay="0"/>
                                          </p:stCondLst>
                                        </p:cTn>
                                        <p:tgtEl>
                                          <p:spTgt spid="79910"/>
                                        </p:tgtEl>
                                        <p:attrNameLst>
                                          <p:attrName>style.visibility</p:attrName>
                                        </p:attrNameLst>
                                      </p:cBhvr>
                                      <p:to>
                                        <p:strVal val="visible"/>
                                      </p:to>
                                    </p:set>
                                    <p:animEffect transition="in" filter="strips(downRight)">
                                      <p:cBhvr>
                                        <p:cTn id="59" dur="500"/>
                                        <p:tgtEl>
                                          <p:spTgt spid="79910"/>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80000"/>
                                        </p:tgtEl>
                                        <p:attrNameLst>
                                          <p:attrName>style.visibility</p:attrName>
                                        </p:attrNameLst>
                                      </p:cBhvr>
                                      <p:to>
                                        <p:strVal val="visible"/>
                                      </p:to>
                                    </p:set>
                                    <p:animEffect transition="in" filter="strips(downRight)">
                                      <p:cBhvr>
                                        <p:cTn id="64" dur="500"/>
                                        <p:tgtEl>
                                          <p:spTgt spid="80000"/>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79911"/>
                                        </p:tgtEl>
                                        <p:attrNameLst>
                                          <p:attrName>style.visibility</p:attrName>
                                        </p:attrNameLst>
                                      </p:cBhvr>
                                      <p:to>
                                        <p:strVal val="visible"/>
                                      </p:to>
                                    </p:set>
                                    <p:animEffect transition="in" filter="strips(downRight)">
                                      <p:cBhvr>
                                        <p:cTn id="67" dur="500"/>
                                        <p:tgtEl>
                                          <p:spTgt spid="799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79995"/>
                                        </p:tgtEl>
                                        <p:attrNameLst>
                                          <p:attrName>style.visibility</p:attrName>
                                        </p:attrNameLst>
                                      </p:cBhvr>
                                      <p:to>
                                        <p:strVal val="visible"/>
                                      </p:to>
                                    </p:set>
                                    <p:anim calcmode="lin" valueType="num">
                                      <p:cBhvr additive="base">
                                        <p:cTn id="72" dur="500" fill="hold"/>
                                        <p:tgtEl>
                                          <p:spTgt spid="79995"/>
                                        </p:tgtEl>
                                        <p:attrNameLst>
                                          <p:attrName>ppt_x</p:attrName>
                                        </p:attrNameLst>
                                      </p:cBhvr>
                                      <p:tavLst>
                                        <p:tav tm="0">
                                          <p:val>
                                            <p:strVal val="#ppt_x"/>
                                          </p:val>
                                        </p:tav>
                                        <p:tav tm="100000">
                                          <p:val>
                                            <p:strVal val="#ppt_x"/>
                                          </p:val>
                                        </p:tav>
                                      </p:tavLst>
                                    </p:anim>
                                    <p:anim calcmode="lin" valueType="num">
                                      <p:cBhvr additive="base">
                                        <p:cTn id="73" dur="500" fill="hold"/>
                                        <p:tgtEl>
                                          <p:spTgt spid="79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03" grpId="0" animBg="1"/>
      <p:bldP spid="79904" grpId="0" animBg="1"/>
      <p:bldP spid="79905" grpId="0" animBg="1"/>
      <p:bldP spid="79906" grpId="0" animBg="1"/>
      <p:bldP spid="79907" grpId="0" animBg="1"/>
      <p:bldP spid="79908" grpId="0" animBg="1"/>
      <p:bldP spid="79909" grpId="0" animBg="1"/>
      <p:bldP spid="79910" grpId="0" animBg="1"/>
      <p:bldP spid="79911" grpId="0" animBg="1"/>
      <p:bldP spid="7999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日期占位符 3"/>
          <p:cNvSpPr>
            <a:spLocks noGrp="1"/>
          </p:cNvSpPr>
          <p:nvPr>
            <p:ph type="dt" sz="half" idx="10"/>
          </p:nvPr>
        </p:nvSpPr>
        <p:spPr/>
        <p:txBody>
          <a:bodyPr/>
          <a:lstStyle/>
          <a:p>
            <a:fld id="{4AC75510-45DD-403E-AEF9-759C801768BB}" type="datetime1">
              <a:rPr lang="zh-CN" altLang="en-US"/>
              <a:pPr/>
              <a:t>2020/1/5</a:t>
            </a:fld>
            <a:endParaRPr lang="en-US" altLang="zh-CN"/>
          </a:p>
        </p:txBody>
      </p:sp>
      <p:sp>
        <p:nvSpPr>
          <p:cNvPr id="75" name="灯片编号占位符 4"/>
          <p:cNvSpPr>
            <a:spLocks noGrp="1"/>
          </p:cNvSpPr>
          <p:nvPr>
            <p:ph type="sldNum" sz="quarter" idx="11"/>
          </p:nvPr>
        </p:nvSpPr>
        <p:spPr/>
        <p:txBody>
          <a:bodyPr/>
          <a:lstStyle/>
          <a:p>
            <a:fld id="{1838A8A3-1EBB-4C4E-BB6C-B6218A2FC444}" type="slidenum">
              <a:rPr lang="en-US" altLang="zh-CN"/>
              <a:pPr/>
              <a:t>47</a:t>
            </a:fld>
            <a:endParaRPr lang="en-US" altLang="zh-CN"/>
          </a:p>
        </p:txBody>
      </p:sp>
      <p:sp>
        <p:nvSpPr>
          <p:cNvPr id="80898" name="Rectangle 2"/>
          <p:cNvSpPr>
            <a:spLocks noGrp="1" noChangeArrowheads="1"/>
          </p:cNvSpPr>
          <p:nvPr>
            <p:ph type="title"/>
          </p:nvPr>
        </p:nvSpPr>
        <p:spPr/>
        <p:txBody>
          <a:bodyPr/>
          <a:lstStyle/>
          <a:p>
            <a:r>
              <a:rPr lang="en-US" altLang="zh-CN"/>
              <a:t>7.4.1 【</a:t>
            </a:r>
            <a:r>
              <a:rPr lang="zh-CN" altLang="zh-CN"/>
              <a:t>⑵</a:t>
            </a:r>
            <a:r>
              <a:rPr lang="zh-CN" altLang="en-US"/>
              <a:t>路径测试法</a:t>
            </a:r>
            <a:r>
              <a:rPr lang="en-US" altLang="zh-CN"/>
              <a:t>】</a:t>
            </a:r>
          </a:p>
        </p:txBody>
      </p:sp>
      <p:sp>
        <p:nvSpPr>
          <p:cNvPr id="80899" name="Rectangle 3"/>
          <p:cNvSpPr>
            <a:spLocks noGrp="1" noChangeArrowheads="1"/>
          </p:cNvSpPr>
          <p:nvPr>
            <p:ph type="body" idx="1"/>
          </p:nvPr>
        </p:nvSpPr>
        <p:spPr/>
        <p:txBody>
          <a:bodyPr/>
          <a:lstStyle/>
          <a:p>
            <a:r>
              <a:rPr lang="en-US" altLang="zh-CN">
                <a:solidFill>
                  <a:srgbClr val="0000FF"/>
                </a:solidFill>
                <a:latin typeface="黑体" pitchFamily="2" charset="-122"/>
              </a:rPr>
              <a:t>⒉</a:t>
            </a:r>
            <a:r>
              <a:rPr lang="zh-CN" altLang="en-US">
                <a:solidFill>
                  <a:srgbClr val="0000FF"/>
                </a:solidFill>
              </a:rPr>
              <a:t>边覆盖</a:t>
            </a:r>
          </a:p>
          <a:p>
            <a:pPr lvl="1"/>
            <a:r>
              <a:rPr lang="zh-CN" altLang="en-US">
                <a:solidFill>
                  <a:srgbClr val="CC0000"/>
                </a:solidFill>
              </a:rPr>
              <a:t>每条边</a:t>
            </a:r>
            <a:r>
              <a:rPr lang="zh-CN" altLang="en-US"/>
              <a:t>至少执行一次。</a:t>
            </a:r>
          </a:p>
        </p:txBody>
      </p:sp>
      <p:grpSp>
        <p:nvGrpSpPr>
          <p:cNvPr id="80945" name="Group 49"/>
          <p:cNvGrpSpPr>
            <a:grpSpLocks/>
          </p:cNvGrpSpPr>
          <p:nvPr/>
        </p:nvGrpSpPr>
        <p:grpSpPr bwMode="auto">
          <a:xfrm>
            <a:off x="4648200" y="1676400"/>
            <a:ext cx="1828800" cy="4495800"/>
            <a:chOff x="4128" y="1008"/>
            <a:chExt cx="1152" cy="2832"/>
          </a:xfrm>
        </p:grpSpPr>
        <p:sp>
          <p:nvSpPr>
            <p:cNvPr id="80901" name="Oval 5"/>
            <p:cNvSpPr>
              <a:spLocks noChangeArrowheads="1"/>
            </p:cNvSpPr>
            <p:nvPr/>
          </p:nvSpPr>
          <p:spPr bwMode="auto">
            <a:xfrm>
              <a:off x="4272" y="1008"/>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02" name="Oval 6"/>
            <p:cNvSpPr>
              <a:spLocks noChangeArrowheads="1"/>
            </p:cNvSpPr>
            <p:nvPr/>
          </p:nvSpPr>
          <p:spPr bwMode="auto">
            <a:xfrm>
              <a:off x="4272" y="17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03" name="Oval 7"/>
            <p:cNvSpPr>
              <a:spLocks noChangeArrowheads="1"/>
            </p:cNvSpPr>
            <p:nvPr/>
          </p:nvSpPr>
          <p:spPr bwMode="auto">
            <a:xfrm>
              <a:off x="4272" y="264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04" name="Oval 8"/>
            <p:cNvSpPr>
              <a:spLocks noChangeArrowheads="1"/>
            </p:cNvSpPr>
            <p:nvPr/>
          </p:nvSpPr>
          <p:spPr bwMode="auto">
            <a:xfrm>
              <a:off x="4992" y="216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05" name="Oval 9"/>
            <p:cNvSpPr>
              <a:spLocks noChangeArrowheads="1"/>
            </p:cNvSpPr>
            <p:nvPr/>
          </p:nvSpPr>
          <p:spPr bwMode="auto">
            <a:xfrm>
              <a:off x="4272" y="355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06" name="Oval 10"/>
            <p:cNvSpPr>
              <a:spLocks noChangeArrowheads="1"/>
            </p:cNvSpPr>
            <p:nvPr/>
          </p:nvSpPr>
          <p:spPr bwMode="auto">
            <a:xfrm>
              <a:off x="4992" y="307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80907" name="AutoShape 11"/>
            <p:cNvCxnSpPr>
              <a:cxnSpLocks noChangeShapeType="1"/>
              <a:stCxn id="80901" idx="4"/>
              <a:endCxn id="80902" idx="0"/>
            </p:cNvCxnSpPr>
            <p:nvPr/>
          </p:nvCxnSpPr>
          <p:spPr bwMode="auto">
            <a:xfrm>
              <a:off x="4416" y="1296"/>
              <a:ext cx="0" cy="480"/>
            </a:xfrm>
            <a:prstGeom prst="straightConnector1">
              <a:avLst/>
            </a:prstGeom>
            <a:noFill/>
            <a:ln w="50800">
              <a:solidFill>
                <a:schemeClr val="accent2"/>
              </a:solidFill>
              <a:round/>
              <a:headEnd/>
              <a:tailEnd type="triangle" w="med" len="med"/>
            </a:ln>
            <a:effectLst/>
          </p:spPr>
        </p:cxnSp>
        <p:cxnSp>
          <p:nvCxnSpPr>
            <p:cNvPr id="80908" name="AutoShape 12"/>
            <p:cNvCxnSpPr>
              <a:cxnSpLocks noChangeShapeType="1"/>
              <a:stCxn id="80902" idx="4"/>
              <a:endCxn id="80903" idx="0"/>
            </p:cNvCxnSpPr>
            <p:nvPr/>
          </p:nvCxnSpPr>
          <p:spPr bwMode="auto">
            <a:xfrm>
              <a:off x="4416" y="2064"/>
              <a:ext cx="0" cy="576"/>
            </a:xfrm>
            <a:prstGeom prst="straightConnector1">
              <a:avLst/>
            </a:prstGeom>
            <a:noFill/>
            <a:ln w="50800">
              <a:solidFill>
                <a:schemeClr val="accent2"/>
              </a:solidFill>
              <a:round/>
              <a:headEnd/>
              <a:tailEnd type="triangle" w="med" len="med"/>
            </a:ln>
            <a:effectLst/>
          </p:spPr>
        </p:cxnSp>
        <p:cxnSp>
          <p:nvCxnSpPr>
            <p:cNvPr id="80909" name="AutoShape 13"/>
            <p:cNvCxnSpPr>
              <a:cxnSpLocks noChangeShapeType="1"/>
              <a:stCxn id="80903" idx="4"/>
              <a:endCxn id="80905" idx="0"/>
            </p:cNvCxnSpPr>
            <p:nvPr/>
          </p:nvCxnSpPr>
          <p:spPr bwMode="auto">
            <a:xfrm>
              <a:off x="4416" y="2928"/>
              <a:ext cx="0" cy="624"/>
            </a:xfrm>
            <a:prstGeom prst="straightConnector1">
              <a:avLst/>
            </a:prstGeom>
            <a:noFill/>
            <a:ln w="50800">
              <a:solidFill>
                <a:schemeClr val="accent2"/>
              </a:solidFill>
              <a:round/>
              <a:headEnd/>
              <a:tailEnd type="triangle" w="med" len="med"/>
            </a:ln>
            <a:effectLst/>
          </p:spPr>
        </p:cxnSp>
        <p:cxnSp>
          <p:nvCxnSpPr>
            <p:cNvPr id="80910" name="AutoShape 14"/>
            <p:cNvCxnSpPr>
              <a:cxnSpLocks noChangeShapeType="1"/>
              <a:stCxn id="80902" idx="6"/>
              <a:endCxn id="80904" idx="1"/>
            </p:cNvCxnSpPr>
            <p:nvPr/>
          </p:nvCxnSpPr>
          <p:spPr bwMode="auto">
            <a:xfrm>
              <a:off x="4560" y="1920"/>
              <a:ext cx="474" cy="282"/>
            </a:xfrm>
            <a:prstGeom prst="straightConnector1">
              <a:avLst/>
            </a:prstGeom>
            <a:noFill/>
            <a:ln w="50800">
              <a:solidFill>
                <a:schemeClr val="accent2"/>
              </a:solidFill>
              <a:round/>
              <a:headEnd/>
              <a:tailEnd type="triangle" w="med" len="med"/>
            </a:ln>
            <a:effectLst/>
          </p:spPr>
        </p:cxnSp>
        <p:cxnSp>
          <p:nvCxnSpPr>
            <p:cNvPr id="80911" name="AutoShape 15"/>
            <p:cNvCxnSpPr>
              <a:cxnSpLocks noChangeShapeType="1"/>
              <a:stCxn id="80904" idx="3"/>
              <a:endCxn id="80903" idx="6"/>
            </p:cNvCxnSpPr>
            <p:nvPr/>
          </p:nvCxnSpPr>
          <p:spPr bwMode="auto">
            <a:xfrm flipH="1">
              <a:off x="4560" y="2406"/>
              <a:ext cx="474" cy="378"/>
            </a:xfrm>
            <a:prstGeom prst="straightConnector1">
              <a:avLst/>
            </a:prstGeom>
            <a:noFill/>
            <a:ln w="50800">
              <a:solidFill>
                <a:schemeClr val="accent2"/>
              </a:solidFill>
              <a:round/>
              <a:headEnd/>
              <a:tailEnd type="triangle" w="med" len="med"/>
            </a:ln>
            <a:effectLst/>
          </p:spPr>
        </p:cxnSp>
        <p:cxnSp>
          <p:nvCxnSpPr>
            <p:cNvPr id="80912" name="AutoShape 16"/>
            <p:cNvCxnSpPr>
              <a:cxnSpLocks noChangeShapeType="1"/>
              <a:stCxn id="80903" idx="6"/>
              <a:endCxn id="80906" idx="1"/>
            </p:cNvCxnSpPr>
            <p:nvPr/>
          </p:nvCxnSpPr>
          <p:spPr bwMode="auto">
            <a:xfrm>
              <a:off x="4560" y="2784"/>
              <a:ext cx="474" cy="330"/>
            </a:xfrm>
            <a:prstGeom prst="straightConnector1">
              <a:avLst/>
            </a:prstGeom>
            <a:noFill/>
            <a:ln w="50800">
              <a:solidFill>
                <a:schemeClr val="accent2"/>
              </a:solidFill>
              <a:round/>
              <a:headEnd/>
              <a:tailEnd type="triangle" w="med" len="med"/>
            </a:ln>
            <a:effectLst/>
          </p:spPr>
        </p:cxnSp>
        <p:cxnSp>
          <p:nvCxnSpPr>
            <p:cNvPr id="80913" name="AutoShape 17"/>
            <p:cNvCxnSpPr>
              <a:cxnSpLocks noChangeShapeType="1"/>
              <a:stCxn id="80906" idx="3"/>
              <a:endCxn id="80905" idx="6"/>
            </p:cNvCxnSpPr>
            <p:nvPr/>
          </p:nvCxnSpPr>
          <p:spPr bwMode="auto">
            <a:xfrm flipH="1">
              <a:off x="4560" y="3318"/>
              <a:ext cx="474" cy="378"/>
            </a:xfrm>
            <a:prstGeom prst="straightConnector1">
              <a:avLst/>
            </a:prstGeom>
            <a:noFill/>
            <a:ln w="50800">
              <a:solidFill>
                <a:schemeClr val="accent2"/>
              </a:solidFill>
              <a:round/>
              <a:headEnd/>
              <a:tailEnd type="triangle" w="med" len="med"/>
            </a:ln>
            <a:effectLst/>
          </p:spPr>
        </p:cxnSp>
        <p:sp>
          <p:nvSpPr>
            <p:cNvPr id="80920" name="Rectangle 24"/>
            <p:cNvSpPr>
              <a:spLocks noChangeArrowheads="1"/>
            </p:cNvSpPr>
            <p:nvPr/>
          </p:nvSpPr>
          <p:spPr bwMode="auto">
            <a:xfrm>
              <a:off x="4128" y="139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80921" name="Rectangle 25"/>
            <p:cNvSpPr>
              <a:spLocks noChangeArrowheads="1"/>
            </p:cNvSpPr>
            <p:nvPr/>
          </p:nvSpPr>
          <p:spPr bwMode="auto">
            <a:xfrm>
              <a:off x="412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80922" name="Rectangle 26"/>
            <p:cNvSpPr>
              <a:spLocks noChangeArrowheads="1"/>
            </p:cNvSpPr>
            <p:nvPr/>
          </p:nvSpPr>
          <p:spPr bwMode="auto">
            <a:xfrm>
              <a:off x="4128" y="307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80923" name="Rectangle 27"/>
            <p:cNvSpPr>
              <a:spLocks noChangeArrowheads="1"/>
            </p:cNvSpPr>
            <p:nvPr/>
          </p:nvSpPr>
          <p:spPr bwMode="auto">
            <a:xfrm>
              <a:off x="4704" y="17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80924" name="Rectangle 28"/>
            <p:cNvSpPr>
              <a:spLocks noChangeArrowheads="1"/>
            </p:cNvSpPr>
            <p:nvPr/>
          </p:nvSpPr>
          <p:spPr bwMode="auto">
            <a:xfrm>
              <a:off x="4704" y="22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80925" name="Rectangle 29"/>
            <p:cNvSpPr>
              <a:spLocks noChangeArrowheads="1"/>
            </p:cNvSpPr>
            <p:nvPr/>
          </p:nvSpPr>
          <p:spPr bwMode="auto">
            <a:xfrm>
              <a:off x="4752" y="273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80926" name="Rectangle 30"/>
            <p:cNvSpPr>
              <a:spLocks noChangeArrowheads="1"/>
            </p:cNvSpPr>
            <p:nvPr/>
          </p:nvSpPr>
          <p:spPr bwMode="auto">
            <a:xfrm>
              <a:off x="4848" y="34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cxnSp>
        <p:nvCxnSpPr>
          <p:cNvPr id="80927" name="AutoShape 31"/>
          <p:cNvCxnSpPr>
            <a:cxnSpLocks noChangeShapeType="1"/>
          </p:cNvCxnSpPr>
          <p:nvPr/>
        </p:nvCxnSpPr>
        <p:spPr bwMode="auto">
          <a:xfrm>
            <a:off x="5105400" y="2133600"/>
            <a:ext cx="0" cy="762000"/>
          </a:xfrm>
          <a:prstGeom prst="straightConnector1">
            <a:avLst/>
          </a:prstGeom>
          <a:noFill/>
          <a:ln w="76200">
            <a:solidFill>
              <a:srgbClr val="FF0000"/>
            </a:solidFill>
            <a:round/>
            <a:headEnd/>
            <a:tailEnd type="triangle" w="med" len="med"/>
          </a:ln>
          <a:effectLst/>
        </p:spPr>
      </p:cxnSp>
      <p:cxnSp>
        <p:nvCxnSpPr>
          <p:cNvPr id="80928" name="AutoShape 32"/>
          <p:cNvCxnSpPr>
            <a:cxnSpLocks noChangeShapeType="1"/>
          </p:cNvCxnSpPr>
          <p:nvPr/>
        </p:nvCxnSpPr>
        <p:spPr bwMode="auto">
          <a:xfrm>
            <a:off x="5334000" y="3124200"/>
            <a:ext cx="752475" cy="447675"/>
          </a:xfrm>
          <a:prstGeom prst="straightConnector1">
            <a:avLst/>
          </a:prstGeom>
          <a:noFill/>
          <a:ln w="76200">
            <a:solidFill>
              <a:srgbClr val="FF0000"/>
            </a:solidFill>
            <a:round/>
            <a:headEnd/>
            <a:tailEnd type="triangle" w="med" len="med"/>
          </a:ln>
          <a:effectLst/>
        </p:spPr>
      </p:cxnSp>
      <p:cxnSp>
        <p:nvCxnSpPr>
          <p:cNvPr id="80929" name="AutoShape 33"/>
          <p:cNvCxnSpPr>
            <a:cxnSpLocks noChangeShapeType="1"/>
          </p:cNvCxnSpPr>
          <p:nvPr/>
        </p:nvCxnSpPr>
        <p:spPr bwMode="auto">
          <a:xfrm flipH="1">
            <a:off x="5334000" y="3895725"/>
            <a:ext cx="752475" cy="600075"/>
          </a:xfrm>
          <a:prstGeom prst="straightConnector1">
            <a:avLst/>
          </a:prstGeom>
          <a:noFill/>
          <a:ln w="76200">
            <a:solidFill>
              <a:srgbClr val="FF0000"/>
            </a:solidFill>
            <a:round/>
            <a:headEnd/>
            <a:tailEnd type="triangle" w="med" len="med"/>
          </a:ln>
          <a:effectLst/>
        </p:spPr>
      </p:cxnSp>
      <p:cxnSp>
        <p:nvCxnSpPr>
          <p:cNvPr id="80931" name="AutoShape 35"/>
          <p:cNvCxnSpPr>
            <a:cxnSpLocks noChangeShapeType="1"/>
          </p:cNvCxnSpPr>
          <p:nvPr/>
        </p:nvCxnSpPr>
        <p:spPr bwMode="auto">
          <a:xfrm>
            <a:off x="5105400" y="4724400"/>
            <a:ext cx="0" cy="990600"/>
          </a:xfrm>
          <a:prstGeom prst="straightConnector1">
            <a:avLst/>
          </a:prstGeom>
          <a:noFill/>
          <a:ln w="76200">
            <a:solidFill>
              <a:srgbClr val="FF0000"/>
            </a:solidFill>
            <a:round/>
            <a:headEnd/>
            <a:tailEnd type="triangle" w="med" len="med"/>
          </a:ln>
          <a:effectLst/>
        </p:spPr>
      </p:cxnSp>
      <p:sp>
        <p:nvSpPr>
          <p:cNvPr id="80933" name="Rectangle 37"/>
          <p:cNvSpPr>
            <a:spLocks noChangeArrowheads="1"/>
          </p:cNvSpPr>
          <p:nvPr/>
        </p:nvSpPr>
        <p:spPr bwMode="auto">
          <a:xfrm>
            <a:off x="533400" y="2514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A=3</a:t>
            </a:r>
          </a:p>
        </p:txBody>
      </p:sp>
      <p:sp>
        <p:nvSpPr>
          <p:cNvPr id="80934" name="Rectangle 38"/>
          <p:cNvSpPr>
            <a:spLocks noChangeArrowheads="1"/>
          </p:cNvSpPr>
          <p:nvPr/>
        </p:nvSpPr>
        <p:spPr bwMode="auto">
          <a:xfrm>
            <a:off x="1752600" y="2514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80935" name="Rectangle 39"/>
          <p:cNvSpPr>
            <a:spLocks noChangeArrowheads="1"/>
          </p:cNvSpPr>
          <p:nvPr/>
        </p:nvSpPr>
        <p:spPr bwMode="auto">
          <a:xfrm>
            <a:off x="2971800" y="2514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80936" name="Rectangle 40"/>
          <p:cNvSpPr>
            <a:spLocks noChangeArrowheads="1"/>
          </p:cNvSpPr>
          <p:nvPr/>
        </p:nvSpPr>
        <p:spPr bwMode="auto">
          <a:xfrm>
            <a:off x="762000" y="3505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1</a:t>
            </a:r>
          </a:p>
        </p:txBody>
      </p:sp>
      <p:sp>
        <p:nvSpPr>
          <p:cNvPr id="80937" name="Rectangle 41"/>
          <p:cNvSpPr>
            <a:spLocks noChangeArrowheads="1"/>
          </p:cNvSpPr>
          <p:nvPr/>
        </p:nvSpPr>
        <p:spPr bwMode="auto">
          <a:xfrm>
            <a:off x="1600200" y="3505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4</a:t>
            </a:r>
          </a:p>
        </p:txBody>
      </p:sp>
      <p:sp>
        <p:nvSpPr>
          <p:cNvPr id="80938" name="Rectangle 42"/>
          <p:cNvSpPr>
            <a:spLocks noChangeArrowheads="1"/>
          </p:cNvSpPr>
          <p:nvPr/>
        </p:nvSpPr>
        <p:spPr bwMode="auto">
          <a:xfrm>
            <a:off x="3505200" y="3505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3</a:t>
            </a:r>
          </a:p>
        </p:txBody>
      </p:sp>
      <p:sp>
        <p:nvSpPr>
          <p:cNvPr id="80939" name="Rectangle 43"/>
          <p:cNvSpPr>
            <a:spLocks noChangeArrowheads="1"/>
          </p:cNvSpPr>
          <p:nvPr/>
        </p:nvSpPr>
        <p:spPr bwMode="auto">
          <a:xfrm>
            <a:off x="2514600" y="3505200"/>
            <a:ext cx="368300" cy="519113"/>
          </a:xfrm>
          <a:prstGeom prst="rect">
            <a:avLst/>
          </a:prstGeom>
          <a:solidFill>
            <a:schemeClr val="bg1"/>
          </a:solidFill>
          <a:ln w="9525">
            <a:noFill/>
            <a:miter lim="800000"/>
            <a:headEnd/>
            <a:tailEnd/>
          </a:ln>
          <a:effectLst/>
        </p:spPr>
        <p:txBody>
          <a:bodyPr>
            <a:spAutoFit/>
          </a:bodyPr>
          <a:lstStyle/>
          <a:p>
            <a:r>
              <a:rPr lang="en-US" altLang="zh-CN" sz="2800" b="1">
                <a:solidFill>
                  <a:srgbClr val="0000FF"/>
                </a:solidFill>
              </a:rPr>
              <a:t>5</a:t>
            </a:r>
          </a:p>
        </p:txBody>
      </p:sp>
      <p:cxnSp>
        <p:nvCxnSpPr>
          <p:cNvPr id="80942" name="AutoShape 46"/>
          <p:cNvCxnSpPr>
            <a:cxnSpLocks noChangeShapeType="1"/>
            <a:stCxn id="80936" idx="3"/>
            <a:endCxn id="80937" idx="1"/>
          </p:cNvCxnSpPr>
          <p:nvPr/>
        </p:nvCxnSpPr>
        <p:spPr bwMode="auto">
          <a:xfrm>
            <a:off x="1144588" y="3765550"/>
            <a:ext cx="455612" cy="0"/>
          </a:xfrm>
          <a:prstGeom prst="straightConnector1">
            <a:avLst/>
          </a:prstGeom>
          <a:noFill/>
          <a:ln w="50800">
            <a:solidFill>
              <a:schemeClr val="tx1"/>
            </a:solidFill>
            <a:round/>
            <a:headEnd/>
            <a:tailEnd type="triangle" w="med" len="med"/>
          </a:ln>
          <a:effectLst/>
        </p:spPr>
      </p:cxnSp>
      <p:cxnSp>
        <p:nvCxnSpPr>
          <p:cNvPr id="80943" name="AutoShape 47"/>
          <p:cNvCxnSpPr>
            <a:cxnSpLocks noChangeShapeType="1"/>
            <a:stCxn id="80937" idx="3"/>
            <a:endCxn id="80939" idx="1"/>
          </p:cNvCxnSpPr>
          <p:nvPr/>
        </p:nvCxnSpPr>
        <p:spPr bwMode="auto">
          <a:xfrm>
            <a:off x="1982788" y="3765550"/>
            <a:ext cx="531812" cy="0"/>
          </a:xfrm>
          <a:prstGeom prst="straightConnector1">
            <a:avLst/>
          </a:prstGeom>
          <a:noFill/>
          <a:ln w="50800">
            <a:solidFill>
              <a:schemeClr val="tx1"/>
            </a:solidFill>
            <a:round/>
            <a:headEnd/>
            <a:tailEnd type="triangle" w="med" len="med"/>
          </a:ln>
          <a:effectLst/>
        </p:spPr>
      </p:cxnSp>
      <p:cxnSp>
        <p:nvCxnSpPr>
          <p:cNvPr id="80944" name="AutoShape 48"/>
          <p:cNvCxnSpPr>
            <a:cxnSpLocks noChangeShapeType="1"/>
            <a:stCxn id="80939" idx="3"/>
            <a:endCxn id="80938" idx="1"/>
          </p:cNvCxnSpPr>
          <p:nvPr/>
        </p:nvCxnSpPr>
        <p:spPr bwMode="auto">
          <a:xfrm>
            <a:off x="2882900" y="3765550"/>
            <a:ext cx="622300" cy="0"/>
          </a:xfrm>
          <a:prstGeom prst="straightConnector1">
            <a:avLst/>
          </a:prstGeom>
          <a:noFill/>
          <a:ln w="50800">
            <a:solidFill>
              <a:schemeClr val="tx1"/>
            </a:solidFill>
            <a:round/>
            <a:headEnd/>
            <a:tailEnd type="triangle" w="med" len="med"/>
          </a:ln>
          <a:effectLst/>
        </p:spPr>
      </p:cxnSp>
      <p:sp>
        <p:nvSpPr>
          <p:cNvPr id="80973" name="Rectangle 77"/>
          <p:cNvSpPr>
            <a:spLocks noChangeArrowheads="1"/>
          </p:cNvSpPr>
          <p:nvPr/>
        </p:nvSpPr>
        <p:spPr bwMode="auto">
          <a:xfrm>
            <a:off x="609600" y="4648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80974" name="Rectangle 78"/>
          <p:cNvSpPr>
            <a:spLocks noChangeArrowheads="1"/>
          </p:cNvSpPr>
          <p:nvPr/>
        </p:nvSpPr>
        <p:spPr bwMode="auto">
          <a:xfrm>
            <a:off x="1828800" y="4648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80975" name="Rectangle 79"/>
          <p:cNvSpPr>
            <a:spLocks noChangeArrowheads="1"/>
          </p:cNvSpPr>
          <p:nvPr/>
        </p:nvSpPr>
        <p:spPr bwMode="auto">
          <a:xfrm>
            <a:off x="3048000" y="4648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80976" name="Rectangle 80"/>
          <p:cNvSpPr>
            <a:spLocks noChangeArrowheads="1"/>
          </p:cNvSpPr>
          <p:nvPr/>
        </p:nvSpPr>
        <p:spPr bwMode="auto">
          <a:xfrm>
            <a:off x="838200" y="56388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1</a:t>
            </a:r>
          </a:p>
        </p:txBody>
      </p:sp>
      <p:sp>
        <p:nvSpPr>
          <p:cNvPr id="80977" name="Rectangle 81"/>
          <p:cNvSpPr>
            <a:spLocks noChangeArrowheads="1"/>
          </p:cNvSpPr>
          <p:nvPr/>
        </p:nvSpPr>
        <p:spPr bwMode="auto">
          <a:xfrm>
            <a:off x="1676400" y="56388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2</a:t>
            </a:r>
          </a:p>
        </p:txBody>
      </p:sp>
      <p:sp>
        <p:nvSpPr>
          <p:cNvPr id="80978" name="Rectangle 82"/>
          <p:cNvSpPr>
            <a:spLocks noChangeArrowheads="1"/>
          </p:cNvSpPr>
          <p:nvPr/>
        </p:nvSpPr>
        <p:spPr bwMode="auto">
          <a:xfrm>
            <a:off x="3581400" y="56388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7</a:t>
            </a:r>
          </a:p>
        </p:txBody>
      </p:sp>
      <p:sp>
        <p:nvSpPr>
          <p:cNvPr id="80979" name="Rectangle 83"/>
          <p:cNvSpPr>
            <a:spLocks noChangeArrowheads="1"/>
          </p:cNvSpPr>
          <p:nvPr/>
        </p:nvSpPr>
        <p:spPr bwMode="auto">
          <a:xfrm>
            <a:off x="2590800" y="5638800"/>
            <a:ext cx="368300" cy="519113"/>
          </a:xfrm>
          <a:prstGeom prst="rect">
            <a:avLst/>
          </a:prstGeom>
          <a:solidFill>
            <a:schemeClr val="bg1"/>
          </a:solidFill>
          <a:ln w="9525">
            <a:noFill/>
            <a:miter lim="800000"/>
            <a:headEnd/>
            <a:tailEnd/>
          </a:ln>
          <a:effectLst/>
        </p:spPr>
        <p:txBody>
          <a:bodyPr>
            <a:spAutoFit/>
          </a:bodyPr>
          <a:lstStyle/>
          <a:p>
            <a:r>
              <a:rPr lang="en-US" altLang="zh-CN" sz="2800" b="1">
                <a:solidFill>
                  <a:srgbClr val="0000FF"/>
                </a:solidFill>
              </a:rPr>
              <a:t>6</a:t>
            </a:r>
          </a:p>
        </p:txBody>
      </p:sp>
      <p:cxnSp>
        <p:nvCxnSpPr>
          <p:cNvPr id="80980" name="AutoShape 84"/>
          <p:cNvCxnSpPr>
            <a:cxnSpLocks noChangeShapeType="1"/>
            <a:stCxn id="80976" idx="3"/>
            <a:endCxn id="80977" idx="1"/>
          </p:cNvCxnSpPr>
          <p:nvPr/>
        </p:nvCxnSpPr>
        <p:spPr bwMode="auto">
          <a:xfrm>
            <a:off x="1220788" y="5899150"/>
            <a:ext cx="455612" cy="0"/>
          </a:xfrm>
          <a:prstGeom prst="straightConnector1">
            <a:avLst/>
          </a:prstGeom>
          <a:noFill/>
          <a:ln w="50800">
            <a:solidFill>
              <a:schemeClr val="tx1"/>
            </a:solidFill>
            <a:round/>
            <a:headEnd/>
            <a:tailEnd type="triangle" w="med" len="med"/>
          </a:ln>
          <a:effectLst/>
        </p:spPr>
      </p:cxnSp>
      <p:cxnSp>
        <p:nvCxnSpPr>
          <p:cNvPr id="80981" name="AutoShape 85"/>
          <p:cNvCxnSpPr>
            <a:cxnSpLocks noChangeShapeType="1"/>
            <a:stCxn id="80977" idx="3"/>
            <a:endCxn id="80979" idx="1"/>
          </p:cNvCxnSpPr>
          <p:nvPr/>
        </p:nvCxnSpPr>
        <p:spPr bwMode="auto">
          <a:xfrm>
            <a:off x="2058988" y="5899150"/>
            <a:ext cx="531812" cy="0"/>
          </a:xfrm>
          <a:prstGeom prst="straightConnector1">
            <a:avLst/>
          </a:prstGeom>
          <a:noFill/>
          <a:ln w="50800">
            <a:solidFill>
              <a:schemeClr val="tx1"/>
            </a:solidFill>
            <a:round/>
            <a:headEnd/>
            <a:tailEnd type="triangle" w="med" len="med"/>
          </a:ln>
          <a:effectLst/>
        </p:spPr>
      </p:cxnSp>
      <p:cxnSp>
        <p:nvCxnSpPr>
          <p:cNvPr id="80982" name="AutoShape 86"/>
          <p:cNvCxnSpPr>
            <a:cxnSpLocks noChangeShapeType="1"/>
            <a:stCxn id="80979" idx="3"/>
            <a:endCxn id="80978" idx="1"/>
          </p:cNvCxnSpPr>
          <p:nvPr/>
        </p:nvCxnSpPr>
        <p:spPr bwMode="auto">
          <a:xfrm>
            <a:off x="2959100" y="5899150"/>
            <a:ext cx="622300" cy="0"/>
          </a:xfrm>
          <a:prstGeom prst="straightConnector1">
            <a:avLst/>
          </a:prstGeom>
          <a:noFill/>
          <a:ln w="50800">
            <a:solidFill>
              <a:schemeClr val="tx1"/>
            </a:solidFill>
            <a:round/>
            <a:headEnd/>
            <a:tailEnd type="triangle" w="med" len="med"/>
          </a:ln>
          <a:effectLst/>
        </p:spPr>
      </p:cxnSp>
      <p:grpSp>
        <p:nvGrpSpPr>
          <p:cNvPr id="80983" name="Group 87"/>
          <p:cNvGrpSpPr>
            <a:grpSpLocks/>
          </p:cNvGrpSpPr>
          <p:nvPr/>
        </p:nvGrpSpPr>
        <p:grpSpPr bwMode="auto">
          <a:xfrm>
            <a:off x="6858000" y="1752600"/>
            <a:ext cx="1828800" cy="4495800"/>
            <a:chOff x="4128" y="1008"/>
            <a:chExt cx="1152" cy="2832"/>
          </a:xfrm>
        </p:grpSpPr>
        <p:sp>
          <p:nvSpPr>
            <p:cNvPr id="80984" name="Oval 88"/>
            <p:cNvSpPr>
              <a:spLocks noChangeArrowheads="1"/>
            </p:cNvSpPr>
            <p:nvPr/>
          </p:nvSpPr>
          <p:spPr bwMode="auto">
            <a:xfrm>
              <a:off x="4272" y="1008"/>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85" name="Oval 89"/>
            <p:cNvSpPr>
              <a:spLocks noChangeArrowheads="1"/>
            </p:cNvSpPr>
            <p:nvPr/>
          </p:nvSpPr>
          <p:spPr bwMode="auto">
            <a:xfrm>
              <a:off x="4272" y="17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86" name="Oval 90"/>
            <p:cNvSpPr>
              <a:spLocks noChangeArrowheads="1"/>
            </p:cNvSpPr>
            <p:nvPr/>
          </p:nvSpPr>
          <p:spPr bwMode="auto">
            <a:xfrm>
              <a:off x="4272" y="264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87" name="Oval 91"/>
            <p:cNvSpPr>
              <a:spLocks noChangeArrowheads="1"/>
            </p:cNvSpPr>
            <p:nvPr/>
          </p:nvSpPr>
          <p:spPr bwMode="auto">
            <a:xfrm>
              <a:off x="4992" y="216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88" name="Oval 92"/>
            <p:cNvSpPr>
              <a:spLocks noChangeArrowheads="1"/>
            </p:cNvSpPr>
            <p:nvPr/>
          </p:nvSpPr>
          <p:spPr bwMode="auto">
            <a:xfrm>
              <a:off x="4272" y="355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0989" name="Oval 93"/>
            <p:cNvSpPr>
              <a:spLocks noChangeArrowheads="1"/>
            </p:cNvSpPr>
            <p:nvPr/>
          </p:nvSpPr>
          <p:spPr bwMode="auto">
            <a:xfrm>
              <a:off x="4992" y="307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80990" name="AutoShape 94"/>
            <p:cNvCxnSpPr>
              <a:cxnSpLocks noChangeShapeType="1"/>
              <a:stCxn id="80984" idx="4"/>
              <a:endCxn id="80985" idx="0"/>
            </p:cNvCxnSpPr>
            <p:nvPr/>
          </p:nvCxnSpPr>
          <p:spPr bwMode="auto">
            <a:xfrm>
              <a:off x="4416" y="1296"/>
              <a:ext cx="0" cy="480"/>
            </a:xfrm>
            <a:prstGeom prst="straightConnector1">
              <a:avLst/>
            </a:prstGeom>
            <a:noFill/>
            <a:ln w="50800">
              <a:solidFill>
                <a:schemeClr val="accent2"/>
              </a:solidFill>
              <a:round/>
              <a:headEnd/>
              <a:tailEnd type="triangle" w="med" len="med"/>
            </a:ln>
            <a:effectLst/>
          </p:spPr>
        </p:cxnSp>
        <p:cxnSp>
          <p:nvCxnSpPr>
            <p:cNvPr id="80991" name="AutoShape 95"/>
            <p:cNvCxnSpPr>
              <a:cxnSpLocks noChangeShapeType="1"/>
              <a:stCxn id="80985" idx="4"/>
              <a:endCxn id="80986" idx="0"/>
            </p:cNvCxnSpPr>
            <p:nvPr/>
          </p:nvCxnSpPr>
          <p:spPr bwMode="auto">
            <a:xfrm>
              <a:off x="4416" y="2064"/>
              <a:ext cx="0" cy="576"/>
            </a:xfrm>
            <a:prstGeom prst="straightConnector1">
              <a:avLst/>
            </a:prstGeom>
            <a:noFill/>
            <a:ln w="50800">
              <a:solidFill>
                <a:schemeClr val="accent2"/>
              </a:solidFill>
              <a:round/>
              <a:headEnd/>
              <a:tailEnd type="triangle" w="med" len="med"/>
            </a:ln>
            <a:effectLst/>
          </p:spPr>
        </p:cxnSp>
        <p:cxnSp>
          <p:nvCxnSpPr>
            <p:cNvPr id="80992" name="AutoShape 96"/>
            <p:cNvCxnSpPr>
              <a:cxnSpLocks noChangeShapeType="1"/>
              <a:stCxn id="80986" idx="4"/>
              <a:endCxn id="80988" idx="0"/>
            </p:cNvCxnSpPr>
            <p:nvPr/>
          </p:nvCxnSpPr>
          <p:spPr bwMode="auto">
            <a:xfrm>
              <a:off x="4416" y="2928"/>
              <a:ext cx="0" cy="624"/>
            </a:xfrm>
            <a:prstGeom prst="straightConnector1">
              <a:avLst/>
            </a:prstGeom>
            <a:noFill/>
            <a:ln w="50800">
              <a:solidFill>
                <a:schemeClr val="accent2"/>
              </a:solidFill>
              <a:round/>
              <a:headEnd/>
              <a:tailEnd type="triangle" w="med" len="med"/>
            </a:ln>
            <a:effectLst/>
          </p:spPr>
        </p:cxnSp>
        <p:cxnSp>
          <p:nvCxnSpPr>
            <p:cNvPr id="80993" name="AutoShape 97"/>
            <p:cNvCxnSpPr>
              <a:cxnSpLocks noChangeShapeType="1"/>
              <a:stCxn id="80985" idx="6"/>
              <a:endCxn id="80987" idx="1"/>
            </p:cNvCxnSpPr>
            <p:nvPr/>
          </p:nvCxnSpPr>
          <p:spPr bwMode="auto">
            <a:xfrm>
              <a:off x="4560" y="1920"/>
              <a:ext cx="474" cy="282"/>
            </a:xfrm>
            <a:prstGeom prst="straightConnector1">
              <a:avLst/>
            </a:prstGeom>
            <a:noFill/>
            <a:ln w="50800">
              <a:solidFill>
                <a:schemeClr val="accent2"/>
              </a:solidFill>
              <a:round/>
              <a:headEnd/>
              <a:tailEnd type="triangle" w="med" len="med"/>
            </a:ln>
            <a:effectLst/>
          </p:spPr>
        </p:cxnSp>
        <p:cxnSp>
          <p:nvCxnSpPr>
            <p:cNvPr id="80994" name="AutoShape 98"/>
            <p:cNvCxnSpPr>
              <a:cxnSpLocks noChangeShapeType="1"/>
              <a:stCxn id="80987" idx="3"/>
              <a:endCxn id="80986" idx="6"/>
            </p:cNvCxnSpPr>
            <p:nvPr/>
          </p:nvCxnSpPr>
          <p:spPr bwMode="auto">
            <a:xfrm flipH="1">
              <a:off x="4560" y="2406"/>
              <a:ext cx="474" cy="378"/>
            </a:xfrm>
            <a:prstGeom prst="straightConnector1">
              <a:avLst/>
            </a:prstGeom>
            <a:noFill/>
            <a:ln w="50800">
              <a:solidFill>
                <a:schemeClr val="accent2"/>
              </a:solidFill>
              <a:round/>
              <a:headEnd/>
              <a:tailEnd type="triangle" w="med" len="med"/>
            </a:ln>
            <a:effectLst/>
          </p:spPr>
        </p:cxnSp>
        <p:cxnSp>
          <p:nvCxnSpPr>
            <p:cNvPr id="80995" name="AutoShape 99"/>
            <p:cNvCxnSpPr>
              <a:cxnSpLocks noChangeShapeType="1"/>
              <a:stCxn id="80986" idx="6"/>
              <a:endCxn id="80989" idx="1"/>
            </p:cNvCxnSpPr>
            <p:nvPr/>
          </p:nvCxnSpPr>
          <p:spPr bwMode="auto">
            <a:xfrm>
              <a:off x="4560" y="2784"/>
              <a:ext cx="474" cy="330"/>
            </a:xfrm>
            <a:prstGeom prst="straightConnector1">
              <a:avLst/>
            </a:prstGeom>
            <a:noFill/>
            <a:ln w="50800">
              <a:solidFill>
                <a:schemeClr val="accent2"/>
              </a:solidFill>
              <a:round/>
              <a:headEnd/>
              <a:tailEnd type="triangle" w="med" len="med"/>
            </a:ln>
            <a:effectLst/>
          </p:spPr>
        </p:cxnSp>
        <p:cxnSp>
          <p:nvCxnSpPr>
            <p:cNvPr id="80996" name="AutoShape 100"/>
            <p:cNvCxnSpPr>
              <a:cxnSpLocks noChangeShapeType="1"/>
              <a:stCxn id="80989" idx="3"/>
              <a:endCxn id="80988" idx="6"/>
            </p:cNvCxnSpPr>
            <p:nvPr/>
          </p:nvCxnSpPr>
          <p:spPr bwMode="auto">
            <a:xfrm flipH="1">
              <a:off x="4560" y="3318"/>
              <a:ext cx="474" cy="378"/>
            </a:xfrm>
            <a:prstGeom prst="straightConnector1">
              <a:avLst/>
            </a:prstGeom>
            <a:noFill/>
            <a:ln w="50800">
              <a:solidFill>
                <a:schemeClr val="accent2"/>
              </a:solidFill>
              <a:round/>
              <a:headEnd/>
              <a:tailEnd type="triangle" w="med" len="med"/>
            </a:ln>
            <a:effectLst/>
          </p:spPr>
        </p:cxnSp>
        <p:sp>
          <p:nvSpPr>
            <p:cNvPr id="80997" name="Rectangle 101"/>
            <p:cNvSpPr>
              <a:spLocks noChangeArrowheads="1"/>
            </p:cNvSpPr>
            <p:nvPr/>
          </p:nvSpPr>
          <p:spPr bwMode="auto">
            <a:xfrm>
              <a:off x="4128" y="139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80998" name="Rectangle 102"/>
            <p:cNvSpPr>
              <a:spLocks noChangeArrowheads="1"/>
            </p:cNvSpPr>
            <p:nvPr/>
          </p:nvSpPr>
          <p:spPr bwMode="auto">
            <a:xfrm>
              <a:off x="412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80999" name="Rectangle 103"/>
            <p:cNvSpPr>
              <a:spLocks noChangeArrowheads="1"/>
            </p:cNvSpPr>
            <p:nvPr/>
          </p:nvSpPr>
          <p:spPr bwMode="auto">
            <a:xfrm>
              <a:off x="4128" y="307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81000" name="Rectangle 104"/>
            <p:cNvSpPr>
              <a:spLocks noChangeArrowheads="1"/>
            </p:cNvSpPr>
            <p:nvPr/>
          </p:nvSpPr>
          <p:spPr bwMode="auto">
            <a:xfrm>
              <a:off x="4704" y="17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81001" name="Rectangle 105"/>
            <p:cNvSpPr>
              <a:spLocks noChangeArrowheads="1"/>
            </p:cNvSpPr>
            <p:nvPr/>
          </p:nvSpPr>
          <p:spPr bwMode="auto">
            <a:xfrm>
              <a:off x="4704" y="22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81002" name="Rectangle 106"/>
            <p:cNvSpPr>
              <a:spLocks noChangeArrowheads="1"/>
            </p:cNvSpPr>
            <p:nvPr/>
          </p:nvSpPr>
          <p:spPr bwMode="auto">
            <a:xfrm>
              <a:off x="4752" y="273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81003" name="Rectangle 107"/>
            <p:cNvSpPr>
              <a:spLocks noChangeArrowheads="1"/>
            </p:cNvSpPr>
            <p:nvPr/>
          </p:nvSpPr>
          <p:spPr bwMode="auto">
            <a:xfrm>
              <a:off x="4848" y="34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cxnSp>
        <p:nvCxnSpPr>
          <p:cNvPr id="81004" name="AutoShape 108"/>
          <p:cNvCxnSpPr>
            <a:cxnSpLocks noChangeShapeType="1"/>
          </p:cNvCxnSpPr>
          <p:nvPr/>
        </p:nvCxnSpPr>
        <p:spPr bwMode="auto">
          <a:xfrm>
            <a:off x="7315200" y="2209800"/>
            <a:ext cx="0" cy="762000"/>
          </a:xfrm>
          <a:prstGeom prst="straightConnector1">
            <a:avLst/>
          </a:prstGeom>
          <a:noFill/>
          <a:ln w="76200">
            <a:solidFill>
              <a:srgbClr val="00FF00"/>
            </a:solidFill>
            <a:round/>
            <a:headEnd/>
            <a:tailEnd type="triangle" w="med" len="med"/>
          </a:ln>
          <a:effectLst/>
        </p:spPr>
      </p:cxnSp>
      <p:cxnSp>
        <p:nvCxnSpPr>
          <p:cNvPr id="81008" name="AutoShape 112"/>
          <p:cNvCxnSpPr>
            <a:cxnSpLocks noChangeShapeType="1"/>
            <a:stCxn id="80985" idx="4"/>
            <a:endCxn id="80986" idx="0"/>
          </p:cNvCxnSpPr>
          <p:nvPr/>
        </p:nvCxnSpPr>
        <p:spPr bwMode="auto">
          <a:xfrm>
            <a:off x="7315200" y="3429000"/>
            <a:ext cx="0" cy="914400"/>
          </a:xfrm>
          <a:prstGeom prst="straightConnector1">
            <a:avLst/>
          </a:prstGeom>
          <a:noFill/>
          <a:ln w="76200">
            <a:solidFill>
              <a:srgbClr val="00FF00"/>
            </a:solidFill>
            <a:round/>
            <a:headEnd/>
            <a:tailEnd type="triangle" w="med" len="med"/>
          </a:ln>
          <a:effectLst/>
        </p:spPr>
      </p:cxnSp>
      <p:cxnSp>
        <p:nvCxnSpPr>
          <p:cNvPr id="81009" name="AutoShape 113"/>
          <p:cNvCxnSpPr>
            <a:cxnSpLocks noChangeShapeType="1"/>
            <a:stCxn id="80986" idx="6"/>
            <a:endCxn id="80989" idx="1"/>
          </p:cNvCxnSpPr>
          <p:nvPr/>
        </p:nvCxnSpPr>
        <p:spPr bwMode="auto">
          <a:xfrm>
            <a:off x="7543800" y="4572000"/>
            <a:ext cx="752475" cy="523875"/>
          </a:xfrm>
          <a:prstGeom prst="straightConnector1">
            <a:avLst/>
          </a:prstGeom>
          <a:noFill/>
          <a:ln w="76200">
            <a:solidFill>
              <a:srgbClr val="00FF00"/>
            </a:solidFill>
            <a:round/>
            <a:headEnd/>
            <a:tailEnd type="triangle" w="med" len="med"/>
          </a:ln>
          <a:effectLst/>
        </p:spPr>
      </p:cxnSp>
      <p:cxnSp>
        <p:nvCxnSpPr>
          <p:cNvPr id="81010" name="AutoShape 114"/>
          <p:cNvCxnSpPr>
            <a:cxnSpLocks noChangeShapeType="1"/>
            <a:stCxn id="80989" idx="3"/>
            <a:endCxn id="80988" idx="6"/>
          </p:cNvCxnSpPr>
          <p:nvPr/>
        </p:nvCxnSpPr>
        <p:spPr bwMode="auto">
          <a:xfrm flipH="1">
            <a:off x="7543800" y="5419725"/>
            <a:ext cx="752475" cy="600075"/>
          </a:xfrm>
          <a:prstGeom prst="straightConnector1">
            <a:avLst/>
          </a:prstGeom>
          <a:noFill/>
          <a:ln w="76200">
            <a:solidFill>
              <a:srgbClr val="00FF00"/>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933"/>
                                        </p:tgtEl>
                                        <p:attrNameLst>
                                          <p:attrName>style.visibility</p:attrName>
                                        </p:attrNameLst>
                                      </p:cBhvr>
                                      <p:to>
                                        <p:strVal val="visible"/>
                                      </p:to>
                                    </p:set>
                                    <p:anim calcmode="lin" valueType="num">
                                      <p:cBhvr additive="base">
                                        <p:cTn id="7" dur="500" fill="hold"/>
                                        <p:tgtEl>
                                          <p:spTgt spid="80933"/>
                                        </p:tgtEl>
                                        <p:attrNameLst>
                                          <p:attrName>ppt_x</p:attrName>
                                        </p:attrNameLst>
                                      </p:cBhvr>
                                      <p:tavLst>
                                        <p:tav tm="0">
                                          <p:val>
                                            <p:strVal val="#ppt_x"/>
                                          </p:val>
                                        </p:tav>
                                        <p:tav tm="100000">
                                          <p:val>
                                            <p:strVal val="#ppt_x"/>
                                          </p:val>
                                        </p:tav>
                                      </p:tavLst>
                                    </p:anim>
                                    <p:anim calcmode="lin" valueType="num">
                                      <p:cBhvr additive="base">
                                        <p:cTn id="8" dur="500" fill="hold"/>
                                        <p:tgtEl>
                                          <p:spTgt spid="809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934"/>
                                        </p:tgtEl>
                                        <p:attrNameLst>
                                          <p:attrName>style.visibility</p:attrName>
                                        </p:attrNameLst>
                                      </p:cBhvr>
                                      <p:to>
                                        <p:strVal val="visible"/>
                                      </p:to>
                                    </p:set>
                                    <p:anim calcmode="lin" valueType="num">
                                      <p:cBhvr additive="base">
                                        <p:cTn id="11" dur="500" fill="hold"/>
                                        <p:tgtEl>
                                          <p:spTgt spid="80934"/>
                                        </p:tgtEl>
                                        <p:attrNameLst>
                                          <p:attrName>ppt_x</p:attrName>
                                        </p:attrNameLst>
                                      </p:cBhvr>
                                      <p:tavLst>
                                        <p:tav tm="0">
                                          <p:val>
                                            <p:strVal val="#ppt_x"/>
                                          </p:val>
                                        </p:tav>
                                        <p:tav tm="100000">
                                          <p:val>
                                            <p:strVal val="#ppt_x"/>
                                          </p:val>
                                        </p:tav>
                                      </p:tavLst>
                                    </p:anim>
                                    <p:anim calcmode="lin" valueType="num">
                                      <p:cBhvr additive="base">
                                        <p:cTn id="12" dur="500" fill="hold"/>
                                        <p:tgtEl>
                                          <p:spTgt spid="809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0935"/>
                                        </p:tgtEl>
                                        <p:attrNameLst>
                                          <p:attrName>style.visibility</p:attrName>
                                        </p:attrNameLst>
                                      </p:cBhvr>
                                      <p:to>
                                        <p:strVal val="visible"/>
                                      </p:to>
                                    </p:set>
                                    <p:anim calcmode="lin" valueType="num">
                                      <p:cBhvr additive="base">
                                        <p:cTn id="15" dur="500" fill="hold"/>
                                        <p:tgtEl>
                                          <p:spTgt spid="80935"/>
                                        </p:tgtEl>
                                        <p:attrNameLst>
                                          <p:attrName>ppt_x</p:attrName>
                                        </p:attrNameLst>
                                      </p:cBhvr>
                                      <p:tavLst>
                                        <p:tav tm="0">
                                          <p:val>
                                            <p:strVal val="#ppt_x"/>
                                          </p:val>
                                        </p:tav>
                                        <p:tav tm="100000">
                                          <p:val>
                                            <p:strVal val="#ppt_x"/>
                                          </p:val>
                                        </p:tav>
                                      </p:tavLst>
                                    </p:anim>
                                    <p:anim calcmode="lin" valueType="num">
                                      <p:cBhvr additive="base">
                                        <p:cTn id="16" dur="500" fill="hold"/>
                                        <p:tgtEl>
                                          <p:spTgt spid="8093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0945"/>
                                        </p:tgtEl>
                                        <p:attrNameLst>
                                          <p:attrName>style.visibility</p:attrName>
                                        </p:attrNameLst>
                                      </p:cBhvr>
                                      <p:to>
                                        <p:strVal val="visible"/>
                                      </p:to>
                                    </p:set>
                                    <p:animEffect transition="in" filter="blinds(horizontal)">
                                      <p:cBhvr>
                                        <p:cTn id="21" dur="500"/>
                                        <p:tgtEl>
                                          <p:spTgt spid="8094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80927"/>
                                        </p:tgtEl>
                                        <p:attrNameLst>
                                          <p:attrName>style.visibility</p:attrName>
                                        </p:attrNameLst>
                                      </p:cBhvr>
                                      <p:to>
                                        <p:strVal val="visible"/>
                                      </p:to>
                                    </p:set>
                                    <p:animEffect transition="in" filter="strips(downLeft)">
                                      <p:cBhvr>
                                        <p:cTn id="26" dur="500"/>
                                        <p:tgtEl>
                                          <p:spTgt spid="8092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80928"/>
                                        </p:tgtEl>
                                        <p:attrNameLst>
                                          <p:attrName>style.visibility</p:attrName>
                                        </p:attrNameLst>
                                      </p:cBhvr>
                                      <p:to>
                                        <p:strVal val="visible"/>
                                      </p:to>
                                    </p:set>
                                    <p:animEffect transition="in" filter="strips(downRight)">
                                      <p:cBhvr>
                                        <p:cTn id="31" dur="500"/>
                                        <p:tgtEl>
                                          <p:spTgt spid="8092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80929"/>
                                        </p:tgtEl>
                                        <p:attrNameLst>
                                          <p:attrName>style.visibility</p:attrName>
                                        </p:attrNameLst>
                                      </p:cBhvr>
                                      <p:to>
                                        <p:strVal val="visible"/>
                                      </p:to>
                                    </p:set>
                                    <p:animEffect transition="in" filter="strips(downLeft)">
                                      <p:cBhvr>
                                        <p:cTn id="36" dur="500"/>
                                        <p:tgtEl>
                                          <p:spTgt spid="8092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80931"/>
                                        </p:tgtEl>
                                        <p:attrNameLst>
                                          <p:attrName>style.visibility</p:attrName>
                                        </p:attrNameLst>
                                      </p:cBhvr>
                                      <p:to>
                                        <p:strVal val="visible"/>
                                      </p:to>
                                    </p:set>
                                    <p:animEffect transition="in" filter="strips(downLeft)">
                                      <p:cBhvr>
                                        <p:cTn id="41" dur="500"/>
                                        <p:tgtEl>
                                          <p:spTgt spid="80931"/>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80936"/>
                                        </p:tgtEl>
                                        <p:attrNameLst>
                                          <p:attrName>style.visibility</p:attrName>
                                        </p:attrNameLst>
                                      </p:cBhvr>
                                      <p:to>
                                        <p:strVal val="visible"/>
                                      </p:to>
                                    </p:set>
                                    <p:animEffect transition="in" filter="strips(downRight)">
                                      <p:cBhvr>
                                        <p:cTn id="46" dur="500"/>
                                        <p:tgtEl>
                                          <p:spTgt spid="8093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80942"/>
                                        </p:tgtEl>
                                        <p:attrNameLst>
                                          <p:attrName>style.visibility</p:attrName>
                                        </p:attrNameLst>
                                      </p:cBhvr>
                                      <p:to>
                                        <p:strVal val="visible"/>
                                      </p:to>
                                    </p:set>
                                    <p:animEffect transition="in" filter="strips(downRight)">
                                      <p:cBhvr>
                                        <p:cTn id="51" dur="500"/>
                                        <p:tgtEl>
                                          <p:spTgt spid="80942"/>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80937"/>
                                        </p:tgtEl>
                                        <p:attrNameLst>
                                          <p:attrName>style.visibility</p:attrName>
                                        </p:attrNameLst>
                                      </p:cBhvr>
                                      <p:to>
                                        <p:strVal val="visible"/>
                                      </p:to>
                                    </p:set>
                                    <p:animEffect transition="in" filter="strips(downRight)">
                                      <p:cBhvr>
                                        <p:cTn id="54" dur="500"/>
                                        <p:tgtEl>
                                          <p:spTgt spid="80937"/>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80943"/>
                                        </p:tgtEl>
                                        <p:attrNameLst>
                                          <p:attrName>style.visibility</p:attrName>
                                        </p:attrNameLst>
                                      </p:cBhvr>
                                      <p:to>
                                        <p:strVal val="visible"/>
                                      </p:to>
                                    </p:set>
                                    <p:animEffect transition="in" filter="strips(downRight)">
                                      <p:cBhvr>
                                        <p:cTn id="59" dur="500"/>
                                        <p:tgtEl>
                                          <p:spTgt spid="80943"/>
                                        </p:tgtEl>
                                      </p:cBhvr>
                                    </p:animEffect>
                                  </p:childTnLst>
                                </p:cTn>
                              </p:par>
                              <p:par>
                                <p:cTn id="60" presetID="18" presetClass="entr" presetSubtype="6" fill="hold" grpId="0" nodeType="withEffect">
                                  <p:stCondLst>
                                    <p:cond delay="0"/>
                                  </p:stCondLst>
                                  <p:childTnLst>
                                    <p:set>
                                      <p:cBhvr>
                                        <p:cTn id="61" dur="1" fill="hold">
                                          <p:stCondLst>
                                            <p:cond delay="0"/>
                                          </p:stCondLst>
                                        </p:cTn>
                                        <p:tgtEl>
                                          <p:spTgt spid="80939"/>
                                        </p:tgtEl>
                                        <p:attrNameLst>
                                          <p:attrName>style.visibility</p:attrName>
                                        </p:attrNameLst>
                                      </p:cBhvr>
                                      <p:to>
                                        <p:strVal val="visible"/>
                                      </p:to>
                                    </p:set>
                                    <p:animEffect transition="in" filter="strips(downRight)">
                                      <p:cBhvr>
                                        <p:cTn id="62" dur="500"/>
                                        <p:tgtEl>
                                          <p:spTgt spid="8093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80944"/>
                                        </p:tgtEl>
                                        <p:attrNameLst>
                                          <p:attrName>style.visibility</p:attrName>
                                        </p:attrNameLst>
                                      </p:cBhvr>
                                      <p:to>
                                        <p:strVal val="visible"/>
                                      </p:to>
                                    </p:set>
                                    <p:animEffect transition="in" filter="strips(downRight)">
                                      <p:cBhvr>
                                        <p:cTn id="67" dur="500"/>
                                        <p:tgtEl>
                                          <p:spTgt spid="80944"/>
                                        </p:tgtEl>
                                      </p:cBhvr>
                                    </p:animEffect>
                                  </p:childTnLst>
                                </p:cTn>
                              </p:par>
                              <p:par>
                                <p:cTn id="68" presetID="18" presetClass="entr" presetSubtype="6" fill="hold" grpId="0" nodeType="withEffect">
                                  <p:stCondLst>
                                    <p:cond delay="0"/>
                                  </p:stCondLst>
                                  <p:childTnLst>
                                    <p:set>
                                      <p:cBhvr>
                                        <p:cTn id="69" dur="1" fill="hold">
                                          <p:stCondLst>
                                            <p:cond delay="0"/>
                                          </p:stCondLst>
                                        </p:cTn>
                                        <p:tgtEl>
                                          <p:spTgt spid="80938"/>
                                        </p:tgtEl>
                                        <p:attrNameLst>
                                          <p:attrName>style.visibility</p:attrName>
                                        </p:attrNameLst>
                                      </p:cBhvr>
                                      <p:to>
                                        <p:strVal val="visible"/>
                                      </p:to>
                                    </p:set>
                                    <p:animEffect transition="in" filter="strips(downRight)">
                                      <p:cBhvr>
                                        <p:cTn id="70" dur="500"/>
                                        <p:tgtEl>
                                          <p:spTgt spid="80938"/>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0973"/>
                                        </p:tgtEl>
                                        <p:attrNameLst>
                                          <p:attrName>style.visibility</p:attrName>
                                        </p:attrNameLst>
                                      </p:cBhvr>
                                      <p:to>
                                        <p:strVal val="visible"/>
                                      </p:to>
                                    </p:set>
                                    <p:anim calcmode="lin" valueType="num">
                                      <p:cBhvr additive="base">
                                        <p:cTn id="75" dur="500" fill="hold"/>
                                        <p:tgtEl>
                                          <p:spTgt spid="80973"/>
                                        </p:tgtEl>
                                        <p:attrNameLst>
                                          <p:attrName>ppt_x</p:attrName>
                                        </p:attrNameLst>
                                      </p:cBhvr>
                                      <p:tavLst>
                                        <p:tav tm="0">
                                          <p:val>
                                            <p:strVal val="#ppt_x"/>
                                          </p:val>
                                        </p:tav>
                                        <p:tav tm="100000">
                                          <p:val>
                                            <p:strVal val="#ppt_x"/>
                                          </p:val>
                                        </p:tav>
                                      </p:tavLst>
                                    </p:anim>
                                    <p:anim calcmode="lin" valueType="num">
                                      <p:cBhvr additive="base">
                                        <p:cTn id="76" dur="500" fill="hold"/>
                                        <p:tgtEl>
                                          <p:spTgt spid="8097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0974"/>
                                        </p:tgtEl>
                                        <p:attrNameLst>
                                          <p:attrName>style.visibility</p:attrName>
                                        </p:attrNameLst>
                                      </p:cBhvr>
                                      <p:to>
                                        <p:strVal val="visible"/>
                                      </p:to>
                                    </p:set>
                                    <p:anim calcmode="lin" valueType="num">
                                      <p:cBhvr additive="base">
                                        <p:cTn id="79" dur="500" fill="hold"/>
                                        <p:tgtEl>
                                          <p:spTgt spid="80974"/>
                                        </p:tgtEl>
                                        <p:attrNameLst>
                                          <p:attrName>ppt_x</p:attrName>
                                        </p:attrNameLst>
                                      </p:cBhvr>
                                      <p:tavLst>
                                        <p:tav tm="0">
                                          <p:val>
                                            <p:strVal val="#ppt_x"/>
                                          </p:val>
                                        </p:tav>
                                        <p:tav tm="100000">
                                          <p:val>
                                            <p:strVal val="#ppt_x"/>
                                          </p:val>
                                        </p:tav>
                                      </p:tavLst>
                                    </p:anim>
                                    <p:anim calcmode="lin" valueType="num">
                                      <p:cBhvr additive="base">
                                        <p:cTn id="80" dur="500" fill="hold"/>
                                        <p:tgtEl>
                                          <p:spTgt spid="8097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0975"/>
                                        </p:tgtEl>
                                        <p:attrNameLst>
                                          <p:attrName>style.visibility</p:attrName>
                                        </p:attrNameLst>
                                      </p:cBhvr>
                                      <p:to>
                                        <p:strVal val="visible"/>
                                      </p:to>
                                    </p:set>
                                    <p:anim calcmode="lin" valueType="num">
                                      <p:cBhvr additive="base">
                                        <p:cTn id="83" dur="500" fill="hold"/>
                                        <p:tgtEl>
                                          <p:spTgt spid="80975"/>
                                        </p:tgtEl>
                                        <p:attrNameLst>
                                          <p:attrName>ppt_x</p:attrName>
                                        </p:attrNameLst>
                                      </p:cBhvr>
                                      <p:tavLst>
                                        <p:tav tm="0">
                                          <p:val>
                                            <p:strVal val="#ppt_x"/>
                                          </p:val>
                                        </p:tav>
                                        <p:tav tm="100000">
                                          <p:val>
                                            <p:strVal val="#ppt_x"/>
                                          </p:val>
                                        </p:tav>
                                      </p:tavLst>
                                    </p:anim>
                                    <p:anim calcmode="lin" valueType="num">
                                      <p:cBhvr additive="base">
                                        <p:cTn id="84" dur="500" fill="hold"/>
                                        <p:tgtEl>
                                          <p:spTgt spid="8097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80983"/>
                                        </p:tgtEl>
                                        <p:attrNameLst>
                                          <p:attrName>style.visibility</p:attrName>
                                        </p:attrNameLst>
                                      </p:cBhvr>
                                      <p:to>
                                        <p:strVal val="visible"/>
                                      </p:to>
                                    </p:set>
                                    <p:animEffect transition="in" filter="blinds(horizontal)">
                                      <p:cBhvr>
                                        <p:cTn id="89" dur="500"/>
                                        <p:tgtEl>
                                          <p:spTgt spid="80983"/>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nodeType="clickEffect">
                                  <p:stCondLst>
                                    <p:cond delay="0"/>
                                  </p:stCondLst>
                                  <p:childTnLst>
                                    <p:set>
                                      <p:cBhvr>
                                        <p:cTn id="93" dur="1" fill="hold">
                                          <p:stCondLst>
                                            <p:cond delay="0"/>
                                          </p:stCondLst>
                                        </p:cTn>
                                        <p:tgtEl>
                                          <p:spTgt spid="81004"/>
                                        </p:tgtEl>
                                        <p:attrNameLst>
                                          <p:attrName>style.visibility</p:attrName>
                                        </p:attrNameLst>
                                      </p:cBhvr>
                                      <p:to>
                                        <p:strVal val="visible"/>
                                      </p:to>
                                    </p:set>
                                    <p:animEffect transition="in" filter="strips(downLeft)">
                                      <p:cBhvr>
                                        <p:cTn id="94" dur="500"/>
                                        <p:tgtEl>
                                          <p:spTgt spid="81004"/>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12" fill="hold" nodeType="clickEffect">
                                  <p:stCondLst>
                                    <p:cond delay="0"/>
                                  </p:stCondLst>
                                  <p:childTnLst>
                                    <p:set>
                                      <p:cBhvr>
                                        <p:cTn id="98" dur="1" fill="hold">
                                          <p:stCondLst>
                                            <p:cond delay="0"/>
                                          </p:stCondLst>
                                        </p:cTn>
                                        <p:tgtEl>
                                          <p:spTgt spid="81008"/>
                                        </p:tgtEl>
                                        <p:attrNameLst>
                                          <p:attrName>style.visibility</p:attrName>
                                        </p:attrNameLst>
                                      </p:cBhvr>
                                      <p:to>
                                        <p:strVal val="visible"/>
                                      </p:to>
                                    </p:set>
                                    <p:animEffect transition="in" filter="strips(downLeft)">
                                      <p:cBhvr>
                                        <p:cTn id="99" dur="500"/>
                                        <p:tgtEl>
                                          <p:spTgt spid="81008"/>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6" fill="hold" nodeType="clickEffect">
                                  <p:stCondLst>
                                    <p:cond delay="0"/>
                                  </p:stCondLst>
                                  <p:childTnLst>
                                    <p:set>
                                      <p:cBhvr>
                                        <p:cTn id="103" dur="1" fill="hold">
                                          <p:stCondLst>
                                            <p:cond delay="0"/>
                                          </p:stCondLst>
                                        </p:cTn>
                                        <p:tgtEl>
                                          <p:spTgt spid="81009"/>
                                        </p:tgtEl>
                                        <p:attrNameLst>
                                          <p:attrName>style.visibility</p:attrName>
                                        </p:attrNameLst>
                                      </p:cBhvr>
                                      <p:to>
                                        <p:strVal val="visible"/>
                                      </p:to>
                                    </p:set>
                                    <p:animEffect transition="in" filter="strips(downRight)">
                                      <p:cBhvr>
                                        <p:cTn id="104" dur="500"/>
                                        <p:tgtEl>
                                          <p:spTgt spid="81009"/>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12" fill="hold" nodeType="clickEffect">
                                  <p:stCondLst>
                                    <p:cond delay="0"/>
                                  </p:stCondLst>
                                  <p:childTnLst>
                                    <p:set>
                                      <p:cBhvr>
                                        <p:cTn id="108" dur="1" fill="hold">
                                          <p:stCondLst>
                                            <p:cond delay="0"/>
                                          </p:stCondLst>
                                        </p:cTn>
                                        <p:tgtEl>
                                          <p:spTgt spid="81010"/>
                                        </p:tgtEl>
                                        <p:attrNameLst>
                                          <p:attrName>style.visibility</p:attrName>
                                        </p:attrNameLst>
                                      </p:cBhvr>
                                      <p:to>
                                        <p:strVal val="visible"/>
                                      </p:to>
                                    </p:set>
                                    <p:animEffect transition="in" filter="strips(downLeft)">
                                      <p:cBhvr>
                                        <p:cTn id="109" dur="500"/>
                                        <p:tgtEl>
                                          <p:spTgt spid="81010"/>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6" fill="hold" grpId="0" nodeType="clickEffect">
                                  <p:stCondLst>
                                    <p:cond delay="0"/>
                                  </p:stCondLst>
                                  <p:childTnLst>
                                    <p:set>
                                      <p:cBhvr>
                                        <p:cTn id="113" dur="1" fill="hold">
                                          <p:stCondLst>
                                            <p:cond delay="0"/>
                                          </p:stCondLst>
                                        </p:cTn>
                                        <p:tgtEl>
                                          <p:spTgt spid="80976"/>
                                        </p:tgtEl>
                                        <p:attrNameLst>
                                          <p:attrName>style.visibility</p:attrName>
                                        </p:attrNameLst>
                                      </p:cBhvr>
                                      <p:to>
                                        <p:strVal val="visible"/>
                                      </p:to>
                                    </p:set>
                                    <p:animEffect transition="in" filter="strips(downRight)">
                                      <p:cBhvr>
                                        <p:cTn id="114" dur="500"/>
                                        <p:tgtEl>
                                          <p:spTgt spid="80976"/>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nodeType="clickEffect">
                                  <p:stCondLst>
                                    <p:cond delay="0"/>
                                  </p:stCondLst>
                                  <p:childTnLst>
                                    <p:set>
                                      <p:cBhvr>
                                        <p:cTn id="118" dur="1" fill="hold">
                                          <p:stCondLst>
                                            <p:cond delay="0"/>
                                          </p:stCondLst>
                                        </p:cTn>
                                        <p:tgtEl>
                                          <p:spTgt spid="80980"/>
                                        </p:tgtEl>
                                        <p:attrNameLst>
                                          <p:attrName>style.visibility</p:attrName>
                                        </p:attrNameLst>
                                      </p:cBhvr>
                                      <p:to>
                                        <p:strVal val="visible"/>
                                      </p:to>
                                    </p:set>
                                    <p:animEffect transition="in" filter="strips(downRight)">
                                      <p:cBhvr>
                                        <p:cTn id="119" dur="500"/>
                                        <p:tgtEl>
                                          <p:spTgt spid="80980"/>
                                        </p:tgtEl>
                                      </p:cBhvr>
                                    </p:animEffect>
                                  </p:childTnLst>
                                </p:cTn>
                              </p:par>
                              <p:par>
                                <p:cTn id="120" presetID="18" presetClass="entr" presetSubtype="6" fill="hold" grpId="0" nodeType="withEffect">
                                  <p:stCondLst>
                                    <p:cond delay="0"/>
                                  </p:stCondLst>
                                  <p:childTnLst>
                                    <p:set>
                                      <p:cBhvr>
                                        <p:cTn id="121" dur="1" fill="hold">
                                          <p:stCondLst>
                                            <p:cond delay="0"/>
                                          </p:stCondLst>
                                        </p:cTn>
                                        <p:tgtEl>
                                          <p:spTgt spid="80977"/>
                                        </p:tgtEl>
                                        <p:attrNameLst>
                                          <p:attrName>style.visibility</p:attrName>
                                        </p:attrNameLst>
                                      </p:cBhvr>
                                      <p:to>
                                        <p:strVal val="visible"/>
                                      </p:to>
                                    </p:set>
                                    <p:animEffect transition="in" filter="strips(downRight)">
                                      <p:cBhvr>
                                        <p:cTn id="122" dur="500"/>
                                        <p:tgtEl>
                                          <p:spTgt spid="80977"/>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6" fill="hold" nodeType="clickEffect">
                                  <p:stCondLst>
                                    <p:cond delay="0"/>
                                  </p:stCondLst>
                                  <p:childTnLst>
                                    <p:set>
                                      <p:cBhvr>
                                        <p:cTn id="126" dur="1" fill="hold">
                                          <p:stCondLst>
                                            <p:cond delay="0"/>
                                          </p:stCondLst>
                                        </p:cTn>
                                        <p:tgtEl>
                                          <p:spTgt spid="80981"/>
                                        </p:tgtEl>
                                        <p:attrNameLst>
                                          <p:attrName>style.visibility</p:attrName>
                                        </p:attrNameLst>
                                      </p:cBhvr>
                                      <p:to>
                                        <p:strVal val="visible"/>
                                      </p:to>
                                    </p:set>
                                    <p:animEffect transition="in" filter="strips(downRight)">
                                      <p:cBhvr>
                                        <p:cTn id="127" dur="500"/>
                                        <p:tgtEl>
                                          <p:spTgt spid="80981"/>
                                        </p:tgtEl>
                                      </p:cBhvr>
                                    </p:animEffect>
                                  </p:childTnLst>
                                </p:cTn>
                              </p:par>
                              <p:par>
                                <p:cTn id="128" presetID="18" presetClass="entr" presetSubtype="6" fill="hold" grpId="0" nodeType="withEffect">
                                  <p:stCondLst>
                                    <p:cond delay="0"/>
                                  </p:stCondLst>
                                  <p:childTnLst>
                                    <p:set>
                                      <p:cBhvr>
                                        <p:cTn id="129" dur="1" fill="hold">
                                          <p:stCondLst>
                                            <p:cond delay="0"/>
                                          </p:stCondLst>
                                        </p:cTn>
                                        <p:tgtEl>
                                          <p:spTgt spid="80979"/>
                                        </p:tgtEl>
                                        <p:attrNameLst>
                                          <p:attrName>style.visibility</p:attrName>
                                        </p:attrNameLst>
                                      </p:cBhvr>
                                      <p:to>
                                        <p:strVal val="visible"/>
                                      </p:to>
                                    </p:set>
                                    <p:animEffect transition="in" filter="strips(downRight)">
                                      <p:cBhvr>
                                        <p:cTn id="130" dur="500"/>
                                        <p:tgtEl>
                                          <p:spTgt spid="80979"/>
                                        </p:tgtEl>
                                      </p:cBhvr>
                                    </p:animEffect>
                                  </p:childTnLst>
                                </p:cTn>
                              </p:par>
                            </p:childTnLst>
                          </p:cTn>
                        </p:par>
                      </p:childTnLst>
                    </p:cTn>
                  </p:par>
                  <p:par>
                    <p:cTn id="131" fill="hold">
                      <p:stCondLst>
                        <p:cond delay="indefinite"/>
                      </p:stCondLst>
                      <p:childTnLst>
                        <p:par>
                          <p:cTn id="132" fill="hold">
                            <p:stCondLst>
                              <p:cond delay="0"/>
                            </p:stCondLst>
                            <p:childTnLst>
                              <p:par>
                                <p:cTn id="133" presetID="18" presetClass="entr" presetSubtype="6" fill="hold" nodeType="clickEffect">
                                  <p:stCondLst>
                                    <p:cond delay="0"/>
                                  </p:stCondLst>
                                  <p:childTnLst>
                                    <p:set>
                                      <p:cBhvr>
                                        <p:cTn id="134" dur="1" fill="hold">
                                          <p:stCondLst>
                                            <p:cond delay="0"/>
                                          </p:stCondLst>
                                        </p:cTn>
                                        <p:tgtEl>
                                          <p:spTgt spid="80982"/>
                                        </p:tgtEl>
                                        <p:attrNameLst>
                                          <p:attrName>style.visibility</p:attrName>
                                        </p:attrNameLst>
                                      </p:cBhvr>
                                      <p:to>
                                        <p:strVal val="visible"/>
                                      </p:to>
                                    </p:set>
                                    <p:animEffect transition="in" filter="strips(downRight)">
                                      <p:cBhvr>
                                        <p:cTn id="135" dur="500"/>
                                        <p:tgtEl>
                                          <p:spTgt spid="80982"/>
                                        </p:tgtEl>
                                      </p:cBhvr>
                                    </p:animEffect>
                                  </p:childTnLst>
                                </p:cTn>
                              </p:par>
                              <p:par>
                                <p:cTn id="136" presetID="18" presetClass="entr" presetSubtype="6" fill="hold" grpId="0" nodeType="withEffect">
                                  <p:stCondLst>
                                    <p:cond delay="0"/>
                                  </p:stCondLst>
                                  <p:childTnLst>
                                    <p:set>
                                      <p:cBhvr>
                                        <p:cTn id="137" dur="1" fill="hold">
                                          <p:stCondLst>
                                            <p:cond delay="0"/>
                                          </p:stCondLst>
                                        </p:cTn>
                                        <p:tgtEl>
                                          <p:spTgt spid="80978"/>
                                        </p:tgtEl>
                                        <p:attrNameLst>
                                          <p:attrName>style.visibility</p:attrName>
                                        </p:attrNameLst>
                                      </p:cBhvr>
                                      <p:to>
                                        <p:strVal val="visible"/>
                                      </p:to>
                                    </p:set>
                                    <p:animEffect transition="in" filter="strips(downRight)">
                                      <p:cBhvr>
                                        <p:cTn id="138" dur="500"/>
                                        <p:tgtEl>
                                          <p:spTgt spid="80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3" grpId="0" animBg="1"/>
      <p:bldP spid="80934" grpId="0" animBg="1"/>
      <p:bldP spid="80935" grpId="0" animBg="1"/>
      <p:bldP spid="80936" grpId="0" animBg="1"/>
      <p:bldP spid="80937" grpId="0" animBg="1"/>
      <p:bldP spid="80938" grpId="0" animBg="1"/>
      <p:bldP spid="80939" grpId="0" animBg="1"/>
      <p:bldP spid="80973" grpId="0" animBg="1"/>
      <p:bldP spid="80974" grpId="0" animBg="1"/>
      <p:bldP spid="80975" grpId="0" animBg="1"/>
      <p:bldP spid="80976" grpId="0" animBg="1"/>
      <p:bldP spid="80977" grpId="0" animBg="1"/>
      <p:bldP spid="80978" grpId="0" animBg="1"/>
      <p:bldP spid="8097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日期占位符 3"/>
          <p:cNvSpPr>
            <a:spLocks noGrp="1"/>
          </p:cNvSpPr>
          <p:nvPr>
            <p:ph type="dt" sz="half" idx="10"/>
          </p:nvPr>
        </p:nvSpPr>
        <p:spPr/>
        <p:txBody>
          <a:bodyPr/>
          <a:lstStyle/>
          <a:p>
            <a:fld id="{D3F6D87C-056C-4CB1-ABF6-3B42531249EC}" type="datetime1">
              <a:rPr lang="zh-CN" altLang="en-US"/>
              <a:pPr/>
              <a:t>2020/1/5</a:t>
            </a:fld>
            <a:endParaRPr lang="en-US" altLang="zh-CN"/>
          </a:p>
        </p:txBody>
      </p:sp>
      <p:sp>
        <p:nvSpPr>
          <p:cNvPr id="72" name="灯片编号占位符 4"/>
          <p:cNvSpPr>
            <a:spLocks noGrp="1"/>
          </p:cNvSpPr>
          <p:nvPr>
            <p:ph type="sldNum" sz="quarter" idx="11"/>
          </p:nvPr>
        </p:nvSpPr>
        <p:spPr/>
        <p:txBody>
          <a:bodyPr/>
          <a:lstStyle/>
          <a:p>
            <a:fld id="{5F480C04-02D4-40F8-9CD8-2D4FE91E1B50}" type="slidenum">
              <a:rPr lang="en-US" altLang="zh-CN"/>
              <a:pPr/>
              <a:t>48</a:t>
            </a:fld>
            <a:endParaRPr lang="en-US" altLang="zh-CN"/>
          </a:p>
        </p:txBody>
      </p:sp>
      <p:sp>
        <p:nvSpPr>
          <p:cNvPr id="81922" name="Rectangle 2"/>
          <p:cNvSpPr>
            <a:spLocks noGrp="1" noChangeArrowheads="1"/>
          </p:cNvSpPr>
          <p:nvPr>
            <p:ph type="title"/>
          </p:nvPr>
        </p:nvSpPr>
        <p:spPr/>
        <p:txBody>
          <a:bodyPr/>
          <a:lstStyle/>
          <a:p>
            <a:r>
              <a:rPr lang="en-US" altLang="zh-CN"/>
              <a:t>7.4.1 【</a:t>
            </a:r>
            <a:r>
              <a:rPr lang="zh-CN" altLang="zh-CN"/>
              <a:t>⑵</a:t>
            </a:r>
            <a:r>
              <a:rPr lang="zh-CN" altLang="en-US"/>
              <a:t>路径测试法</a:t>
            </a:r>
            <a:r>
              <a:rPr lang="en-US" altLang="zh-CN"/>
              <a:t>】</a:t>
            </a:r>
          </a:p>
        </p:txBody>
      </p:sp>
      <p:sp>
        <p:nvSpPr>
          <p:cNvPr id="81923"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路径覆盖</a:t>
            </a:r>
          </a:p>
          <a:p>
            <a:pPr lvl="1"/>
            <a:r>
              <a:rPr lang="zh-CN" altLang="en-US">
                <a:solidFill>
                  <a:srgbClr val="CC0000"/>
                </a:solidFill>
              </a:rPr>
              <a:t>每条路径</a:t>
            </a:r>
            <a:r>
              <a:rPr lang="zh-CN" altLang="en-US"/>
              <a:t>至少都要执行一次。</a:t>
            </a:r>
          </a:p>
        </p:txBody>
      </p:sp>
      <p:grpSp>
        <p:nvGrpSpPr>
          <p:cNvPr id="81987" name="Group 67"/>
          <p:cNvGrpSpPr>
            <a:grpSpLocks/>
          </p:cNvGrpSpPr>
          <p:nvPr/>
        </p:nvGrpSpPr>
        <p:grpSpPr bwMode="auto">
          <a:xfrm>
            <a:off x="4800600" y="1828800"/>
            <a:ext cx="1828800" cy="4495800"/>
            <a:chOff x="4128" y="1008"/>
            <a:chExt cx="1152" cy="2832"/>
          </a:xfrm>
        </p:grpSpPr>
        <p:sp>
          <p:nvSpPr>
            <p:cNvPr id="81988" name="Oval 68"/>
            <p:cNvSpPr>
              <a:spLocks noChangeArrowheads="1"/>
            </p:cNvSpPr>
            <p:nvPr/>
          </p:nvSpPr>
          <p:spPr bwMode="auto">
            <a:xfrm>
              <a:off x="4272" y="1008"/>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1989" name="Oval 69"/>
            <p:cNvSpPr>
              <a:spLocks noChangeArrowheads="1"/>
            </p:cNvSpPr>
            <p:nvPr/>
          </p:nvSpPr>
          <p:spPr bwMode="auto">
            <a:xfrm>
              <a:off x="4272" y="17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1990" name="Oval 70"/>
            <p:cNvSpPr>
              <a:spLocks noChangeArrowheads="1"/>
            </p:cNvSpPr>
            <p:nvPr/>
          </p:nvSpPr>
          <p:spPr bwMode="auto">
            <a:xfrm>
              <a:off x="4272" y="264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1991" name="Oval 71"/>
            <p:cNvSpPr>
              <a:spLocks noChangeArrowheads="1"/>
            </p:cNvSpPr>
            <p:nvPr/>
          </p:nvSpPr>
          <p:spPr bwMode="auto">
            <a:xfrm>
              <a:off x="4992" y="216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1992" name="Oval 72"/>
            <p:cNvSpPr>
              <a:spLocks noChangeArrowheads="1"/>
            </p:cNvSpPr>
            <p:nvPr/>
          </p:nvSpPr>
          <p:spPr bwMode="auto">
            <a:xfrm>
              <a:off x="4272" y="355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1993" name="Oval 73"/>
            <p:cNvSpPr>
              <a:spLocks noChangeArrowheads="1"/>
            </p:cNvSpPr>
            <p:nvPr/>
          </p:nvSpPr>
          <p:spPr bwMode="auto">
            <a:xfrm>
              <a:off x="4992" y="307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81994" name="AutoShape 74"/>
            <p:cNvCxnSpPr>
              <a:cxnSpLocks noChangeShapeType="1"/>
              <a:stCxn id="81988" idx="4"/>
              <a:endCxn id="81989" idx="0"/>
            </p:cNvCxnSpPr>
            <p:nvPr/>
          </p:nvCxnSpPr>
          <p:spPr bwMode="auto">
            <a:xfrm>
              <a:off x="4416" y="1296"/>
              <a:ext cx="0" cy="480"/>
            </a:xfrm>
            <a:prstGeom prst="straightConnector1">
              <a:avLst/>
            </a:prstGeom>
            <a:noFill/>
            <a:ln w="50800">
              <a:solidFill>
                <a:schemeClr val="accent2"/>
              </a:solidFill>
              <a:round/>
              <a:headEnd/>
              <a:tailEnd type="triangle" w="med" len="med"/>
            </a:ln>
            <a:effectLst/>
          </p:spPr>
        </p:cxnSp>
        <p:cxnSp>
          <p:nvCxnSpPr>
            <p:cNvPr id="81995" name="AutoShape 75"/>
            <p:cNvCxnSpPr>
              <a:cxnSpLocks noChangeShapeType="1"/>
              <a:stCxn id="81989" idx="4"/>
              <a:endCxn id="81990" idx="0"/>
            </p:cNvCxnSpPr>
            <p:nvPr/>
          </p:nvCxnSpPr>
          <p:spPr bwMode="auto">
            <a:xfrm>
              <a:off x="4416" y="2064"/>
              <a:ext cx="0" cy="576"/>
            </a:xfrm>
            <a:prstGeom prst="straightConnector1">
              <a:avLst/>
            </a:prstGeom>
            <a:noFill/>
            <a:ln w="50800">
              <a:solidFill>
                <a:schemeClr val="accent2"/>
              </a:solidFill>
              <a:round/>
              <a:headEnd/>
              <a:tailEnd type="triangle" w="med" len="med"/>
            </a:ln>
            <a:effectLst/>
          </p:spPr>
        </p:cxnSp>
        <p:cxnSp>
          <p:nvCxnSpPr>
            <p:cNvPr id="81996" name="AutoShape 76"/>
            <p:cNvCxnSpPr>
              <a:cxnSpLocks noChangeShapeType="1"/>
              <a:stCxn id="81990" idx="4"/>
              <a:endCxn id="81992" idx="0"/>
            </p:cNvCxnSpPr>
            <p:nvPr/>
          </p:nvCxnSpPr>
          <p:spPr bwMode="auto">
            <a:xfrm>
              <a:off x="4416" y="2928"/>
              <a:ext cx="0" cy="624"/>
            </a:xfrm>
            <a:prstGeom prst="straightConnector1">
              <a:avLst/>
            </a:prstGeom>
            <a:noFill/>
            <a:ln w="50800">
              <a:solidFill>
                <a:schemeClr val="accent2"/>
              </a:solidFill>
              <a:round/>
              <a:headEnd/>
              <a:tailEnd type="triangle" w="med" len="med"/>
            </a:ln>
            <a:effectLst/>
          </p:spPr>
        </p:cxnSp>
        <p:cxnSp>
          <p:nvCxnSpPr>
            <p:cNvPr id="81997" name="AutoShape 77"/>
            <p:cNvCxnSpPr>
              <a:cxnSpLocks noChangeShapeType="1"/>
              <a:stCxn id="81989" idx="6"/>
              <a:endCxn id="81991" idx="1"/>
            </p:cNvCxnSpPr>
            <p:nvPr/>
          </p:nvCxnSpPr>
          <p:spPr bwMode="auto">
            <a:xfrm>
              <a:off x="4560" y="1920"/>
              <a:ext cx="474" cy="282"/>
            </a:xfrm>
            <a:prstGeom prst="straightConnector1">
              <a:avLst/>
            </a:prstGeom>
            <a:noFill/>
            <a:ln w="50800">
              <a:solidFill>
                <a:schemeClr val="accent2"/>
              </a:solidFill>
              <a:round/>
              <a:headEnd/>
              <a:tailEnd type="triangle" w="med" len="med"/>
            </a:ln>
            <a:effectLst/>
          </p:spPr>
        </p:cxnSp>
        <p:cxnSp>
          <p:nvCxnSpPr>
            <p:cNvPr id="81998" name="AutoShape 78"/>
            <p:cNvCxnSpPr>
              <a:cxnSpLocks noChangeShapeType="1"/>
              <a:stCxn id="81991" idx="3"/>
              <a:endCxn id="81990" idx="6"/>
            </p:cNvCxnSpPr>
            <p:nvPr/>
          </p:nvCxnSpPr>
          <p:spPr bwMode="auto">
            <a:xfrm flipH="1">
              <a:off x="4560" y="2406"/>
              <a:ext cx="474" cy="378"/>
            </a:xfrm>
            <a:prstGeom prst="straightConnector1">
              <a:avLst/>
            </a:prstGeom>
            <a:noFill/>
            <a:ln w="50800">
              <a:solidFill>
                <a:schemeClr val="accent2"/>
              </a:solidFill>
              <a:round/>
              <a:headEnd/>
              <a:tailEnd type="triangle" w="med" len="med"/>
            </a:ln>
            <a:effectLst/>
          </p:spPr>
        </p:cxnSp>
        <p:cxnSp>
          <p:nvCxnSpPr>
            <p:cNvPr id="81999" name="AutoShape 79"/>
            <p:cNvCxnSpPr>
              <a:cxnSpLocks noChangeShapeType="1"/>
              <a:stCxn id="81990" idx="6"/>
              <a:endCxn id="81993" idx="1"/>
            </p:cNvCxnSpPr>
            <p:nvPr/>
          </p:nvCxnSpPr>
          <p:spPr bwMode="auto">
            <a:xfrm>
              <a:off x="4560" y="2784"/>
              <a:ext cx="474" cy="330"/>
            </a:xfrm>
            <a:prstGeom prst="straightConnector1">
              <a:avLst/>
            </a:prstGeom>
            <a:noFill/>
            <a:ln w="50800">
              <a:solidFill>
                <a:schemeClr val="accent2"/>
              </a:solidFill>
              <a:round/>
              <a:headEnd/>
              <a:tailEnd type="triangle" w="med" len="med"/>
            </a:ln>
            <a:effectLst/>
          </p:spPr>
        </p:cxnSp>
        <p:cxnSp>
          <p:nvCxnSpPr>
            <p:cNvPr id="82000" name="AutoShape 80"/>
            <p:cNvCxnSpPr>
              <a:cxnSpLocks noChangeShapeType="1"/>
              <a:stCxn id="81993" idx="3"/>
              <a:endCxn id="81992" idx="6"/>
            </p:cNvCxnSpPr>
            <p:nvPr/>
          </p:nvCxnSpPr>
          <p:spPr bwMode="auto">
            <a:xfrm flipH="1">
              <a:off x="4560" y="3318"/>
              <a:ext cx="474" cy="378"/>
            </a:xfrm>
            <a:prstGeom prst="straightConnector1">
              <a:avLst/>
            </a:prstGeom>
            <a:noFill/>
            <a:ln w="50800">
              <a:solidFill>
                <a:schemeClr val="accent2"/>
              </a:solidFill>
              <a:round/>
              <a:headEnd/>
              <a:tailEnd type="triangle" w="med" len="med"/>
            </a:ln>
            <a:effectLst/>
          </p:spPr>
        </p:cxnSp>
        <p:sp>
          <p:nvSpPr>
            <p:cNvPr id="82001" name="Rectangle 81"/>
            <p:cNvSpPr>
              <a:spLocks noChangeArrowheads="1"/>
            </p:cNvSpPr>
            <p:nvPr/>
          </p:nvSpPr>
          <p:spPr bwMode="auto">
            <a:xfrm>
              <a:off x="4128" y="139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82002" name="Rectangle 82"/>
            <p:cNvSpPr>
              <a:spLocks noChangeArrowheads="1"/>
            </p:cNvSpPr>
            <p:nvPr/>
          </p:nvSpPr>
          <p:spPr bwMode="auto">
            <a:xfrm>
              <a:off x="412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82003" name="Rectangle 83"/>
            <p:cNvSpPr>
              <a:spLocks noChangeArrowheads="1"/>
            </p:cNvSpPr>
            <p:nvPr/>
          </p:nvSpPr>
          <p:spPr bwMode="auto">
            <a:xfrm>
              <a:off x="4128" y="307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82004" name="Rectangle 84"/>
            <p:cNvSpPr>
              <a:spLocks noChangeArrowheads="1"/>
            </p:cNvSpPr>
            <p:nvPr/>
          </p:nvSpPr>
          <p:spPr bwMode="auto">
            <a:xfrm>
              <a:off x="4704" y="17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82005" name="Rectangle 85"/>
            <p:cNvSpPr>
              <a:spLocks noChangeArrowheads="1"/>
            </p:cNvSpPr>
            <p:nvPr/>
          </p:nvSpPr>
          <p:spPr bwMode="auto">
            <a:xfrm>
              <a:off x="4704" y="22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82006" name="Rectangle 86"/>
            <p:cNvSpPr>
              <a:spLocks noChangeArrowheads="1"/>
            </p:cNvSpPr>
            <p:nvPr/>
          </p:nvSpPr>
          <p:spPr bwMode="auto">
            <a:xfrm>
              <a:off x="4752" y="273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82007" name="Rectangle 87"/>
            <p:cNvSpPr>
              <a:spLocks noChangeArrowheads="1"/>
            </p:cNvSpPr>
            <p:nvPr/>
          </p:nvSpPr>
          <p:spPr bwMode="auto">
            <a:xfrm>
              <a:off x="4848" y="34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cxnSp>
        <p:nvCxnSpPr>
          <p:cNvPr id="82008" name="AutoShape 88"/>
          <p:cNvCxnSpPr>
            <a:cxnSpLocks noChangeShapeType="1"/>
          </p:cNvCxnSpPr>
          <p:nvPr/>
        </p:nvCxnSpPr>
        <p:spPr bwMode="auto">
          <a:xfrm>
            <a:off x="5257800" y="2286000"/>
            <a:ext cx="0" cy="762000"/>
          </a:xfrm>
          <a:prstGeom prst="straightConnector1">
            <a:avLst/>
          </a:prstGeom>
          <a:noFill/>
          <a:ln w="76200">
            <a:solidFill>
              <a:srgbClr val="FF0000"/>
            </a:solidFill>
            <a:round/>
            <a:headEnd/>
            <a:tailEnd type="triangle" w="med" len="med"/>
          </a:ln>
          <a:effectLst/>
        </p:spPr>
      </p:cxnSp>
      <p:cxnSp>
        <p:nvCxnSpPr>
          <p:cNvPr id="82009" name="AutoShape 89"/>
          <p:cNvCxnSpPr>
            <a:cxnSpLocks noChangeShapeType="1"/>
            <a:stCxn id="81989" idx="4"/>
            <a:endCxn id="81990" idx="0"/>
          </p:cNvCxnSpPr>
          <p:nvPr/>
        </p:nvCxnSpPr>
        <p:spPr bwMode="auto">
          <a:xfrm>
            <a:off x="5257800" y="3505200"/>
            <a:ext cx="0" cy="914400"/>
          </a:xfrm>
          <a:prstGeom prst="straightConnector1">
            <a:avLst/>
          </a:prstGeom>
          <a:noFill/>
          <a:ln w="76200">
            <a:solidFill>
              <a:srgbClr val="FF0000"/>
            </a:solidFill>
            <a:round/>
            <a:headEnd/>
            <a:tailEnd type="triangle" w="med" len="med"/>
          </a:ln>
          <a:effectLst/>
        </p:spPr>
      </p:cxnSp>
      <p:cxnSp>
        <p:nvCxnSpPr>
          <p:cNvPr id="82011" name="AutoShape 91"/>
          <p:cNvCxnSpPr>
            <a:cxnSpLocks noChangeShapeType="1"/>
          </p:cNvCxnSpPr>
          <p:nvPr/>
        </p:nvCxnSpPr>
        <p:spPr bwMode="auto">
          <a:xfrm>
            <a:off x="5257800" y="4876800"/>
            <a:ext cx="0" cy="990600"/>
          </a:xfrm>
          <a:prstGeom prst="straightConnector1">
            <a:avLst/>
          </a:prstGeom>
          <a:noFill/>
          <a:ln w="76200">
            <a:solidFill>
              <a:srgbClr val="FF0000"/>
            </a:solidFill>
            <a:round/>
            <a:headEnd/>
            <a:tailEnd type="triangle" w="med" len="med"/>
          </a:ln>
          <a:effectLst/>
        </p:spPr>
      </p:cxnSp>
      <p:sp>
        <p:nvSpPr>
          <p:cNvPr id="82012" name="Rectangle 92"/>
          <p:cNvSpPr>
            <a:spLocks noChangeArrowheads="1"/>
          </p:cNvSpPr>
          <p:nvPr/>
        </p:nvSpPr>
        <p:spPr bwMode="auto">
          <a:xfrm>
            <a:off x="685800" y="2667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82013" name="Rectangle 93"/>
          <p:cNvSpPr>
            <a:spLocks noChangeArrowheads="1"/>
          </p:cNvSpPr>
          <p:nvPr/>
        </p:nvSpPr>
        <p:spPr bwMode="auto">
          <a:xfrm>
            <a:off x="1905000" y="2667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82014" name="Rectangle 94"/>
          <p:cNvSpPr>
            <a:spLocks noChangeArrowheads="1"/>
          </p:cNvSpPr>
          <p:nvPr/>
        </p:nvSpPr>
        <p:spPr bwMode="auto">
          <a:xfrm>
            <a:off x="3124200" y="26670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82015" name="Rectangle 95"/>
          <p:cNvSpPr>
            <a:spLocks noChangeArrowheads="1"/>
          </p:cNvSpPr>
          <p:nvPr/>
        </p:nvSpPr>
        <p:spPr bwMode="auto">
          <a:xfrm>
            <a:off x="914400" y="36576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1</a:t>
            </a:r>
          </a:p>
        </p:txBody>
      </p:sp>
      <p:sp>
        <p:nvSpPr>
          <p:cNvPr id="82016" name="Rectangle 96"/>
          <p:cNvSpPr>
            <a:spLocks noChangeArrowheads="1"/>
          </p:cNvSpPr>
          <p:nvPr/>
        </p:nvSpPr>
        <p:spPr bwMode="auto">
          <a:xfrm>
            <a:off x="1752600" y="36576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2</a:t>
            </a:r>
          </a:p>
        </p:txBody>
      </p:sp>
      <p:sp>
        <p:nvSpPr>
          <p:cNvPr id="82018" name="Rectangle 98"/>
          <p:cNvSpPr>
            <a:spLocks noChangeArrowheads="1"/>
          </p:cNvSpPr>
          <p:nvPr/>
        </p:nvSpPr>
        <p:spPr bwMode="auto">
          <a:xfrm>
            <a:off x="2667000" y="3657600"/>
            <a:ext cx="368300" cy="519113"/>
          </a:xfrm>
          <a:prstGeom prst="rect">
            <a:avLst/>
          </a:prstGeom>
          <a:solidFill>
            <a:schemeClr val="bg1"/>
          </a:solidFill>
          <a:ln w="9525">
            <a:noFill/>
            <a:miter lim="800000"/>
            <a:headEnd/>
            <a:tailEnd/>
          </a:ln>
          <a:effectLst/>
        </p:spPr>
        <p:txBody>
          <a:bodyPr>
            <a:spAutoFit/>
          </a:bodyPr>
          <a:lstStyle/>
          <a:p>
            <a:r>
              <a:rPr lang="en-US" altLang="zh-CN" sz="2800" b="1">
                <a:solidFill>
                  <a:srgbClr val="0000FF"/>
                </a:solidFill>
              </a:rPr>
              <a:t>3</a:t>
            </a:r>
          </a:p>
        </p:txBody>
      </p:sp>
      <p:cxnSp>
        <p:nvCxnSpPr>
          <p:cNvPr id="82019" name="AutoShape 99"/>
          <p:cNvCxnSpPr>
            <a:cxnSpLocks noChangeShapeType="1"/>
            <a:stCxn id="82015" idx="3"/>
            <a:endCxn id="82016" idx="1"/>
          </p:cNvCxnSpPr>
          <p:nvPr/>
        </p:nvCxnSpPr>
        <p:spPr bwMode="auto">
          <a:xfrm>
            <a:off x="1296988" y="3917950"/>
            <a:ext cx="455612" cy="0"/>
          </a:xfrm>
          <a:prstGeom prst="straightConnector1">
            <a:avLst/>
          </a:prstGeom>
          <a:noFill/>
          <a:ln w="50800">
            <a:solidFill>
              <a:schemeClr val="tx1"/>
            </a:solidFill>
            <a:round/>
            <a:headEnd/>
            <a:tailEnd type="triangle" w="med" len="med"/>
          </a:ln>
          <a:effectLst/>
        </p:spPr>
      </p:cxnSp>
      <p:cxnSp>
        <p:nvCxnSpPr>
          <p:cNvPr id="82020" name="AutoShape 100"/>
          <p:cNvCxnSpPr>
            <a:cxnSpLocks noChangeShapeType="1"/>
            <a:stCxn id="82016" idx="3"/>
            <a:endCxn id="82018" idx="1"/>
          </p:cNvCxnSpPr>
          <p:nvPr/>
        </p:nvCxnSpPr>
        <p:spPr bwMode="auto">
          <a:xfrm>
            <a:off x="2135188" y="3917950"/>
            <a:ext cx="531812" cy="0"/>
          </a:xfrm>
          <a:prstGeom prst="straightConnector1">
            <a:avLst/>
          </a:prstGeom>
          <a:noFill/>
          <a:ln w="50800">
            <a:solidFill>
              <a:schemeClr val="tx1"/>
            </a:solidFill>
            <a:round/>
            <a:headEnd/>
            <a:tailEnd type="triangle" w="med" len="med"/>
          </a:ln>
          <a:effectLst/>
        </p:spPr>
      </p:cxnSp>
      <p:sp>
        <p:nvSpPr>
          <p:cNvPr id="82022" name="Rectangle 102"/>
          <p:cNvSpPr>
            <a:spLocks noChangeArrowheads="1"/>
          </p:cNvSpPr>
          <p:nvPr/>
        </p:nvSpPr>
        <p:spPr bwMode="auto">
          <a:xfrm>
            <a:off x="762000" y="4800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A=1</a:t>
            </a:r>
          </a:p>
        </p:txBody>
      </p:sp>
      <p:sp>
        <p:nvSpPr>
          <p:cNvPr id="82023" name="Rectangle 103"/>
          <p:cNvSpPr>
            <a:spLocks noChangeArrowheads="1"/>
          </p:cNvSpPr>
          <p:nvPr/>
        </p:nvSpPr>
        <p:spPr bwMode="auto">
          <a:xfrm>
            <a:off x="1981200" y="4800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B=1</a:t>
            </a:r>
          </a:p>
        </p:txBody>
      </p:sp>
      <p:sp>
        <p:nvSpPr>
          <p:cNvPr id="82024" name="Rectangle 104"/>
          <p:cNvSpPr>
            <a:spLocks noChangeArrowheads="1"/>
          </p:cNvSpPr>
          <p:nvPr/>
        </p:nvSpPr>
        <p:spPr bwMode="auto">
          <a:xfrm>
            <a:off x="3200400" y="4800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X=2</a:t>
            </a:r>
          </a:p>
        </p:txBody>
      </p:sp>
      <p:sp>
        <p:nvSpPr>
          <p:cNvPr id="82025" name="Rectangle 105"/>
          <p:cNvSpPr>
            <a:spLocks noChangeArrowheads="1"/>
          </p:cNvSpPr>
          <p:nvPr/>
        </p:nvSpPr>
        <p:spPr bwMode="auto">
          <a:xfrm>
            <a:off x="990600" y="5791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1</a:t>
            </a:r>
          </a:p>
        </p:txBody>
      </p:sp>
      <p:sp>
        <p:nvSpPr>
          <p:cNvPr id="82026" name="Rectangle 106"/>
          <p:cNvSpPr>
            <a:spLocks noChangeArrowheads="1"/>
          </p:cNvSpPr>
          <p:nvPr/>
        </p:nvSpPr>
        <p:spPr bwMode="auto">
          <a:xfrm>
            <a:off x="1828800" y="5791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2</a:t>
            </a:r>
          </a:p>
        </p:txBody>
      </p:sp>
      <p:sp>
        <p:nvSpPr>
          <p:cNvPr id="82027" name="Rectangle 107"/>
          <p:cNvSpPr>
            <a:spLocks noChangeArrowheads="1"/>
          </p:cNvSpPr>
          <p:nvPr/>
        </p:nvSpPr>
        <p:spPr bwMode="auto">
          <a:xfrm>
            <a:off x="3733800" y="5791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7</a:t>
            </a:r>
          </a:p>
        </p:txBody>
      </p:sp>
      <p:sp>
        <p:nvSpPr>
          <p:cNvPr id="82028" name="Rectangle 108"/>
          <p:cNvSpPr>
            <a:spLocks noChangeArrowheads="1"/>
          </p:cNvSpPr>
          <p:nvPr/>
        </p:nvSpPr>
        <p:spPr bwMode="auto">
          <a:xfrm>
            <a:off x="2743200" y="5791200"/>
            <a:ext cx="368300" cy="519113"/>
          </a:xfrm>
          <a:prstGeom prst="rect">
            <a:avLst/>
          </a:prstGeom>
          <a:solidFill>
            <a:schemeClr val="bg1"/>
          </a:solidFill>
          <a:ln w="9525">
            <a:noFill/>
            <a:miter lim="800000"/>
            <a:headEnd/>
            <a:tailEnd/>
          </a:ln>
          <a:effectLst/>
        </p:spPr>
        <p:txBody>
          <a:bodyPr>
            <a:spAutoFit/>
          </a:bodyPr>
          <a:lstStyle/>
          <a:p>
            <a:r>
              <a:rPr lang="en-US" altLang="zh-CN" sz="2800" b="1">
                <a:solidFill>
                  <a:srgbClr val="0000FF"/>
                </a:solidFill>
              </a:rPr>
              <a:t>6</a:t>
            </a:r>
          </a:p>
        </p:txBody>
      </p:sp>
      <p:cxnSp>
        <p:nvCxnSpPr>
          <p:cNvPr id="82029" name="AutoShape 109"/>
          <p:cNvCxnSpPr>
            <a:cxnSpLocks noChangeShapeType="1"/>
            <a:stCxn id="82025" idx="3"/>
            <a:endCxn id="82026" idx="1"/>
          </p:cNvCxnSpPr>
          <p:nvPr/>
        </p:nvCxnSpPr>
        <p:spPr bwMode="auto">
          <a:xfrm>
            <a:off x="1373188" y="6051550"/>
            <a:ext cx="455612" cy="0"/>
          </a:xfrm>
          <a:prstGeom prst="straightConnector1">
            <a:avLst/>
          </a:prstGeom>
          <a:noFill/>
          <a:ln w="50800">
            <a:solidFill>
              <a:schemeClr val="tx1"/>
            </a:solidFill>
            <a:round/>
            <a:headEnd/>
            <a:tailEnd type="triangle" w="med" len="med"/>
          </a:ln>
          <a:effectLst/>
        </p:spPr>
      </p:cxnSp>
      <p:cxnSp>
        <p:nvCxnSpPr>
          <p:cNvPr id="82030" name="AutoShape 110"/>
          <p:cNvCxnSpPr>
            <a:cxnSpLocks noChangeShapeType="1"/>
            <a:stCxn id="82026" idx="3"/>
            <a:endCxn id="82028" idx="1"/>
          </p:cNvCxnSpPr>
          <p:nvPr/>
        </p:nvCxnSpPr>
        <p:spPr bwMode="auto">
          <a:xfrm>
            <a:off x="2211388" y="6051550"/>
            <a:ext cx="531812" cy="0"/>
          </a:xfrm>
          <a:prstGeom prst="straightConnector1">
            <a:avLst/>
          </a:prstGeom>
          <a:noFill/>
          <a:ln w="50800">
            <a:solidFill>
              <a:schemeClr val="tx1"/>
            </a:solidFill>
            <a:round/>
            <a:headEnd/>
            <a:tailEnd type="triangle" w="med" len="med"/>
          </a:ln>
          <a:effectLst/>
        </p:spPr>
      </p:cxnSp>
      <p:cxnSp>
        <p:nvCxnSpPr>
          <p:cNvPr id="82031" name="AutoShape 111"/>
          <p:cNvCxnSpPr>
            <a:cxnSpLocks noChangeShapeType="1"/>
            <a:stCxn id="82028" idx="3"/>
            <a:endCxn id="82027" idx="1"/>
          </p:cNvCxnSpPr>
          <p:nvPr/>
        </p:nvCxnSpPr>
        <p:spPr bwMode="auto">
          <a:xfrm>
            <a:off x="3111500" y="6051550"/>
            <a:ext cx="622300" cy="0"/>
          </a:xfrm>
          <a:prstGeom prst="straightConnector1">
            <a:avLst/>
          </a:prstGeom>
          <a:noFill/>
          <a:ln w="50800">
            <a:solidFill>
              <a:schemeClr val="tx1"/>
            </a:solidFill>
            <a:round/>
            <a:headEnd/>
            <a:tailEnd type="triangle" w="med" len="med"/>
          </a:ln>
          <a:effectLst/>
        </p:spPr>
      </p:cxnSp>
      <p:grpSp>
        <p:nvGrpSpPr>
          <p:cNvPr id="82032" name="Group 112"/>
          <p:cNvGrpSpPr>
            <a:grpSpLocks/>
          </p:cNvGrpSpPr>
          <p:nvPr/>
        </p:nvGrpSpPr>
        <p:grpSpPr bwMode="auto">
          <a:xfrm>
            <a:off x="7010400" y="1905000"/>
            <a:ext cx="1828800" cy="4495800"/>
            <a:chOff x="4128" y="1008"/>
            <a:chExt cx="1152" cy="2832"/>
          </a:xfrm>
        </p:grpSpPr>
        <p:sp>
          <p:nvSpPr>
            <p:cNvPr id="82033" name="Oval 113"/>
            <p:cNvSpPr>
              <a:spLocks noChangeArrowheads="1"/>
            </p:cNvSpPr>
            <p:nvPr/>
          </p:nvSpPr>
          <p:spPr bwMode="auto">
            <a:xfrm>
              <a:off x="4272" y="1008"/>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2034" name="Oval 114"/>
            <p:cNvSpPr>
              <a:spLocks noChangeArrowheads="1"/>
            </p:cNvSpPr>
            <p:nvPr/>
          </p:nvSpPr>
          <p:spPr bwMode="auto">
            <a:xfrm>
              <a:off x="4272" y="17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2035" name="Oval 115"/>
            <p:cNvSpPr>
              <a:spLocks noChangeArrowheads="1"/>
            </p:cNvSpPr>
            <p:nvPr/>
          </p:nvSpPr>
          <p:spPr bwMode="auto">
            <a:xfrm>
              <a:off x="4272" y="264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2036" name="Oval 116"/>
            <p:cNvSpPr>
              <a:spLocks noChangeArrowheads="1"/>
            </p:cNvSpPr>
            <p:nvPr/>
          </p:nvSpPr>
          <p:spPr bwMode="auto">
            <a:xfrm>
              <a:off x="4992" y="216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2037" name="Oval 117"/>
            <p:cNvSpPr>
              <a:spLocks noChangeArrowheads="1"/>
            </p:cNvSpPr>
            <p:nvPr/>
          </p:nvSpPr>
          <p:spPr bwMode="auto">
            <a:xfrm>
              <a:off x="4272" y="355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2038" name="Oval 118"/>
            <p:cNvSpPr>
              <a:spLocks noChangeArrowheads="1"/>
            </p:cNvSpPr>
            <p:nvPr/>
          </p:nvSpPr>
          <p:spPr bwMode="auto">
            <a:xfrm>
              <a:off x="4992" y="307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82039" name="AutoShape 119"/>
            <p:cNvCxnSpPr>
              <a:cxnSpLocks noChangeShapeType="1"/>
              <a:stCxn id="82033" idx="4"/>
              <a:endCxn id="82034" idx="0"/>
            </p:cNvCxnSpPr>
            <p:nvPr/>
          </p:nvCxnSpPr>
          <p:spPr bwMode="auto">
            <a:xfrm>
              <a:off x="4416" y="1296"/>
              <a:ext cx="0" cy="480"/>
            </a:xfrm>
            <a:prstGeom prst="straightConnector1">
              <a:avLst/>
            </a:prstGeom>
            <a:noFill/>
            <a:ln w="50800">
              <a:solidFill>
                <a:schemeClr val="accent2"/>
              </a:solidFill>
              <a:round/>
              <a:headEnd/>
              <a:tailEnd type="triangle" w="med" len="med"/>
            </a:ln>
            <a:effectLst/>
          </p:spPr>
        </p:cxnSp>
        <p:cxnSp>
          <p:nvCxnSpPr>
            <p:cNvPr id="82040" name="AutoShape 120"/>
            <p:cNvCxnSpPr>
              <a:cxnSpLocks noChangeShapeType="1"/>
              <a:stCxn id="82034" idx="4"/>
              <a:endCxn id="82035" idx="0"/>
            </p:cNvCxnSpPr>
            <p:nvPr/>
          </p:nvCxnSpPr>
          <p:spPr bwMode="auto">
            <a:xfrm>
              <a:off x="4416" y="2064"/>
              <a:ext cx="0" cy="576"/>
            </a:xfrm>
            <a:prstGeom prst="straightConnector1">
              <a:avLst/>
            </a:prstGeom>
            <a:noFill/>
            <a:ln w="50800">
              <a:solidFill>
                <a:schemeClr val="accent2"/>
              </a:solidFill>
              <a:round/>
              <a:headEnd/>
              <a:tailEnd type="triangle" w="med" len="med"/>
            </a:ln>
            <a:effectLst/>
          </p:spPr>
        </p:cxnSp>
        <p:cxnSp>
          <p:nvCxnSpPr>
            <p:cNvPr id="82041" name="AutoShape 121"/>
            <p:cNvCxnSpPr>
              <a:cxnSpLocks noChangeShapeType="1"/>
              <a:stCxn id="82035" idx="4"/>
              <a:endCxn id="82037" idx="0"/>
            </p:cNvCxnSpPr>
            <p:nvPr/>
          </p:nvCxnSpPr>
          <p:spPr bwMode="auto">
            <a:xfrm>
              <a:off x="4416" y="2928"/>
              <a:ext cx="0" cy="624"/>
            </a:xfrm>
            <a:prstGeom prst="straightConnector1">
              <a:avLst/>
            </a:prstGeom>
            <a:noFill/>
            <a:ln w="50800">
              <a:solidFill>
                <a:schemeClr val="accent2"/>
              </a:solidFill>
              <a:round/>
              <a:headEnd/>
              <a:tailEnd type="triangle" w="med" len="med"/>
            </a:ln>
            <a:effectLst/>
          </p:spPr>
        </p:cxnSp>
        <p:cxnSp>
          <p:nvCxnSpPr>
            <p:cNvPr id="82042" name="AutoShape 122"/>
            <p:cNvCxnSpPr>
              <a:cxnSpLocks noChangeShapeType="1"/>
              <a:stCxn id="82034" idx="6"/>
              <a:endCxn id="82036" idx="1"/>
            </p:cNvCxnSpPr>
            <p:nvPr/>
          </p:nvCxnSpPr>
          <p:spPr bwMode="auto">
            <a:xfrm>
              <a:off x="4560" y="1920"/>
              <a:ext cx="474" cy="282"/>
            </a:xfrm>
            <a:prstGeom prst="straightConnector1">
              <a:avLst/>
            </a:prstGeom>
            <a:noFill/>
            <a:ln w="50800">
              <a:solidFill>
                <a:schemeClr val="accent2"/>
              </a:solidFill>
              <a:round/>
              <a:headEnd/>
              <a:tailEnd type="triangle" w="med" len="med"/>
            </a:ln>
            <a:effectLst/>
          </p:spPr>
        </p:cxnSp>
        <p:cxnSp>
          <p:nvCxnSpPr>
            <p:cNvPr id="82043" name="AutoShape 123"/>
            <p:cNvCxnSpPr>
              <a:cxnSpLocks noChangeShapeType="1"/>
              <a:stCxn id="82036" idx="3"/>
              <a:endCxn id="82035" idx="6"/>
            </p:cNvCxnSpPr>
            <p:nvPr/>
          </p:nvCxnSpPr>
          <p:spPr bwMode="auto">
            <a:xfrm flipH="1">
              <a:off x="4560" y="2406"/>
              <a:ext cx="474" cy="378"/>
            </a:xfrm>
            <a:prstGeom prst="straightConnector1">
              <a:avLst/>
            </a:prstGeom>
            <a:noFill/>
            <a:ln w="50800">
              <a:solidFill>
                <a:schemeClr val="accent2"/>
              </a:solidFill>
              <a:round/>
              <a:headEnd/>
              <a:tailEnd type="triangle" w="med" len="med"/>
            </a:ln>
            <a:effectLst/>
          </p:spPr>
        </p:cxnSp>
        <p:cxnSp>
          <p:nvCxnSpPr>
            <p:cNvPr id="82044" name="AutoShape 124"/>
            <p:cNvCxnSpPr>
              <a:cxnSpLocks noChangeShapeType="1"/>
              <a:stCxn id="82035" idx="6"/>
              <a:endCxn id="82038" idx="1"/>
            </p:cNvCxnSpPr>
            <p:nvPr/>
          </p:nvCxnSpPr>
          <p:spPr bwMode="auto">
            <a:xfrm>
              <a:off x="4560" y="2784"/>
              <a:ext cx="474" cy="330"/>
            </a:xfrm>
            <a:prstGeom prst="straightConnector1">
              <a:avLst/>
            </a:prstGeom>
            <a:noFill/>
            <a:ln w="50800">
              <a:solidFill>
                <a:schemeClr val="accent2"/>
              </a:solidFill>
              <a:round/>
              <a:headEnd/>
              <a:tailEnd type="triangle" w="med" len="med"/>
            </a:ln>
            <a:effectLst/>
          </p:spPr>
        </p:cxnSp>
        <p:cxnSp>
          <p:nvCxnSpPr>
            <p:cNvPr id="82045" name="AutoShape 125"/>
            <p:cNvCxnSpPr>
              <a:cxnSpLocks noChangeShapeType="1"/>
              <a:stCxn id="82038" idx="3"/>
              <a:endCxn id="82037" idx="6"/>
            </p:cNvCxnSpPr>
            <p:nvPr/>
          </p:nvCxnSpPr>
          <p:spPr bwMode="auto">
            <a:xfrm flipH="1">
              <a:off x="4560" y="3318"/>
              <a:ext cx="474" cy="378"/>
            </a:xfrm>
            <a:prstGeom prst="straightConnector1">
              <a:avLst/>
            </a:prstGeom>
            <a:noFill/>
            <a:ln w="50800">
              <a:solidFill>
                <a:schemeClr val="accent2"/>
              </a:solidFill>
              <a:round/>
              <a:headEnd/>
              <a:tailEnd type="triangle" w="med" len="med"/>
            </a:ln>
            <a:effectLst/>
          </p:spPr>
        </p:cxnSp>
        <p:sp>
          <p:nvSpPr>
            <p:cNvPr id="82046" name="Rectangle 126"/>
            <p:cNvSpPr>
              <a:spLocks noChangeArrowheads="1"/>
            </p:cNvSpPr>
            <p:nvPr/>
          </p:nvSpPr>
          <p:spPr bwMode="auto">
            <a:xfrm>
              <a:off x="4128" y="139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82047" name="Rectangle 127"/>
            <p:cNvSpPr>
              <a:spLocks noChangeArrowheads="1"/>
            </p:cNvSpPr>
            <p:nvPr/>
          </p:nvSpPr>
          <p:spPr bwMode="auto">
            <a:xfrm>
              <a:off x="412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82048" name="Rectangle 128"/>
            <p:cNvSpPr>
              <a:spLocks noChangeArrowheads="1"/>
            </p:cNvSpPr>
            <p:nvPr/>
          </p:nvSpPr>
          <p:spPr bwMode="auto">
            <a:xfrm>
              <a:off x="4128" y="307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82049" name="Rectangle 129"/>
            <p:cNvSpPr>
              <a:spLocks noChangeArrowheads="1"/>
            </p:cNvSpPr>
            <p:nvPr/>
          </p:nvSpPr>
          <p:spPr bwMode="auto">
            <a:xfrm>
              <a:off x="4704" y="17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82050" name="Rectangle 130"/>
            <p:cNvSpPr>
              <a:spLocks noChangeArrowheads="1"/>
            </p:cNvSpPr>
            <p:nvPr/>
          </p:nvSpPr>
          <p:spPr bwMode="auto">
            <a:xfrm>
              <a:off x="4704" y="22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82051" name="Rectangle 131"/>
            <p:cNvSpPr>
              <a:spLocks noChangeArrowheads="1"/>
            </p:cNvSpPr>
            <p:nvPr/>
          </p:nvSpPr>
          <p:spPr bwMode="auto">
            <a:xfrm>
              <a:off x="4752" y="273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82052" name="Rectangle 132"/>
            <p:cNvSpPr>
              <a:spLocks noChangeArrowheads="1"/>
            </p:cNvSpPr>
            <p:nvPr/>
          </p:nvSpPr>
          <p:spPr bwMode="auto">
            <a:xfrm>
              <a:off x="4848" y="34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cxnSp>
        <p:nvCxnSpPr>
          <p:cNvPr id="82053" name="AutoShape 133"/>
          <p:cNvCxnSpPr>
            <a:cxnSpLocks noChangeShapeType="1"/>
          </p:cNvCxnSpPr>
          <p:nvPr/>
        </p:nvCxnSpPr>
        <p:spPr bwMode="auto">
          <a:xfrm>
            <a:off x="7467600" y="2362200"/>
            <a:ext cx="0" cy="762000"/>
          </a:xfrm>
          <a:prstGeom prst="straightConnector1">
            <a:avLst/>
          </a:prstGeom>
          <a:noFill/>
          <a:ln w="76200">
            <a:solidFill>
              <a:srgbClr val="00FF00"/>
            </a:solidFill>
            <a:round/>
            <a:headEnd/>
            <a:tailEnd type="triangle" w="med" len="med"/>
          </a:ln>
          <a:effectLst/>
        </p:spPr>
      </p:cxnSp>
      <p:cxnSp>
        <p:nvCxnSpPr>
          <p:cNvPr id="82054" name="AutoShape 134"/>
          <p:cNvCxnSpPr>
            <a:cxnSpLocks noChangeShapeType="1"/>
            <a:stCxn id="82034" idx="4"/>
            <a:endCxn id="82035" idx="0"/>
          </p:cNvCxnSpPr>
          <p:nvPr/>
        </p:nvCxnSpPr>
        <p:spPr bwMode="auto">
          <a:xfrm>
            <a:off x="7467600" y="3581400"/>
            <a:ext cx="0" cy="914400"/>
          </a:xfrm>
          <a:prstGeom prst="straightConnector1">
            <a:avLst/>
          </a:prstGeom>
          <a:noFill/>
          <a:ln w="76200">
            <a:solidFill>
              <a:srgbClr val="00FF00"/>
            </a:solidFill>
            <a:round/>
            <a:headEnd/>
            <a:tailEnd type="triangle" w="med" len="med"/>
          </a:ln>
          <a:effectLst/>
        </p:spPr>
      </p:cxnSp>
      <p:cxnSp>
        <p:nvCxnSpPr>
          <p:cNvPr id="82055" name="AutoShape 135"/>
          <p:cNvCxnSpPr>
            <a:cxnSpLocks noChangeShapeType="1"/>
            <a:stCxn id="82035" idx="6"/>
            <a:endCxn id="82038" idx="1"/>
          </p:cNvCxnSpPr>
          <p:nvPr/>
        </p:nvCxnSpPr>
        <p:spPr bwMode="auto">
          <a:xfrm>
            <a:off x="7696200" y="4724400"/>
            <a:ext cx="752475" cy="523875"/>
          </a:xfrm>
          <a:prstGeom prst="straightConnector1">
            <a:avLst/>
          </a:prstGeom>
          <a:noFill/>
          <a:ln w="76200">
            <a:solidFill>
              <a:srgbClr val="00FF00"/>
            </a:solidFill>
            <a:round/>
            <a:headEnd/>
            <a:tailEnd type="triangle" w="med" len="med"/>
          </a:ln>
          <a:effectLst/>
        </p:spPr>
      </p:cxnSp>
      <p:cxnSp>
        <p:nvCxnSpPr>
          <p:cNvPr id="82056" name="AutoShape 136"/>
          <p:cNvCxnSpPr>
            <a:cxnSpLocks noChangeShapeType="1"/>
            <a:stCxn id="82038" idx="3"/>
            <a:endCxn id="82037" idx="6"/>
          </p:cNvCxnSpPr>
          <p:nvPr/>
        </p:nvCxnSpPr>
        <p:spPr bwMode="auto">
          <a:xfrm flipH="1">
            <a:off x="7696200" y="5572125"/>
            <a:ext cx="752475" cy="600075"/>
          </a:xfrm>
          <a:prstGeom prst="straightConnector1">
            <a:avLst/>
          </a:prstGeom>
          <a:noFill/>
          <a:ln w="76200">
            <a:solidFill>
              <a:srgbClr val="00FF00"/>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animEffect transition="in" filter="strips(downRight)">
                                      <p:cBhvr>
                                        <p:cTn id="7" dur="500"/>
                                        <p:tgtEl>
                                          <p:spTgt spid="819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2012"/>
                                        </p:tgtEl>
                                        <p:attrNameLst>
                                          <p:attrName>style.visibility</p:attrName>
                                        </p:attrNameLst>
                                      </p:cBhvr>
                                      <p:to>
                                        <p:strVal val="visible"/>
                                      </p:to>
                                    </p:set>
                                    <p:anim calcmode="lin" valueType="num">
                                      <p:cBhvr additive="base">
                                        <p:cTn id="12" dur="500" fill="hold"/>
                                        <p:tgtEl>
                                          <p:spTgt spid="82012"/>
                                        </p:tgtEl>
                                        <p:attrNameLst>
                                          <p:attrName>ppt_x</p:attrName>
                                        </p:attrNameLst>
                                      </p:cBhvr>
                                      <p:tavLst>
                                        <p:tav tm="0">
                                          <p:val>
                                            <p:strVal val="#ppt_x"/>
                                          </p:val>
                                        </p:tav>
                                        <p:tav tm="100000">
                                          <p:val>
                                            <p:strVal val="#ppt_x"/>
                                          </p:val>
                                        </p:tav>
                                      </p:tavLst>
                                    </p:anim>
                                    <p:anim calcmode="lin" valueType="num">
                                      <p:cBhvr additive="base">
                                        <p:cTn id="13" dur="500" fill="hold"/>
                                        <p:tgtEl>
                                          <p:spTgt spid="820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2013"/>
                                        </p:tgtEl>
                                        <p:attrNameLst>
                                          <p:attrName>style.visibility</p:attrName>
                                        </p:attrNameLst>
                                      </p:cBhvr>
                                      <p:to>
                                        <p:strVal val="visible"/>
                                      </p:to>
                                    </p:set>
                                    <p:anim calcmode="lin" valueType="num">
                                      <p:cBhvr additive="base">
                                        <p:cTn id="16" dur="500" fill="hold"/>
                                        <p:tgtEl>
                                          <p:spTgt spid="82013"/>
                                        </p:tgtEl>
                                        <p:attrNameLst>
                                          <p:attrName>ppt_x</p:attrName>
                                        </p:attrNameLst>
                                      </p:cBhvr>
                                      <p:tavLst>
                                        <p:tav tm="0">
                                          <p:val>
                                            <p:strVal val="#ppt_x"/>
                                          </p:val>
                                        </p:tav>
                                        <p:tav tm="100000">
                                          <p:val>
                                            <p:strVal val="#ppt_x"/>
                                          </p:val>
                                        </p:tav>
                                      </p:tavLst>
                                    </p:anim>
                                    <p:anim calcmode="lin" valueType="num">
                                      <p:cBhvr additive="base">
                                        <p:cTn id="17" dur="500" fill="hold"/>
                                        <p:tgtEl>
                                          <p:spTgt spid="8201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2014"/>
                                        </p:tgtEl>
                                        <p:attrNameLst>
                                          <p:attrName>style.visibility</p:attrName>
                                        </p:attrNameLst>
                                      </p:cBhvr>
                                      <p:to>
                                        <p:strVal val="visible"/>
                                      </p:to>
                                    </p:set>
                                    <p:anim calcmode="lin" valueType="num">
                                      <p:cBhvr additive="base">
                                        <p:cTn id="20" dur="500" fill="hold"/>
                                        <p:tgtEl>
                                          <p:spTgt spid="82014"/>
                                        </p:tgtEl>
                                        <p:attrNameLst>
                                          <p:attrName>ppt_x</p:attrName>
                                        </p:attrNameLst>
                                      </p:cBhvr>
                                      <p:tavLst>
                                        <p:tav tm="0">
                                          <p:val>
                                            <p:strVal val="#ppt_x"/>
                                          </p:val>
                                        </p:tav>
                                        <p:tav tm="100000">
                                          <p:val>
                                            <p:strVal val="#ppt_x"/>
                                          </p:val>
                                        </p:tav>
                                      </p:tavLst>
                                    </p:anim>
                                    <p:anim calcmode="lin" valueType="num">
                                      <p:cBhvr additive="base">
                                        <p:cTn id="21" dur="500" fill="hold"/>
                                        <p:tgtEl>
                                          <p:spTgt spid="820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1987"/>
                                        </p:tgtEl>
                                        <p:attrNameLst>
                                          <p:attrName>style.visibility</p:attrName>
                                        </p:attrNameLst>
                                      </p:cBhvr>
                                      <p:to>
                                        <p:strVal val="visible"/>
                                      </p:to>
                                    </p:set>
                                    <p:animEffect transition="in" filter="blinds(horizontal)">
                                      <p:cBhvr>
                                        <p:cTn id="26" dur="500"/>
                                        <p:tgtEl>
                                          <p:spTgt spid="8198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82008"/>
                                        </p:tgtEl>
                                        <p:attrNameLst>
                                          <p:attrName>style.visibility</p:attrName>
                                        </p:attrNameLst>
                                      </p:cBhvr>
                                      <p:to>
                                        <p:strVal val="visible"/>
                                      </p:to>
                                    </p:set>
                                    <p:animEffect transition="in" filter="strips(downLeft)">
                                      <p:cBhvr>
                                        <p:cTn id="31" dur="500"/>
                                        <p:tgtEl>
                                          <p:spTgt spid="8200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82009"/>
                                        </p:tgtEl>
                                        <p:attrNameLst>
                                          <p:attrName>style.visibility</p:attrName>
                                        </p:attrNameLst>
                                      </p:cBhvr>
                                      <p:to>
                                        <p:strVal val="visible"/>
                                      </p:to>
                                    </p:set>
                                    <p:animEffect transition="in" filter="strips(downRight)">
                                      <p:cBhvr>
                                        <p:cTn id="36" dur="500"/>
                                        <p:tgtEl>
                                          <p:spTgt spid="8200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82011"/>
                                        </p:tgtEl>
                                        <p:attrNameLst>
                                          <p:attrName>style.visibility</p:attrName>
                                        </p:attrNameLst>
                                      </p:cBhvr>
                                      <p:to>
                                        <p:strVal val="visible"/>
                                      </p:to>
                                    </p:set>
                                    <p:animEffect transition="in" filter="strips(downLeft)">
                                      <p:cBhvr>
                                        <p:cTn id="41" dur="500"/>
                                        <p:tgtEl>
                                          <p:spTgt spid="82011"/>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82015"/>
                                        </p:tgtEl>
                                        <p:attrNameLst>
                                          <p:attrName>style.visibility</p:attrName>
                                        </p:attrNameLst>
                                      </p:cBhvr>
                                      <p:to>
                                        <p:strVal val="visible"/>
                                      </p:to>
                                    </p:set>
                                    <p:animEffect transition="in" filter="strips(downRight)">
                                      <p:cBhvr>
                                        <p:cTn id="46" dur="500"/>
                                        <p:tgtEl>
                                          <p:spTgt spid="82015"/>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82019"/>
                                        </p:tgtEl>
                                        <p:attrNameLst>
                                          <p:attrName>style.visibility</p:attrName>
                                        </p:attrNameLst>
                                      </p:cBhvr>
                                      <p:to>
                                        <p:strVal val="visible"/>
                                      </p:to>
                                    </p:set>
                                    <p:animEffect transition="in" filter="strips(downRight)">
                                      <p:cBhvr>
                                        <p:cTn id="51" dur="500"/>
                                        <p:tgtEl>
                                          <p:spTgt spid="82019"/>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82016"/>
                                        </p:tgtEl>
                                        <p:attrNameLst>
                                          <p:attrName>style.visibility</p:attrName>
                                        </p:attrNameLst>
                                      </p:cBhvr>
                                      <p:to>
                                        <p:strVal val="visible"/>
                                      </p:to>
                                    </p:set>
                                    <p:animEffect transition="in" filter="strips(downRight)">
                                      <p:cBhvr>
                                        <p:cTn id="54" dur="500"/>
                                        <p:tgtEl>
                                          <p:spTgt spid="82016"/>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82020"/>
                                        </p:tgtEl>
                                        <p:attrNameLst>
                                          <p:attrName>style.visibility</p:attrName>
                                        </p:attrNameLst>
                                      </p:cBhvr>
                                      <p:to>
                                        <p:strVal val="visible"/>
                                      </p:to>
                                    </p:set>
                                    <p:animEffect transition="in" filter="strips(downRight)">
                                      <p:cBhvr>
                                        <p:cTn id="59" dur="500"/>
                                        <p:tgtEl>
                                          <p:spTgt spid="82020"/>
                                        </p:tgtEl>
                                      </p:cBhvr>
                                    </p:animEffect>
                                  </p:childTnLst>
                                </p:cTn>
                              </p:par>
                              <p:par>
                                <p:cTn id="60" presetID="18" presetClass="entr" presetSubtype="6" fill="hold" grpId="0" nodeType="withEffect">
                                  <p:stCondLst>
                                    <p:cond delay="0"/>
                                  </p:stCondLst>
                                  <p:childTnLst>
                                    <p:set>
                                      <p:cBhvr>
                                        <p:cTn id="61" dur="1" fill="hold">
                                          <p:stCondLst>
                                            <p:cond delay="0"/>
                                          </p:stCondLst>
                                        </p:cTn>
                                        <p:tgtEl>
                                          <p:spTgt spid="82018"/>
                                        </p:tgtEl>
                                        <p:attrNameLst>
                                          <p:attrName>style.visibility</p:attrName>
                                        </p:attrNameLst>
                                      </p:cBhvr>
                                      <p:to>
                                        <p:strVal val="visible"/>
                                      </p:to>
                                    </p:set>
                                    <p:animEffect transition="in" filter="strips(downRight)">
                                      <p:cBhvr>
                                        <p:cTn id="62" dur="500"/>
                                        <p:tgtEl>
                                          <p:spTgt spid="8201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2022"/>
                                        </p:tgtEl>
                                        <p:attrNameLst>
                                          <p:attrName>style.visibility</p:attrName>
                                        </p:attrNameLst>
                                      </p:cBhvr>
                                      <p:to>
                                        <p:strVal val="visible"/>
                                      </p:to>
                                    </p:set>
                                    <p:anim calcmode="lin" valueType="num">
                                      <p:cBhvr additive="base">
                                        <p:cTn id="67" dur="500" fill="hold"/>
                                        <p:tgtEl>
                                          <p:spTgt spid="82022"/>
                                        </p:tgtEl>
                                        <p:attrNameLst>
                                          <p:attrName>ppt_x</p:attrName>
                                        </p:attrNameLst>
                                      </p:cBhvr>
                                      <p:tavLst>
                                        <p:tav tm="0">
                                          <p:val>
                                            <p:strVal val="#ppt_x"/>
                                          </p:val>
                                        </p:tav>
                                        <p:tav tm="100000">
                                          <p:val>
                                            <p:strVal val="#ppt_x"/>
                                          </p:val>
                                        </p:tav>
                                      </p:tavLst>
                                    </p:anim>
                                    <p:anim calcmode="lin" valueType="num">
                                      <p:cBhvr additive="base">
                                        <p:cTn id="68" dur="500" fill="hold"/>
                                        <p:tgtEl>
                                          <p:spTgt spid="820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2023"/>
                                        </p:tgtEl>
                                        <p:attrNameLst>
                                          <p:attrName>style.visibility</p:attrName>
                                        </p:attrNameLst>
                                      </p:cBhvr>
                                      <p:to>
                                        <p:strVal val="visible"/>
                                      </p:to>
                                    </p:set>
                                    <p:anim calcmode="lin" valueType="num">
                                      <p:cBhvr additive="base">
                                        <p:cTn id="71" dur="500" fill="hold"/>
                                        <p:tgtEl>
                                          <p:spTgt spid="82023"/>
                                        </p:tgtEl>
                                        <p:attrNameLst>
                                          <p:attrName>ppt_x</p:attrName>
                                        </p:attrNameLst>
                                      </p:cBhvr>
                                      <p:tavLst>
                                        <p:tav tm="0">
                                          <p:val>
                                            <p:strVal val="#ppt_x"/>
                                          </p:val>
                                        </p:tav>
                                        <p:tav tm="100000">
                                          <p:val>
                                            <p:strVal val="#ppt_x"/>
                                          </p:val>
                                        </p:tav>
                                      </p:tavLst>
                                    </p:anim>
                                    <p:anim calcmode="lin" valueType="num">
                                      <p:cBhvr additive="base">
                                        <p:cTn id="72" dur="500" fill="hold"/>
                                        <p:tgtEl>
                                          <p:spTgt spid="8202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2024"/>
                                        </p:tgtEl>
                                        <p:attrNameLst>
                                          <p:attrName>style.visibility</p:attrName>
                                        </p:attrNameLst>
                                      </p:cBhvr>
                                      <p:to>
                                        <p:strVal val="visible"/>
                                      </p:to>
                                    </p:set>
                                    <p:anim calcmode="lin" valueType="num">
                                      <p:cBhvr additive="base">
                                        <p:cTn id="75" dur="500" fill="hold"/>
                                        <p:tgtEl>
                                          <p:spTgt spid="82024"/>
                                        </p:tgtEl>
                                        <p:attrNameLst>
                                          <p:attrName>ppt_x</p:attrName>
                                        </p:attrNameLst>
                                      </p:cBhvr>
                                      <p:tavLst>
                                        <p:tav tm="0">
                                          <p:val>
                                            <p:strVal val="#ppt_x"/>
                                          </p:val>
                                        </p:tav>
                                        <p:tav tm="100000">
                                          <p:val>
                                            <p:strVal val="#ppt_x"/>
                                          </p:val>
                                        </p:tav>
                                      </p:tavLst>
                                    </p:anim>
                                    <p:anim calcmode="lin" valueType="num">
                                      <p:cBhvr additive="base">
                                        <p:cTn id="76" dur="500" fill="hold"/>
                                        <p:tgtEl>
                                          <p:spTgt spid="8202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82032"/>
                                        </p:tgtEl>
                                        <p:attrNameLst>
                                          <p:attrName>style.visibility</p:attrName>
                                        </p:attrNameLst>
                                      </p:cBhvr>
                                      <p:to>
                                        <p:strVal val="visible"/>
                                      </p:to>
                                    </p:set>
                                    <p:animEffect transition="in" filter="blinds(horizontal)">
                                      <p:cBhvr>
                                        <p:cTn id="81" dur="500"/>
                                        <p:tgtEl>
                                          <p:spTgt spid="82032"/>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nodeType="clickEffect">
                                  <p:stCondLst>
                                    <p:cond delay="0"/>
                                  </p:stCondLst>
                                  <p:childTnLst>
                                    <p:set>
                                      <p:cBhvr>
                                        <p:cTn id="85" dur="1" fill="hold">
                                          <p:stCondLst>
                                            <p:cond delay="0"/>
                                          </p:stCondLst>
                                        </p:cTn>
                                        <p:tgtEl>
                                          <p:spTgt spid="82053"/>
                                        </p:tgtEl>
                                        <p:attrNameLst>
                                          <p:attrName>style.visibility</p:attrName>
                                        </p:attrNameLst>
                                      </p:cBhvr>
                                      <p:to>
                                        <p:strVal val="visible"/>
                                      </p:to>
                                    </p:set>
                                    <p:animEffect transition="in" filter="strips(downLeft)">
                                      <p:cBhvr>
                                        <p:cTn id="86" dur="500"/>
                                        <p:tgtEl>
                                          <p:spTgt spid="82053"/>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12" fill="hold" nodeType="clickEffect">
                                  <p:stCondLst>
                                    <p:cond delay="0"/>
                                  </p:stCondLst>
                                  <p:childTnLst>
                                    <p:set>
                                      <p:cBhvr>
                                        <p:cTn id="90" dur="1" fill="hold">
                                          <p:stCondLst>
                                            <p:cond delay="0"/>
                                          </p:stCondLst>
                                        </p:cTn>
                                        <p:tgtEl>
                                          <p:spTgt spid="82054"/>
                                        </p:tgtEl>
                                        <p:attrNameLst>
                                          <p:attrName>style.visibility</p:attrName>
                                        </p:attrNameLst>
                                      </p:cBhvr>
                                      <p:to>
                                        <p:strVal val="visible"/>
                                      </p:to>
                                    </p:set>
                                    <p:animEffect transition="in" filter="strips(downLeft)">
                                      <p:cBhvr>
                                        <p:cTn id="91" dur="500"/>
                                        <p:tgtEl>
                                          <p:spTgt spid="82054"/>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6" fill="hold" nodeType="clickEffect">
                                  <p:stCondLst>
                                    <p:cond delay="0"/>
                                  </p:stCondLst>
                                  <p:childTnLst>
                                    <p:set>
                                      <p:cBhvr>
                                        <p:cTn id="95" dur="1" fill="hold">
                                          <p:stCondLst>
                                            <p:cond delay="0"/>
                                          </p:stCondLst>
                                        </p:cTn>
                                        <p:tgtEl>
                                          <p:spTgt spid="82055"/>
                                        </p:tgtEl>
                                        <p:attrNameLst>
                                          <p:attrName>style.visibility</p:attrName>
                                        </p:attrNameLst>
                                      </p:cBhvr>
                                      <p:to>
                                        <p:strVal val="visible"/>
                                      </p:to>
                                    </p:set>
                                    <p:animEffect transition="in" filter="strips(downRight)">
                                      <p:cBhvr>
                                        <p:cTn id="96" dur="500"/>
                                        <p:tgtEl>
                                          <p:spTgt spid="82055"/>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12" fill="hold" nodeType="clickEffect">
                                  <p:stCondLst>
                                    <p:cond delay="0"/>
                                  </p:stCondLst>
                                  <p:childTnLst>
                                    <p:set>
                                      <p:cBhvr>
                                        <p:cTn id="100" dur="1" fill="hold">
                                          <p:stCondLst>
                                            <p:cond delay="0"/>
                                          </p:stCondLst>
                                        </p:cTn>
                                        <p:tgtEl>
                                          <p:spTgt spid="82056"/>
                                        </p:tgtEl>
                                        <p:attrNameLst>
                                          <p:attrName>style.visibility</p:attrName>
                                        </p:attrNameLst>
                                      </p:cBhvr>
                                      <p:to>
                                        <p:strVal val="visible"/>
                                      </p:to>
                                    </p:set>
                                    <p:animEffect transition="in" filter="strips(downLeft)">
                                      <p:cBhvr>
                                        <p:cTn id="101" dur="500"/>
                                        <p:tgtEl>
                                          <p:spTgt spid="82056"/>
                                        </p:tgtEl>
                                      </p:cBhvr>
                                    </p:animEffect>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grpId="0" nodeType="clickEffect">
                                  <p:stCondLst>
                                    <p:cond delay="0"/>
                                  </p:stCondLst>
                                  <p:childTnLst>
                                    <p:set>
                                      <p:cBhvr>
                                        <p:cTn id="105" dur="1" fill="hold">
                                          <p:stCondLst>
                                            <p:cond delay="0"/>
                                          </p:stCondLst>
                                        </p:cTn>
                                        <p:tgtEl>
                                          <p:spTgt spid="82025"/>
                                        </p:tgtEl>
                                        <p:attrNameLst>
                                          <p:attrName>style.visibility</p:attrName>
                                        </p:attrNameLst>
                                      </p:cBhvr>
                                      <p:to>
                                        <p:strVal val="visible"/>
                                      </p:to>
                                    </p:set>
                                    <p:animEffect transition="in" filter="strips(downRight)">
                                      <p:cBhvr>
                                        <p:cTn id="106" dur="500"/>
                                        <p:tgtEl>
                                          <p:spTgt spid="82025"/>
                                        </p:tgtEl>
                                      </p:cBhvr>
                                    </p:animEffect>
                                  </p:childTnLst>
                                </p:cTn>
                              </p:par>
                            </p:childTnLst>
                          </p:cTn>
                        </p:par>
                      </p:childTnLst>
                    </p:cTn>
                  </p:par>
                  <p:par>
                    <p:cTn id="107" fill="hold">
                      <p:stCondLst>
                        <p:cond delay="indefinite"/>
                      </p:stCondLst>
                      <p:childTnLst>
                        <p:par>
                          <p:cTn id="108" fill="hold">
                            <p:stCondLst>
                              <p:cond delay="0"/>
                            </p:stCondLst>
                            <p:childTnLst>
                              <p:par>
                                <p:cTn id="109" presetID="18" presetClass="entr" presetSubtype="6" fill="hold" nodeType="clickEffect">
                                  <p:stCondLst>
                                    <p:cond delay="0"/>
                                  </p:stCondLst>
                                  <p:childTnLst>
                                    <p:set>
                                      <p:cBhvr>
                                        <p:cTn id="110" dur="1" fill="hold">
                                          <p:stCondLst>
                                            <p:cond delay="0"/>
                                          </p:stCondLst>
                                        </p:cTn>
                                        <p:tgtEl>
                                          <p:spTgt spid="82029"/>
                                        </p:tgtEl>
                                        <p:attrNameLst>
                                          <p:attrName>style.visibility</p:attrName>
                                        </p:attrNameLst>
                                      </p:cBhvr>
                                      <p:to>
                                        <p:strVal val="visible"/>
                                      </p:to>
                                    </p:set>
                                    <p:animEffect transition="in" filter="strips(downRight)">
                                      <p:cBhvr>
                                        <p:cTn id="111" dur="500"/>
                                        <p:tgtEl>
                                          <p:spTgt spid="82029"/>
                                        </p:tgtEl>
                                      </p:cBhvr>
                                    </p:animEffect>
                                  </p:childTnLst>
                                </p:cTn>
                              </p:par>
                              <p:par>
                                <p:cTn id="112" presetID="18" presetClass="entr" presetSubtype="6" fill="hold" grpId="0" nodeType="withEffect">
                                  <p:stCondLst>
                                    <p:cond delay="0"/>
                                  </p:stCondLst>
                                  <p:childTnLst>
                                    <p:set>
                                      <p:cBhvr>
                                        <p:cTn id="113" dur="1" fill="hold">
                                          <p:stCondLst>
                                            <p:cond delay="0"/>
                                          </p:stCondLst>
                                        </p:cTn>
                                        <p:tgtEl>
                                          <p:spTgt spid="82026"/>
                                        </p:tgtEl>
                                        <p:attrNameLst>
                                          <p:attrName>style.visibility</p:attrName>
                                        </p:attrNameLst>
                                      </p:cBhvr>
                                      <p:to>
                                        <p:strVal val="visible"/>
                                      </p:to>
                                    </p:set>
                                    <p:animEffect transition="in" filter="strips(downRight)">
                                      <p:cBhvr>
                                        <p:cTn id="114" dur="500"/>
                                        <p:tgtEl>
                                          <p:spTgt spid="82026"/>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nodeType="clickEffect">
                                  <p:stCondLst>
                                    <p:cond delay="0"/>
                                  </p:stCondLst>
                                  <p:childTnLst>
                                    <p:set>
                                      <p:cBhvr>
                                        <p:cTn id="118" dur="1" fill="hold">
                                          <p:stCondLst>
                                            <p:cond delay="0"/>
                                          </p:stCondLst>
                                        </p:cTn>
                                        <p:tgtEl>
                                          <p:spTgt spid="82030"/>
                                        </p:tgtEl>
                                        <p:attrNameLst>
                                          <p:attrName>style.visibility</p:attrName>
                                        </p:attrNameLst>
                                      </p:cBhvr>
                                      <p:to>
                                        <p:strVal val="visible"/>
                                      </p:to>
                                    </p:set>
                                    <p:animEffect transition="in" filter="strips(downRight)">
                                      <p:cBhvr>
                                        <p:cTn id="119" dur="500"/>
                                        <p:tgtEl>
                                          <p:spTgt spid="82030"/>
                                        </p:tgtEl>
                                      </p:cBhvr>
                                    </p:animEffect>
                                  </p:childTnLst>
                                </p:cTn>
                              </p:par>
                              <p:par>
                                <p:cTn id="120" presetID="18" presetClass="entr" presetSubtype="6" fill="hold" grpId="0" nodeType="withEffect">
                                  <p:stCondLst>
                                    <p:cond delay="0"/>
                                  </p:stCondLst>
                                  <p:childTnLst>
                                    <p:set>
                                      <p:cBhvr>
                                        <p:cTn id="121" dur="1" fill="hold">
                                          <p:stCondLst>
                                            <p:cond delay="0"/>
                                          </p:stCondLst>
                                        </p:cTn>
                                        <p:tgtEl>
                                          <p:spTgt spid="82028"/>
                                        </p:tgtEl>
                                        <p:attrNameLst>
                                          <p:attrName>style.visibility</p:attrName>
                                        </p:attrNameLst>
                                      </p:cBhvr>
                                      <p:to>
                                        <p:strVal val="visible"/>
                                      </p:to>
                                    </p:set>
                                    <p:animEffect transition="in" filter="strips(downRight)">
                                      <p:cBhvr>
                                        <p:cTn id="122" dur="500"/>
                                        <p:tgtEl>
                                          <p:spTgt spid="82028"/>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6" fill="hold" nodeType="clickEffect">
                                  <p:stCondLst>
                                    <p:cond delay="0"/>
                                  </p:stCondLst>
                                  <p:childTnLst>
                                    <p:set>
                                      <p:cBhvr>
                                        <p:cTn id="126" dur="1" fill="hold">
                                          <p:stCondLst>
                                            <p:cond delay="0"/>
                                          </p:stCondLst>
                                        </p:cTn>
                                        <p:tgtEl>
                                          <p:spTgt spid="82031"/>
                                        </p:tgtEl>
                                        <p:attrNameLst>
                                          <p:attrName>style.visibility</p:attrName>
                                        </p:attrNameLst>
                                      </p:cBhvr>
                                      <p:to>
                                        <p:strVal val="visible"/>
                                      </p:to>
                                    </p:set>
                                    <p:animEffect transition="in" filter="strips(downRight)">
                                      <p:cBhvr>
                                        <p:cTn id="127" dur="500"/>
                                        <p:tgtEl>
                                          <p:spTgt spid="82031"/>
                                        </p:tgtEl>
                                      </p:cBhvr>
                                    </p:animEffect>
                                  </p:childTnLst>
                                </p:cTn>
                              </p:par>
                              <p:par>
                                <p:cTn id="128" presetID="18" presetClass="entr" presetSubtype="6" fill="hold" grpId="0" nodeType="withEffect">
                                  <p:stCondLst>
                                    <p:cond delay="0"/>
                                  </p:stCondLst>
                                  <p:childTnLst>
                                    <p:set>
                                      <p:cBhvr>
                                        <p:cTn id="129" dur="1" fill="hold">
                                          <p:stCondLst>
                                            <p:cond delay="0"/>
                                          </p:stCondLst>
                                        </p:cTn>
                                        <p:tgtEl>
                                          <p:spTgt spid="82027"/>
                                        </p:tgtEl>
                                        <p:attrNameLst>
                                          <p:attrName>style.visibility</p:attrName>
                                        </p:attrNameLst>
                                      </p:cBhvr>
                                      <p:to>
                                        <p:strVal val="visible"/>
                                      </p:to>
                                    </p:set>
                                    <p:animEffect transition="in" filter="strips(downRight)">
                                      <p:cBhvr>
                                        <p:cTn id="130" dur="500"/>
                                        <p:tgtEl>
                                          <p:spTgt spid="82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2" grpId="0" animBg="1"/>
      <p:bldP spid="82013" grpId="0" animBg="1"/>
      <p:bldP spid="82014" grpId="0" animBg="1"/>
      <p:bldP spid="82015" grpId="0" animBg="1"/>
      <p:bldP spid="82016" grpId="0" animBg="1"/>
      <p:bldP spid="82018" grpId="0" animBg="1"/>
      <p:bldP spid="82022" grpId="0" animBg="1"/>
      <p:bldP spid="82023" grpId="0" animBg="1"/>
      <p:bldP spid="82024" grpId="0" animBg="1"/>
      <p:bldP spid="82025" grpId="0" animBg="1"/>
      <p:bldP spid="82026" grpId="0" animBg="1"/>
      <p:bldP spid="82027" grpId="0" animBg="1"/>
      <p:bldP spid="820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日期占位符 3"/>
          <p:cNvSpPr>
            <a:spLocks noGrp="1"/>
          </p:cNvSpPr>
          <p:nvPr>
            <p:ph type="dt" sz="half" idx="10"/>
          </p:nvPr>
        </p:nvSpPr>
        <p:spPr/>
        <p:txBody>
          <a:bodyPr/>
          <a:lstStyle/>
          <a:p>
            <a:fld id="{37E6DDEA-534E-4DC5-9B78-72E2268F8D1B}" type="datetime1">
              <a:rPr lang="zh-CN" altLang="en-US"/>
              <a:pPr/>
              <a:t>2020/1/5</a:t>
            </a:fld>
            <a:endParaRPr lang="en-US" altLang="zh-CN"/>
          </a:p>
        </p:txBody>
      </p:sp>
      <p:sp>
        <p:nvSpPr>
          <p:cNvPr id="78" name="灯片编号占位符 4"/>
          <p:cNvSpPr>
            <a:spLocks noGrp="1"/>
          </p:cNvSpPr>
          <p:nvPr>
            <p:ph type="sldNum" sz="quarter" idx="11"/>
          </p:nvPr>
        </p:nvSpPr>
        <p:spPr/>
        <p:txBody>
          <a:bodyPr/>
          <a:lstStyle/>
          <a:p>
            <a:fld id="{0C60FEF6-B216-41AB-BFBC-0F858DFF4057}" type="slidenum">
              <a:rPr lang="en-US" altLang="zh-CN"/>
              <a:pPr/>
              <a:t>49</a:t>
            </a:fld>
            <a:endParaRPr lang="en-US" altLang="zh-CN"/>
          </a:p>
        </p:txBody>
      </p:sp>
      <p:sp>
        <p:nvSpPr>
          <p:cNvPr id="84994" name="Rectangle 2"/>
          <p:cNvSpPr>
            <a:spLocks noGrp="1" noChangeArrowheads="1"/>
          </p:cNvSpPr>
          <p:nvPr>
            <p:ph type="title"/>
          </p:nvPr>
        </p:nvSpPr>
        <p:spPr/>
        <p:txBody>
          <a:bodyPr/>
          <a:lstStyle/>
          <a:p>
            <a:r>
              <a:rPr lang="en-US" altLang="zh-CN"/>
              <a:t>7.4.1 【</a:t>
            </a:r>
            <a:r>
              <a:rPr lang="zh-CN" altLang="zh-CN"/>
              <a:t>⑵</a:t>
            </a:r>
            <a:r>
              <a:rPr lang="zh-CN" altLang="en-US"/>
              <a:t>路径测试法</a:t>
            </a:r>
            <a:r>
              <a:rPr lang="en-US" altLang="zh-CN"/>
              <a:t>】</a:t>
            </a:r>
          </a:p>
        </p:txBody>
      </p:sp>
      <p:sp>
        <p:nvSpPr>
          <p:cNvPr id="84995" name="Rectangle 3"/>
          <p:cNvSpPr>
            <a:spLocks noGrp="1" noChangeArrowheads="1"/>
          </p:cNvSpPr>
          <p:nvPr>
            <p:ph type="body" idx="1"/>
          </p:nvPr>
        </p:nvSpPr>
        <p:spPr/>
        <p:txBody>
          <a:bodyPr/>
          <a:lstStyle/>
          <a:p>
            <a:r>
              <a:rPr lang="en-US" altLang="zh-CN">
                <a:solidFill>
                  <a:srgbClr val="0000FF"/>
                </a:solidFill>
                <a:latin typeface="黑体" pitchFamily="2" charset="-122"/>
              </a:rPr>
              <a:t>⒊</a:t>
            </a:r>
            <a:r>
              <a:rPr lang="zh-CN" altLang="en-US">
                <a:solidFill>
                  <a:srgbClr val="0000FF"/>
                </a:solidFill>
              </a:rPr>
              <a:t>路径覆盖</a:t>
            </a:r>
          </a:p>
          <a:p>
            <a:pPr lvl="1"/>
            <a:r>
              <a:rPr lang="zh-CN" altLang="en-US">
                <a:solidFill>
                  <a:srgbClr val="CC0000"/>
                </a:solidFill>
              </a:rPr>
              <a:t>每条路径</a:t>
            </a:r>
            <a:r>
              <a:rPr lang="zh-CN" altLang="en-US"/>
              <a:t>至少都要执行一次。</a:t>
            </a:r>
          </a:p>
        </p:txBody>
      </p:sp>
      <p:grpSp>
        <p:nvGrpSpPr>
          <p:cNvPr id="84996" name="Group 4"/>
          <p:cNvGrpSpPr>
            <a:grpSpLocks/>
          </p:cNvGrpSpPr>
          <p:nvPr/>
        </p:nvGrpSpPr>
        <p:grpSpPr bwMode="auto">
          <a:xfrm>
            <a:off x="4648200" y="1676400"/>
            <a:ext cx="1828800" cy="4495800"/>
            <a:chOff x="4128" y="1008"/>
            <a:chExt cx="1152" cy="2832"/>
          </a:xfrm>
        </p:grpSpPr>
        <p:sp>
          <p:nvSpPr>
            <p:cNvPr id="84997" name="Oval 5"/>
            <p:cNvSpPr>
              <a:spLocks noChangeArrowheads="1"/>
            </p:cNvSpPr>
            <p:nvPr/>
          </p:nvSpPr>
          <p:spPr bwMode="auto">
            <a:xfrm>
              <a:off x="4272" y="1008"/>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4998" name="Oval 6"/>
            <p:cNvSpPr>
              <a:spLocks noChangeArrowheads="1"/>
            </p:cNvSpPr>
            <p:nvPr/>
          </p:nvSpPr>
          <p:spPr bwMode="auto">
            <a:xfrm>
              <a:off x="4272" y="17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4999" name="Oval 7"/>
            <p:cNvSpPr>
              <a:spLocks noChangeArrowheads="1"/>
            </p:cNvSpPr>
            <p:nvPr/>
          </p:nvSpPr>
          <p:spPr bwMode="auto">
            <a:xfrm>
              <a:off x="4272" y="264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00" name="Oval 8"/>
            <p:cNvSpPr>
              <a:spLocks noChangeArrowheads="1"/>
            </p:cNvSpPr>
            <p:nvPr/>
          </p:nvSpPr>
          <p:spPr bwMode="auto">
            <a:xfrm>
              <a:off x="4992" y="216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01" name="Oval 9"/>
            <p:cNvSpPr>
              <a:spLocks noChangeArrowheads="1"/>
            </p:cNvSpPr>
            <p:nvPr/>
          </p:nvSpPr>
          <p:spPr bwMode="auto">
            <a:xfrm>
              <a:off x="4272" y="355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02" name="Oval 10"/>
            <p:cNvSpPr>
              <a:spLocks noChangeArrowheads="1"/>
            </p:cNvSpPr>
            <p:nvPr/>
          </p:nvSpPr>
          <p:spPr bwMode="auto">
            <a:xfrm>
              <a:off x="4992" y="307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85003" name="AutoShape 11"/>
            <p:cNvCxnSpPr>
              <a:cxnSpLocks noChangeShapeType="1"/>
              <a:stCxn id="84997" idx="4"/>
              <a:endCxn id="84998" idx="0"/>
            </p:cNvCxnSpPr>
            <p:nvPr/>
          </p:nvCxnSpPr>
          <p:spPr bwMode="auto">
            <a:xfrm>
              <a:off x="4416" y="1296"/>
              <a:ext cx="0" cy="480"/>
            </a:xfrm>
            <a:prstGeom prst="straightConnector1">
              <a:avLst/>
            </a:prstGeom>
            <a:noFill/>
            <a:ln w="50800">
              <a:solidFill>
                <a:schemeClr val="accent2"/>
              </a:solidFill>
              <a:round/>
              <a:headEnd/>
              <a:tailEnd type="triangle" w="med" len="med"/>
            </a:ln>
            <a:effectLst/>
          </p:spPr>
        </p:cxnSp>
        <p:cxnSp>
          <p:nvCxnSpPr>
            <p:cNvPr id="85004" name="AutoShape 12"/>
            <p:cNvCxnSpPr>
              <a:cxnSpLocks noChangeShapeType="1"/>
              <a:stCxn id="84998" idx="4"/>
              <a:endCxn id="84999" idx="0"/>
            </p:cNvCxnSpPr>
            <p:nvPr/>
          </p:nvCxnSpPr>
          <p:spPr bwMode="auto">
            <a:xfrm>
              <a:off x="4416" y="2064"/>
              <a:ext cx="0" cy="576"/>
            </a:xfrm>
            <a:prstGeom prst="straightConnector1">
              <a:avLst/>
            </a:prstGeom>
            <a:noFill/>
            <a:ln w="50800">
              <a:solidFill>
                <a:schemeClr val="accent2"/>
              </a:solidFill>
              <a:round/>
              <a:headEnd/>
              <a:tailEnd type="triangle" w="med" len="med"/>
            </a:ln>
            <a:effectLst/>
          </p:spPr>
        </p:cxnSp>
        <p:cxnSp>
          <p:nvCxnSpPr>
            <p:cNvPr id="85005" name="AutoShape 13"/>
            <p:cNvCxnSpPr>
              <a:cxnSpLocks noChangeShapeType="1"/>
              <a:stCxn id="84999" idx="4"/>
              <a:endCxn id="85001" idx="0"/>
            </p:cNvCxnSpPr>
            <p:nvPr/>
          </p:nvCxnSpPr>
          <p:spPr bwMode="auto">
            <a:xfrm>
              <a:off x="4416" y="2928"/>
              <a:ext cx="0" cy="624"/>
            </a:xfrm>
            <a:prstGeom prst="straightConnector1">
              <a:avLst/>
            </a:prstGeom>
            <a:noFill/>
            <a:ln w="50800">
              <a:solidFill>
                <a:schemeClr val="accent2"/>
              </a:solidFill>
              <a:round/>
              <a:headEnd/>
              <a:tailEnd type="triangle" w="med" len="med"/>
            </a:ln>
            <a:effectLst/>
          </p:spPr>
        </p:cxnSp>
        <p:cxnSp>
          <p:nvCxnSpPr>
            <p:cNvPr id="85006" name="AutoShape 14"/>
            <p:cNvCxnSpPr>
              <a:cxnSpLocks noChangeShapeType="1"/>
              <a:stCxn id="84998" idx="6"/>
              <a:endCxn id="85000" idx="1"/>
            </p:cNvCxnSpPr>
            <p:nvPr/>
          </p:nvCxnSpPr>
          <p:spPr bwMode="auto">
            <a:xfrm>
              <a:off x="4560" y="1920"/>
              <a:ext cx="474" cy="282"/>
            </a:xfrm>
            <a:prstGeom prst="straightConnector1">
              <a:avLst/>
            </a:prstGeom>
            <a:noFill/>
            <a:ln w="50800">
              <a:solidFill>
                <a:schemeClr val="accent2"/>
              </a:solidFill>
              <a:round/>
              <a:headEnd/>
              <a:tailEnd type="triangle" w="med" len="med"/>
            </a:ln>
            <a:effectLst/>
          </p:spPr>
        </p:cxnSp>
        <p:cxnSp>
          <p:nvCxnSpPr>
            <p:cNvPr id="85007" name="AutoShape 15"/>
            <p:cNvCxnSpPr>
              <a:cxnSpLocks noChangeShapeType="1"/>
              <a:stCxn id="85000" idx="3"/>
              <a:endCxn id="84999" idx="6"/>
            </p:cNvCxnSpPr>
            <p:nvPr/>
          </p:nvCxnSpPr>
          <p:spPr bwMode="auto">
            <a:xfrm flipH="1">
              <a:off x="4560" y="2406"/>
              <a:ext cx="474" cy="378"/>
            </a:xfrm>
            <a:prstGeom prst="straightConnector1">
              <a:avLst/>
            </a:prstGeom>
            <a:noFill/>
            <a:ln w="50800">
              <a:solidFill>
                <a:schemeClr val="accent2"/>
              </a:solidFill>
              <a:round/>
              <a:headEnd/>
              <a:tailEnd type="triangle" w="med" len="med"/>
            </a:ln>
            <a:effectLst/>
          </p:spPr>
        </p:cxnSp>
        <p:cxnSp>
          <p:nvCxnSpPr>
            <p:cNvPr id="85008" name="AutoShape 16"/>
            <p:cNvCxnSpPr>
              <a:cxnSpLocks noChangeShapeType="1"/>
              <a:stCxn id="84999" idx="6"/>
              <a:endCxn id="85002" idx="1"/>
            </p:cNvCxnSpPr>
            <p:nvPr/>
          </p:nvCxnSpPr>
          <p:spPr bwMode="auto">
            <a:xfrm>
              <a:off x="4560" y="2784"/>
              <a:ext cx="474" cy="330"/>
            </a:xfrm>
            <a:prstGeom prst="straightConnector1">
              <a:avLst/>
            </a:prstGeom>
            <a:noFill/>
            <a:ln w="50800">
              <a:solidFill>
                <a:schemeClr val="accent2"/>
              </a:solidFill>
              <a:round/>
              <a:headEnd/>
              <a:tailEnd type="triangle" w="med" len="med"/>
            </a:ln>
            <a:effectLst/>
          </p:spPr>
        </p:cxnSp>
        <p:cxnSp>
          <p:nvCxnSpPr>
            <p:cNvPr id="85009" name="AutoShape 17"/>
            <p:cNvCxnSpPr>
              <a:cxnSpLocks noChangeShapeType="1"/>
              <a:stCxn id="85002" idx="3"/>
              <a:endCxn id="85001" idx="6"/>
            </p:cNvCxnSpPr>
            <p:nvPr/>
          </p:nvCxnSpPr>
          <p:spPr bwMode="auto">
            <a:xfrm flipH="1">
              <a:off x="4560" y="3318"/>
              <a:ext cx="474" cy="378"/>
            </a:xfrm>
            <a:prstGeom prst="straightConnector1">
              <a:avLst/>
            </a:prstGeom>
            <a:noFill/>
            <a:ln w="50800">
              <a:solidFill>
                <a:schemeClr val="accent2"/>
              </a:solidFill>
              <a:round/>
              <a:headEnd/>
              <a:tailEnd type="triangle" w="med" len="med"/>
            </a:ln>
            <a:effectLst/>
          </p:spPr>
        </p:cxnSp>
        <p:sp>
          <p:nvSpPr>
            <p:cNvPr id="85010" name="Rectangle 18"/>
            <p:cNvSpPr>
              <a:spLocks noChangeArrowheads="1"/>
            </p:cNvSpPr>
            <p:nvPr/>
          </p:nvSpPr>
          <p:spPr bwMode="auto">
            <a:xfrm>
              <a:off x="4128" y="139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85011" name="Rectangle 19"/>
            <p:cNvSpPr>
              <a:spLocks noChangeArrowheads="1"/>
            </p:cNvSpPr>
            <p:nvPr/>
          </p:nvSpPr>
          <p:spPr bwMode="auto">
            <a:xfrm>
              <a:off x="412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85012" name="Rectangle 20"/>
            <p:cNvSpPr>
              <a:spLocks noChangeArrowheads="1"/>
            </p:cNvSpPr>
            <p:nvPr/>
          </p:nvSpPr>
          <p:spPr bwMode="auto">
            <a:xfrm>
              <a:off x="4128" y="307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85013" name="Rectangle 21"/>
            <p:cNvSpPr>
              <a:spLocks noChangeArrowheads="1"/>
            </p:cNvSpPr>
            <p:nvPr/>
          </p:nvSpPr>
          <p:spPr bwMode="auto">
            <a:xfrm>
              <a:off x="4704" y="17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85014" name="Rectangle 22"/>
            <p:cNvSpPr>
              <a:spLocks noChangeArrowheads="1"/>
            </p:cNvSpPr>
            <p:nvPr/>
          </p:nvSpPr>
          <p:spPr bwMode="auto">
            <a:xfrm>
              <a:off x="4704" y="22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85015" name="Rectangle 23"/>
            <p:cNvSpPr>
              <a:spLocks noChangeArrowheads="1"/>
            </p:cNvSpPr>
            <p:nvPr/>
          </p:nvSpPr>
          <p:spPr bwMode="auto">
            <a:xfrm>
              <a:off x="4752" y="273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85016" name="Rectangle 24"/>
            <p:cNvSpPr>
              <a:spLocks noChangeArrowheads="1"/>
            </p:cNvSpPr>
            <p:nvPr/>
          </p:nvSpPr>
          <p:spPr bwMode="auto">
            <a:xfrm>
              <a:off x="4848" y="34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cxnSp>
        <p:nvCxnSpPr>
          <p:cNvPr id="85017" name="AutoShape 25"/>
          <p:cNvCxnSpPr>
            <a:cxnSpLocks noChangeShapeType="1"/>
          </p:cNvCxnSpPr>
          <p:nvPr/>
        </p:nvCxnSpPr>
        <p:spPr bwMode="auto">
          <a:xfrm>
            <a:off x="5105400" y="2133600"/>
            <a:ext cx="0" cy="762000"/>
          </a:xfrm>
          <a:prstGeom prst="straightConnector1">
            <a:avLst/>
          </a:prstGeom>
          <a:noFill/>
          <a:ln w="76200">
            <a:solidFill>
              <a:srgbClr val="FF0000"/>
            </a:solidFill>
            <a:round/>
            <a:headEnd/>
            <a:tailEnd type="triangle" w="med" len="med"/>
          </a:ln>
          <a:effectLst/>
        </p:spPr>
      </p:cxnSp>
      <p:cxnSp>
        <p:nvCxnSpPr>
          <p:cNvPr id="85018" name="AutoShape 26"/>
          <p:cNvCxnSpPr>
            <a:cxnSpLocks noChangeShapeType="1"/>
          </p:cNvCxnSpPr>
          <p:nvPr/>
        </p:nvCxnSpPr>
        <p:spPr bwMode="auto">
          <a:xfrm>
            <a:off x="5334000" y="3124200"/>
            <a:ext cx="752475" cy="447675"/>
          </a:xfrm>
          <a:prstGeom prst="straightConnector1">
            <a:avLst/>
          </a:prstGeom>
          <a:noFill/>
          <a:ln w="76200">
            <a:solidFill>
              <a:srgbClr val="FF0000"/>
            </a:solidFill>
            <a:round/>
            <a:headEnd/>
            <a:tailEnd type="triangle" w="med" len="med"/>
          </a:ln>
          <a:effectLst/>
        </p:spPr>
      </p:cxnSp>
      <p:cxnSp>
        <p:nvCxnSpPr>
          <p:cNvPr id="85019" name="AutoShape 27"/>
          <p:cNvCxnSpPr>
            <a:cxnSpLocks noChangeShapeType="1"/>
          </p:cNvCxnSpPr>
          <p:nvPr/>
        </p:nvCxnSpPr>
        <p:spPr bwMode="auto">
          <a:xfrm flipH="1">
            <a:off x="5334000" y="3895725"/>
            <a:ext cx="752475" cy="600075"/>
          </a:xfrm>
          <a:prstGeom prst="straightConnector1">
            <a:avLst/>
          </a:prstGeom>
          <a:noFill/>
          <a:ln w="76200">
            <a:solidFill>
              <a:srgbClr val="FF0000"/>
            </a:solidFill>
            <a:round/>
            <a:headEnd/>
            <a:tailEnd type="triangle" w="med" len="med"/>
          </a:ln>
          <a:effectLst/>
        </p:spPr>
      </p:cxnSp>
      <p:cxnSp>
        <p:nvCxnSpPr>
          <p:cNvPr id="85020" name="AutoShape 28"/>
          <p:cNvCxnSpPr>
            <a:cxnSpLocks noChangeShapeType="1"/>
          </p:cNvCxnSpPr>
          <p:nvPr/>
        </p:nvCxnSpPr>
        <p:spPr bwMode="auto">
          <a:xfrm>
            <a:off x="5105400" y="4724400"/>
            <a:ext cx="0" cy="990600"/>
          </a:xfrm>
          <a:prstGeom prst="straightConnector1">
            <a:avLst/>
          </a:prstGeom>
          <a:noFill/>
          <a:ln w="76200">
            <a:solidFill>
              <a:srgbClr val="FF0000"/>
            </a:solidFill>
            <a:round/>
            <a:headEnd/>
            <a:tailEnd type="triangle" w="med" len="med"/>
          </a:ln>
          <a:effectLst/>
        </p:spPr>
      </p:cxnSp>
      <p:sp>
        <p:nvSpPr>
          <p:cNvPr id="85022" name="Rectangle 30"/>
          <p:cNvSpPr>
            <a:spLocks noChangeArrowheads="1"/>
          </p:cNvSpPr>
          <p:nvPr/>
        </p:nvSpPr>
        <p:spPr bwMode="auto">
          <a:xfrm>
            <a:off x="533400" y="2514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A=3</a:t>
            </a:r>
          </a:p>
        </p:txBody>
      </p:sp>
      <p:sp>
        <p:nvSpPr>
          <p:cNvPr id="85023" name="Rectangle 31"/>
          <p:cNvSpPr>
            <a:spLocks noChangeArrowheads="1"/>
          </p:cNvSpPr>
          <p:nvPr/>
        </p:nvSpPr>
        <p:spPr bwMode="auto">
          <a:xfrm>
            <a:off x="1752600" y="2514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85024" name="Rectangle 32"/>
          <p:cNvSpPr>
            <a:spLocks noChangeArrowheads="1"/>
          </p:cNvSpPr>
          <p:nvPr/>
        </p:nvSpPr>
        <p:spPr bwMode="auto">
          <a:xfrm>
            <a:off x="2971800" y="25146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X=1</a:t>
            </a:r>
          </a:p>
        </p:txBody>
      </p:sp>
      <p:sp>
        <p:nvSpPr>
          <p:cNvPr id="85025" name="Rectangle 33"/>
          <p:cNvSpPr>
            <a:spLocks noChangeArrowheads="1"/>
          </p:cNvSpPr>
          <p:nvPr/>
        </p:nvSpPr>
        <p:spPr bwMode="auto">
          <a:xfrm>
            <a:off x="762000" y="3505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1</a:t>
            </a:r>
          </a:p>
        </p:txBody>
      </p:sp>
      <p:sp>
        <p:nvSpPr>
          <p:cNvPr id="85026" name="Rectangle 34"/>
          <p:cNvSpPr>
            <a:spLocks noChangeArrowheads="1"/>
          </p:cNvSpPr>
          <p:nvPr/>
        </p:nvSpPr>
        <p:spPr bwMode="auto">
          <a:xfrm>
            <a:off x="1600200" y="3505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4</a:t>
            </a:r>
          </a:p>
        </p:txBody>
      </p:sp>
      <p:sp>
        <p:nvSpPr>
          <p:cNvPr id="85027" name="Rectangle 35"/>
          <p:cNvSpPr>
            <a:spLocks noChangeArrowheads="1"/>
          </p:cNvSpPr>
          <p:nvPr/>
        </p:nvSpPr>
        <p:spPr bwMode="auto">
          <a:xfrm>
            <a:off x="3505200" y="35052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3</a:t>
            </a:r>
          </a:p>
        </p:txBody>
      </p:sp>
      <p:sp>
        <p:nvSpPr>
          <p:cNvPr id="85028" name="Rectangle 36"/>
          <p:cNvSpPr>
            <a:spLocks noChangeArrowheads="1"/>
          </p:cNvSpPr>
          <p:nvPr/>
        </p:nvSpPr>
        <p:spPr bwMode="auto">
          <a:xfrm>
            <a:off x="2514600" y="3505200"/>
            <a:ext cx="368300" cy="519113"/>
          </a:xfrm>
          <a:prstGeom prst="rect">
            <a:avLst/>
          </a:prstGeom>
          <a:solidFill>
            <a:schemeClr val="bg1"/>
          </a:solidFill>
          <a:ln w="9525">
            <a:noFill/>
            <a:miter lim="800000"/>
            <a:headEnd/>
            <a:tailEnd/>
          </a:ln>
          <a:effectLst/>
        </p:spPr>
        <p:txBody>
          <a:bodyPr>
            <a:spAutoFit/>
          </a:bodyPr>
          <a:lstStyle/>
          <a:p>
            <a:r>
              <a:rPr lang="en-US" altLang="zh-CN" sz="2800" b="1">
                <a:solidFill>
                  <a:srgbClr val="0000FF"/>
                </a:solidFill>
              </a:rPr>
              <a:t>5</a:t>
            </a:r>
          </a:p>
        </p:txBody>
      </p:sp>
      <p:cxnSp>
        <p:nvCxnSpPr>
          <p:cNvPr id="85029" name="AutoShape 37"/>
          <p:cNvCxnSpPr>
            <a:cxnSpLocks noChangeShapeType="1"/>
            <a:stCxn id="85025" idx="3"/>
            <a:endCxn id="85026" idx="1"/>
          </p:cNvCxnSpPr>
          <p:nvPr/>
        </p:nvCxnSpPr>
        <p:spPr bwMode="auto">
          <a:xfrm>
            <a:off x="1144588" y="3765550"/>
            <a:ext cx="455612" cy="0"/>
          </a:xfrm>
          <a:prstGeom prst="straightConnector1">
            <a:avLst/>
          </a:prstGeom>
          <a:noFill/>
          <a:ln w="50800">
            <a:solidFill>
              <a:schemeClr val="tx1"/>
            </a:solidFill>
            <a:round/>
            <a:headEnd/>
            <a:tailEnd type="triangle" w="med" len="med"/>
          </a:ln>
          <a:effectLst/>
        </p:spPr>
      </p:cxnSp>
      <p:cxnSp>
        <p:nvCxnSpPr>
          <p:cNvPr id="85030" name="AutoShape 38"/>
          <p:cNvCxnSpPr>
            <a:cxnSpLocks noChangeShapeType="1"/>
            <a:stCxn id="85026" idx="3"/>
            <a:endCxn id="85028" idx="1"/>
          </p:cNvCxnSpPr>
          <p:nvPr/>
        </p:nvCxnSpPr>
        <p:spPr bwMode="auto">
          <a:xfrm>
            <a:off x="1982788" y="3765550"/>
            <a:ext cx="531812" cy="0"/>
          </a:xfrm>
          <a:prstGeom prst="straightConnector1">
            <a:avLst/>
          </a:prstGeom>
          <a:noFill/>
          <a:ln w="50800">
            <a:solidFill>
              <a:schemeClr val="tx1"/>
            </a:solidFill>
            <a:round/>
            <a:headEnd/>
            <a:tailEnd type="triangle" w="med" len="med"/>
          </a:ln>
          <a:effectLst/>
        </p:spPr>
      </p:cxnSp>
      <p:cxnSp>
        <p:nvCxnSpPr>
          <p:cNvPr id="85031" name="AutoShape 39"/>
          <p:cNvCxnSpPr>
            <a:cxnSpLocks noChangeShapeType="1"/>
            <a:stCxn id="85028" idx="3"/>
            <a:endCxn id="85027" idx="1"/>
          </p:cNvCxnSpPr>
          <p:nvPr/>
        </p:nvCxnSpPr>
        <p:spPr bwMode="auto">
          <a:xfrm>
            <a:off x="2882900" y="3765550"/>
            <a:ext cx="622300" cy="0"/>
          </a:xfrm>
          <a:prstGeom prst="straightConnector1">
            <a:avLst/>
          </a:prstGeom>
          <a:noFill/>
          <a:ln w="50800">
            <a:solidFill>
              <a:schemeClr val="tx1"/>
            </a:solidFill>
            <a:round/>
            <a:headEnd/>
            <a:tailEnd type="triangle" w="med" len="med"/>
          </a:ln>
          <a:effectLst/>
        </p:spPr>
      </p:cxnSp>
      <p:sp>
        <p:nvSpPr>
          <p:cNvPr id="85032" name="Rectangle 40"/>
          <p:cNvSpPr>
            <a:spLocks noChangeArrowheads="1"/>
          </p:cNvSpPr>
          <p:nvPr/>
        </p:nvSpPr>
        <p:spPr bwMode="auto">
          <a:xfrm>
            <a:off x="609600" y="4648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A=2</a:t>
            </a:r>
          </a:p>
        </p:txBody>
      </p:sp>
      <p:sp>
        <p:nvSpPr>
          <p:cNvPr id="85033" name="Rectangle 41"/>
          <p:cNvSpPr>
            <a:spLocks noChangeArrowheads="1"/>
          </p:cNvSpPr>
          <p:nvPr/>
        </p:nvSpPr>
        <p:spPr bwMode="auto">
          <a:xfrm>
            <a:off x="1828800" y="4648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B=0</a:t>
            </a:r>
          </a:p>
        </p:txBody>
      </p:sp>
      <p:sp>
        <p:nvSpPr>
          <p:cNvPr id="85034" name="Rectangle 42"/>
          <p:cNvSpPr>
            <a:spLocks noChangeArrowheads="1"/>
          </p:cNvSpPr>
          <p:nvPr/>
        </p:nvSpPr>
        <p:spPr bwMode="auto">
          <a:xfrm>
            <a:off x="3048000" y="4648200"/>
            <a:ext cx="1066800" cy="519113"/>
          </a:xfrm>
          <a:prstGeom prst="rect">
            <a:avLst/>
          </a:prstGeom>
          <a:solidFill>
            <a:srgbClr val="0000FF"/>
          </a:solidFill>
          <a:ln w="9525" algn="ctr">
            <a:noFill/>
            <a:miter lim="800000"/>
            <a:headEnd/>
            <a:tailEnd/>
          </a:ln>
          <a:effectLst/>
        </p:spPr>
        <p:txBody>
          <a:bodyPr>
            <a:spAutoFit/>
          </a:bodyPr>
          <a:lstStyle/>
          <a:p>
            <a:pPr algn="ctr"/>
            <a:r>
              <a:rPr lang="en-US" altLang="zh-CN" sz="2800" b="1">
                <a:solidFill>
                  <a:schemeClr val="bg1"/>
                </a:solidFill>
                <a:ea typeface="黑体" pitchFamily="2" charset="-122"/>
              </a:rPr>
              <a:t>X=4</a:t>
            </a:r>
          </a:p>
        </p:txBody>
      </p:sp>
      <p:sp>
        <p:nvSpPr>
          <p:cNvPr id="85035" name="Rectangle 43"/>
          <p:cNvSpPr>
            <a:spLocks noChangeArrowheads="1"/>
          </p:cNvSpPr>
          <p:nvPr/>
        </p:nvSpPr>
        <p:spPr bwMode="auto">
          <a:xfrm>
            <a:off x="533400" y="56388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1</a:t>
            </a:r>
          </a:p>
        </p:txBody>
      </p:sp>
      <p:sp>
        <p:nvSpPr>
          <p:cNvPr id="85036" name="Rectangle 44"/>
          <p:cNvSpPr>
            <a:spLocks noChangeArrowheads="1"/>
          </p:cNvSpPr>
          <p:nvPr/>
        </p:nvSpPr>
        <p:spPr bwMode="auto">
          <a:xfrm>
            <a:off x="1371600" y="56388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4</a:t>
            </a:r>
          </a:p>
        </p:txBody>
      </p:sp>
      <p:sp>
        <p:nvSpPr>
          <p:cNvPr id="85037" name="Rectangle 45"/>
          <p:cNvSpPr>
            <a:spLocks noChangeArrowheads="1"/>
          </p:cNvSpPr>
          <p:nvPr/>
        </p:nvSpPr>
        <p:spPr bwMode="auto">
          <a:xfrm>
            <a:off x="3276600" y="5638800"/>
            <a:ext cx="382588"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6</a:t>
            </a:r>
          </a:p>
        </p:txBody>
      </p:sp>
      <p:sp>
        <p:nvSpPr>
          <p:cNvPr id="85038" name="Rectangle 46"/>
          <p:cNvSpPr>
            <a:spLocks noChangeArrowheads="1"/>
          </p:cNvSpPr>
          <p:nvPr/>
        </p:nvSpPr>
        <p:spPr bwMode="auto">
          <a:xfrm>
            <a:off x="2286000" y="5638800"/>
            <a:ext cx="368300" cy="519113"/>
          </a:xfrm>
          <a:prstGeom prst="rect">
            <a:avLst/>
          </a:prstGeom>
          <a:solidFill>
            <a:schemeClr val="bg1"/>
          </a:solidFill>
          <a:ln w="9525">
            <a:noFill/>
            <a:miter lim="800000"/>
            <a:headEnd/>
            <a:tailEnd/>
          </a:ln>
          <a:effectLst/>
        </p:spPr>
        <p:txBody>
          <a:bodyPr>
            <a:spAutoFit/>
          </a:bodyPr>
          <a:lstStyle/>
          <a:p>
            <a:r>
              <a:rPr lang="en-US" altLang="zh-CN" sz="2800" b="1">
                <a:solidFill>
                  <a:srgbClr val="0000FF"/>
                </a:solidFill>
              </a:rPr>
              <a:t>5</a:t>
            </a:r>
          </a:p>
        </p:txBody>
      </p:sp>
      <p:cxnSp>
        <p:nvCxnSpPr>
          <p:cNvPr id="85039" name="AutoShape 47"/>
          <p:cNvCxnSpPr>
            <a:cxnSpLocks noChangeShapeType="1"/>
            <a:stCxn id="85035" idx="3"/>
            <a:endCxn id="85036" idx="1"/>
          </p:cNvCxnSpPr>
          <p:nvPr/>
        </p:nvCxnSpPr>
        <p:spPr bwMode="auto">
          <a:xfrm>
            <a:off x="915988" y="5899150"/>
            <a:ext cx="455612" cy="0"/>
          </a:xfrm>
          <a:prstGeom prst="straightConnector1">
            <a:avLst/>
          </a:prstGeom>
          <a:noFill/>
          <a:ln w="50800">
            <a:solidFill>
              <a:schemeClr val="tx1"/>
            </a:solidFill>
            <a:round/>
            <a:headEnd/>
            <a:tailEnd type="triangle" w="med" len="med"/>
          </a:ln>
          <a:effectLst/>
        </p:spPr>
      </p:cxnSp>
      <p:cxnSp>
        <p:nvCxnSpPr>
          <p:cNvPr id="85040" name="AutoShape 48"/>
          <p:cNvCxnSpPr>
            <a:cxnSpLocks noChangeShapeType="1"/>
            <a:stCxn id="85036" idx="3"/>
            <a:endCxn id="85038" idx="1"/>
          </p:cNvCxnSpPr>
          <p:nvPr/>
        </p:nvCxnSpPr>
        <p:spPr bwMode="auto">
          <a:xfrm>
            <a:off x="1754188" y="5899150"/>
            <a:ext cx="531812" cy="0"/>
          </a:xfrm>
          <a:prstGeom prst="straightConnector1">
            <a:avLst/>
          </a:prstGeom>
          <a:noFill/>
          <a:ln w="50800">
            <a:solidFill>
              <a:schemeClr val="tx1"/>
            </a:solidFill>
            <a:round/>
            <a:headEnd/>
            <a:tailEnd type="triangle" w="med" len="med"/>
          </a:ln>
          <a:effectLst/>
        </p:spPr>
      </p:cxnSp>
      <p:cxnSp>
        <p:nvCxnSpPr>
          <p:cNvPr id="85041" name="AutoShape 49"/>
          <p:cNvCxnSpPr>
            <a:cxnSpLocks noChangeShapeType="1"/>
            <a:stCxn id="85038" idx="3"/>
            <a:endCxn id="85037" idx="1"/>
          </p:cNvCxnSpPr>
          <p:nvPr/>
        </p:nvCxnSpPr>
        <p:spPr bwMode="auto">
          <a:xfrm>
            <a:off x="2654300" y="5899150"/>
            <a:ext cx="622300" cy="0"/>
          </a:xfrm>
          <a:prstGeom prst="straightConnector1">
            <a:avLst/>
          </a:prstGeom>
          <a:noFill/>
          <a:ln w="50800">
            <a:solidFill>
              <a:schemeClr val="tx1"/>
            </a:solidFill>
            <a:round/>
            <a:headEnd/>
            <a:tailEnd type="triangle" w="med" len="med"/>
          </a:ln>
          <a:effectLst/>
        </p:spPr>
      </p:cxnSp>
      <p:grpSp>
        <p:nvGrpSpPr>
          <p:cNvPr id="85042" name="Group 50"/>
          <p:cNvGrpSpPr>
            <a:grpSpLocks/>
          </p:cNvGrpSpPr>
          <p:nvPr/>
        </p:nvGrpSpPr>
        <p:grpSpPr bwMode="auto">
          <a:xfrm>
            <a:off x="6858000" y="1752600"/>
            <a:ext cx="1828800" cy="4495800"/>
            <a:chOff x="4128" y="1008"/>
            <a:chExt cx="1152" cy="2832"/>
          </a:xfrm>
        </p:grpSpPr>
        <p:sp>
          <p:nvSpPr>
            <p:cNvPr id="85043" name="Oval 51"/>
            <p:cNvSpPr>
              <a:spLocks noChangeArrowheads="1"/>
            </p:cNvSpPr>
            <p:nvPr/>
          </p:nvSpPr>
          <p:spPr bwMode="auto">
            <a:xfrm>
              <a:off x="4272" y="1008"/>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44" name="Oval 52"/>
            <p:cNvSpPr>
              <a:spLocks noChangeArrowheads="1"/>
            </p:cNvSpPr>
            <p:nvPr/>
          </p:nvSpPr>
          <p:spPr bwMode="auto">
            <a:xfrm>
              <a:off x="4272" y="1776"/>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45" name="Oval 53"/>
            <p:cNvSpPr>
              <a:spLocks noChangeArrowheads="1"/>
            </p:cNvSpPr>
            <p:nvPr/>
          </p:nvSpPr>
          <p:spPr bwMode="auto">
            <a:xfrm>
              <a:off x="4272" y="264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46" name="Oval 54"/>
            <p:cNvSpPr>
              <a:spLocks noChangeArrowheads="1"/>
            </p:cNvSpPr>
            <p:nvPr/>
          </p:nvSpPr>
          <p:spPr bwMode="auto">
            <a:xfrm>
              <a:off x="4992" y="2160"/>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47" name="Oval 55"/>
            <p:cNvSpPr>
              <a:spLocks noChangeArrowheads="1"/>
            </p:cNvSpPr>
            <p:nvPr/>
          </p:nvSpPr>
          <p:spPr bwMode="auto">
            <a:xfrm>
              <a:off x="4272" y="355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sp>
          <p:nvSpPr>
            <p:cNvPr id="85048" name="Oval 56"/>
            <p:cNvSpPr>
              <a:spLocks noChangeArrowheads="1"/>
            </p:cNvSpPr>
            <p:nvPr/>
          </p:nvSpPr>
          <p:spPr bwMode="auto">
            <a:xfrm>
              <a:off x="4992" y="3072"/>
              <a:ext cx="288" cy="288"/>
            </a:xfrm>
            <a:prstGeom prst="ellipse">
              <a:avLst/>
            </a:prstGeom>
            <a:solidFill>
              <a:srgbClr val="FFCC00"/>
            </a:solidFill>
            <a:ln w="9525">
              <a:solidFill>
                <a:schemeClr val="tx1"/>
              </a:solidFill>
              <a:round/>
              <a:headEnd/>
              <a:tailEnd/>
            </a:ln>
            <a:effectLst/>
          </p:spPr>
          <p:txBody>
            <a:bodyPr wrap="none" anchor="ctr"/>
            <a:lstStyle/>
            <a:p>
              <a:endParaRPr lang="zh-CN" altLang="en-US"/>
            </a:p>
          </p:txBody>
        </p:sp>
        <p:cxnSp>
          <p:nvCxnSpPr>
            <p:cNvPr id="85049" name="AutoShape 57"/>
            <p:cNvCxnSpPr>
              <a:cxnSpLocks noChangeShapeType="1"/>
              <a:stCxn id="85043" idx="4"/>
              <a:endCxn id="85044" idx="0"/>
            </p:cNvCxnSpPr>
            <p:nvPr/>
          </p:nvCxnSpPr>
          <p:spPr bwMode="auto">
            <a:xfrm>
              <a:off x="4416" y="1296"/>
              <a:ext cx="0" cy="480"/>
            </a:xfrm>
            <a:prstGeom prst="straightConnector1">
              <a:avLst/>
            </a:prstGeom>
            <a:noFill/>
            <a:ln w="50800">
              <a:solidFill>
                <a:schemeClr val="accent2"/>
              </a:solidFill>
              <a:round/>
              <a:headEnd/>
              <a:tailEnd type="triangle" w="med" len="med"/>
            </a:ln>
            <a:effectLst/>
          </p:spPr>
        </p:cxnSp>
        <p:cxnSp>
          <p:nvCxnSpPr>
            <p:cNvPr id="85050" name="AutoShape 58"/>
            <p:cNvCxnSpPr>
              <a:cxnSpLocks noChangeShapeType="1"/>
              <a:stCxn id="85044" idx="4"/>
              <a:endCxn id="85045" idx="0"/>
            </p:cNvCxnSpPr>
            <p:nvPr/>
          </p:nvCxnSpPr>
          <p:spPr bwMode="auto">
            <a:xfrm>
              <a:off x="4416" y="2064"/>
              <a:ext cx="0" cy="576"/>
            </a:xfrm>
            <a:prstGeom prst="straightConnector1">
              <a:avLst/>
            </a:prstGeom>
            <a:noFill/>
            <a:ln w="50800">
              <a:solidFill>
                <a:schemeClr val="accent2"/>
              </a:solidFill>
              <a:round/>
              <a:headEnd/>
              <a:tailEnd type="triangle" w="med" len="med"/>
            </a:ln>
            <a:effectLst/>
          </p:spPr>
        </p:cxnSp>
        <p:cxnSp>
          <p:nvCxnSpPr>
            <p:cNvPr id="85051" name="AutoShape 59"/>
            <p:cNvCxnSpPr>
              <a:cxnSpLocks noChangeShapeType="1"/>
              <a:stCxn id="85045" idx="4"/>
              <a:endCxn id="85047" idx="0"/>
            </p:cNvCxnSpPr>
            <p:nvPr/>
          </p:nvCxnSpPr>
          <p:spPr bwMode="auto">
            <a:xfrm>
              <a:off x="4416" y="2928"/>
              <a:ext cx="0" cy="624"/>
            </a:xfrm>
            <a:prstGeom prst="straightConnector1">
              <a:avLst/>
            </a:prstGeom>
            <a:noFill/>
            <a:ln w="50800">
              <a:solidFill>
                <a:schemeClr val="accent2"/>
              </a:solidFill>
              <a:round/>
              <a:headEnd/>
              <a:tailEnd type="triangle" w="med" len="med"/>
            </a:ln>
            <a:effectLst/>
          </p:spPr>
        </p:cxnSp>
        <p:cxnSp>
          <p:nvCxnSpPr>
            <p:cNvPr id="85052" name="AutoShape 60"/>
            <p:cNvCxnSpPr>
              <a:cxnSpLocks noChangeShapeType="1"/>
              <a:stCxn id="85044" idx="6"/>
              <a:endCxn id="85046" idx="1"/>
            </p:cNvCxnSpPr>
            <p:nvPr/>
          </p:nvCxnSpPr>
          <p:spPr bwMode="auto">
            <a:xfrm>
              <a:off x="4560" y="1920"/>
              <a:ext cx="474" cy="282"/>
            </a:xfrm>
            <a:prstGeom prst="straightConnector1">
              <a:avLst/>
            </a:prstGeom>
            <a:noFill/>
            <a:ln w="50800">
              <a:solidFill>
                <a:schemeClr val="accent2"/>
              </a:solidFill>
              <a:round/>
              <a:headEnd/>
              <a:tailEnd type="triangle" w="med" len="med"/>
            </a:ln>
            <a:effectLst/>
          </p:spPr>
        </p:cxnSp>
        <p:cxnSp>
          <p:nvCxnSpPr>
            <p:cNvPr id="85053" name="AutoShape 61"/>
            <p:cNvCxnSpPr>
              <a:cxnSpLocks noChangeShapeType="1"/>
              <a:stCxn id="85046" idx="3"/>
              <a:endCxn id="85045" idx="6"/>
            </p:cNvCxnSpPr>
            <p:nvPr/>
          </p:nvCxnSpPr>
          <p:spPr bwMode="auto">
            <a:xfrm flipH="1">
              <a:off x="4560" y="2406"/>
              <a:ext cx="474" cy="378"/>
            </a:xfrm>
            <a:prstGeom prst="straightConnector1">
              <a:avLst/>
            </a:prstGeom>
            <a:noFill/>
            <a:ln w="50800">
              <a:solidFill>
                <a:schemeClr val="accent2"/>
              </a:solidFill>
              <a:round/>
              <a:headEnd/>
              <a:tailEnd type="triangle" w="med" len="med"/>
            </a:ln>
            <a:effectLst/>
          </p:spPr>
        </p:cxnSp>
        <p:cxnSp>
          <p:nvCxnSpPr>
            <p:cNvPr id="85054" name="AutoShape 62"/>
            <p:cNvCxnSpPr>
              <a:cxnSpLocks noChangeShapeType="1"/>
              <a:stCxn id="85045" idx="6"/>
              <a:endCxn id="85048" idx="1"/>
            </p:cNvCxnSpPr>
            <p:nvPr/>
          </p:nvCxnSpPr>
          <p:spPr bwMode="auto">
            <a:xfrm>
              <a:off x="4560" y="2784"/>
              <a:ext cx="474" cy="330"/>
            </a:xfrm>
            <a:prstGeom prst="straightConnector1">
              <a:avLst/>
            </a:prstGeom>
            <a:noFill/>
            <a:ln w="50800">
              <a:solidFill>
                <a:schemeClr val="accent2"/>
              </a:solidFill>
              <a:round/>
              <a:headEnd/>
              <a:tailEnd type="triangle" w="med" len="med"/>
            </a:ln>
            <a:effectLst/>
          </p:spPr>
        </p:cxnSp>
        <p:cxnSp>
          <p:nvCxnSpPr>
            <p:cNvPr id="85055" name="AutoShape 63"/>
            <p:cNvCxnSpPr>
              <a:cxnSpLocks noChangeShapeType="1"/>
              <a:stCxn id="85048" idx="3"/>
              <a:endCxn id="85047" idx="6"/>
            </p:cNvCxnSpPr>
            <p:nvPr/>
          </p:nvCxnSpPr>
          <p:spPr bwMode="auto">
            <a:xfrm flipH="1">
              <a:off x="4560" y="3318"/>
              <a:ext cx="474" cy="378"/>
            </a:xfrm>
            <a:prstGeom prst="straightConnector1">
              <a:avLst/>
            </a:prstGeom>
            <a:noFill/>
            <a:ln w="50800">
              <a:solidFill>
                <a:schemeClr val="accent2"/>
              </a:solidFill>
              <a:round/>
              <a:headEnd/>
              <a:tailEnd type="triangle" w="med" len="med"/>
            </a:ln>
            <a:effectLst/>
          </p:spPr>
        </p:cxnSp>
        <p:sp>
          <p:nvSpPr>
            <p:cNvPr id="85056" name="Rectangle 64"/>
            <p:cNvSpPr>
              <a:spLocks noChangeArrowheads="1"/>
            </p:cNvSpPr>
            <p:nvPr/>
          </p:nvSpPr>
          <p:spPr bwMode="auto">
            <a:xfrm>
              <a:off x="4128" y="139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1</a:t>
              </a:r>
            </a:p>
          </p:txBody>
        </p:sp>
        <p:sp>
          <p:nvSpPr>
            <p:cNvPr id="85057" name="Rectangle 65"/>
            <p:cNvSpPr>
              <a:spLocks noChangeArrowheads="1"/>
            </p:cNvSpPr>
            <p:nvPr/>
          </p:nvSpPr>
          <p:spPr bwMode="auto">
            <a:xfrm>
              <a:off x="4128" y="2160"/>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2</a:t>
              </a:r>
            </a:p>
          </p:txBody>
        </p:sp>
        <p:sp>
          <p:nvSpPr>
            <p:cNvPr id="85058" name="Rectangle 66"/>
            <p:cNvSpPr>
              <a:spLocks noChangeArrowheads="1"/>
            </p:cNvSpPr>
            <p:nvPr/>
          </p:nvSpPr>
          <p:spPr bwMode="auto">
            <a:xfrm>
              <a:off x="4128" y="3072"/>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3</a:t>
              </a:r>
            </a:p>
          </p:txBody>
        </p:sp>
        <p:sp>
          <p:nvSpPr>
            <p:cNvPr id="85059" name="Rectangle 67"/>
            <p:cNvSpPr>
              <a:spLocks noChangeArrowheads="1"/>
            </p:cNvSpPr>
            <p:nvPr/>
          </p:nvSpPr>
          <p:spPr bwMode="auto">
            <a:xfrm>
              <a:off x="4704" y="177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4</a:t>
              </a:r>
            </a:p>
          </p:txBody>
        </p:sp>
        <p:sp>
          <p:nvSpPr>
            <p:cNvPr id="85060" name="Rectangle 68"/>
            <p:cNvSpPr>
              <a:spLocks noChangeArrowheads="1"/>
            </p:cNvSpPr>
            <p:nvPr/>
          </p:nvSpPr>
          <p:spPr bwMode="auto">
            <a:xfrm>
              <a:off x="4704" y="22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5</a:t>
              </a:r>
            </a:p>
          </p:txBody>
        </p:sp>
        <p:sp>
          <p:nvSpPr>
            <p:cNvPr id="85061" name="Rectangle 69"/>
            <p:cNvSpPr>
              <a:spLocks noChangeArrowheads="1"/>
            </p:cNvSpPr>
            <p:nvPr/>
          </p:nvSpPr>
          <p:spPr bwMode="auto">
            <a:xfrm>
              <a:off x="4752" y="273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6</a:t>
              </a:r>
            </a:p>
          </p:txBody>
        </p:sp>
        <p:sp>
          <p:nvSpPr>
            <p:cNvPr id="85062" name="Rectangle 70"/>
            <p:cNvSpPr>
              <a:spLocks noChangeArrowheads="1"/>
            </p:cNvSpPr>
            <p:nvPr/>
          </p:nvSpPr>
          <p:spPr bwMode="auto">
            <a:xfrm>
              <a:off x="4848" y="3456"/>
              <a:ext cx="223" cy="288"/>
            </a:xfrm>
            <a:prstGeom prst="rect">
              <a:avLst/>
            </a:prstGeom>
            <a:noFill/>
            <a:ln w="9525">
              <a:noFill/>
              <a:miter lim="800000"/>
              <a:headEnd/>
              <a:tailEnd/>
            </a:ln>
            <a:effectLst/>
          </p:spPr>
          <p:txBody>
            <a:bodyPr wrap="none">
              <a:spAutoFit/>
            </a:bodyPr>
            <a:lstStyle/>
            <a:p>
              <a:r>
                <a:rPr lang="en-US" altLang="zh-CN" sz="2400" b="1">
                  <a:solidFill>
                    <a:srgbClr val="0000FF"/>
                  </a:solidFill>
                </a:rPr>
                <a:t>7</a:t>
              </a:r>
            </a:p>
          </p:txBody>
        </p:sp>
      </p:grpSp>
      <p:cxnSp>
        <p:nvCxnSpPr>
          <p:cNvPr id="85063" name="AutoShape 71"/>
          <p:cNvCxnSpPr>
            <a:cxnSpLocks noChangeShapeType="1"/>
          </p:cNvCxnSpPr>
          <p:nvPr/>
        </p:nvCxnSpPr>
        <p:spPr bwMode="auto">
          <a:xfrm>
            <a:off x="7315200" y="2209800"/>
            <a:ext cx="0" cy="762000"/>
          </a:xfrm>
          <a:prstGeom prst="straightConnector1">
            <a:avLst/>
          </a:prstGeom>
          <a:noFill/>
          <a:ln w="76200">
            <a:solidFill>
              <a:srgbClr val="00FF00"/>
            </a:solidFill>
            <a:round/>
            <a:headEnd/>
            <a:tailEnd type="triangle" w="med" len="med"/>
          </a:ln>
          <a:effectLst/>
        </p:spPr>
      </p:cxnSp>
      <p:cxnSp>
        <p:nvCxnSpPr>
          <p:cNvPr id="85064" name="AutoShape 72"/>
          <p:cNvCxnSpPr>
            <a:cxnSpLocks noChangeShapeType="1"/>
            <a:stCxn id="85044" idx="6"/>
            <a:endCxn id="85046" idx="1"/>
          </p:cNvCxnSpPr>
          <p:nvPr/>
        </p:nvCxnSpPr>
        <p:spPr bwMode="auto">
          <a:xfrm>
            <a:off x="7543800" y="3200400"/>
            <a:ext cx="752475" cy="447675"/>
          </a:xfrm>
          <a:prstGeom prst="straightConnector1">
            <a:avLst/>
          </a:prstGeom>
          <a:noFill/>
          <a:ln w="76200">
            <a:solidFill>
              <a:srgbClr val="00FF00"/>
            </a:solidFill>
            <a:round/>
            <a:headEnd/>
            <a:tailEnd type="triangle" w="med" len="med"/>
          </a:ln>
          <a:effectLst/>
        </p:spPr>
      </p:cxnSp>
      <p:cxnSp>
        <p:nvCxnSpPr>
          <p:cNvPr id="85065" name="AutoShape 73"/>
          <p:cNvCxnSpPr>
            <a:cxnSpLocks noChangeShapeType="1"/>
            <a:stCxn id="85045" idx="6"/>
            <a:endCxn id="85048" idx="1"/>
          </p:cNvCxnSpPr>
          <p:nvPr/>
        </p:nvCxnSpPr>
        <p:spPr bwMode="auto">
          <a:xfrm>
            <a:off x="7543800" y="4572000"/>
            <a:ext cx="752475" cy="523875"/>
          </a:xfrm>
          <a:prstGeom prst="straightConnector1">
            <a:avLst/>
          </a:prstGeom>
          <a:noFill/>
          <a:ln w="76200">
            <a:solidFill>
              <a:srgbClr val="00FF00"/>
            </a:solidFill>
            <a:round/>
            <a:headEnd/>
            <a:tailEnd type="triangle" w="med" len="med"/>
          </a:ln>
          <a:effectLst/>
        </p:spPr>
      </p:cxnSp>
      <p:cxnSp>
        <p:nvCxnSpPr>
          <p:cNvPr id="85066" name="AutoShape 74"/>
          <p:cNvCxnSpPr>
            <a:cxnSpLocks noChangeShapeType="1"/>
            <a:stCxn id="85048" idx="3"/>
            <a:endCxn id="85047" idx="6"/>
          </p:cNvCxnSpPr>
          <p:nvPr/>
        </p:nvCxnSpPr>
        <p:spPr bwMode="auto">
          <a:xfrm flipH="1">
            <a:off x="7543800" y="5419725"/>
            <a:ext cx="752475" cy="600075"/>
          </a:xfrm>
          <a:prstGeom prst="straightConnector1">
            <a:avLst/>
          </a:prstGeom>
          <a:noFill/>
          <a:ln w="76200">
            <a:solidFill>
              <a:srgbClr val="00FF00"/>
            </a:solidFill>
            <a:round/>
            <a:headEnd/>
            <a:tailEnd type="triangle" w="med" len="med"/>
          </a:ln>
          <a:effectLst/>
        </p:spPr>
      </p:cxnSp>
      <p:cxnSp>
        <p:nvCxnSpPr>
          <p:cNvPr id="85067" name="AutoShape 75"/>
          <p:cNvCxnSpPr>
            <a:cxnSpLocks noChangeShapeType="1"/>
            <a:stCxn id="85046" idx="3"/>
            <a:endCxn id="85045" idx="6"/>
          </p:cNvCxnSpPr>
          <p:nvPr/>
        </p:nvCxnSpPr>
        <p:spPr bwMode="auto">
          <a:xfrm flipH="1">
            <a:off x="7543800" y="3971925"/>
            <a:ext cx="752475" cy="600075"/>
          </a:xfrm>
          <a:prstGeom prst="straightConnector1">
            <a:avLst/>
          </a:prstGeom>
          <a:noFill/>
          <a:ln w="76200">
            <a:solidFill>
              <a:srgbClr val="00FF00"/>
            </a:solidFill>
            <a:round/>
            <a:headEnd/>
            <a:tailEnd type="triangle" w="med" len="med"/>
          </a:ln>
          <a:effectLst/>
        </p:spPr>
      </p:cxnSp>
      <p:sp>
        <p:nvSpPr>
          <p:cNvPr id="85068" name="Rectangle 76"/>
          <p:cNvSpPr>
            <a:spLocks noChangeArrowheads="1"/>
          </p:cNvSpPr>
          <p:nvPr/>
        </p:nvSpPr>
        <p:spPr bwMode="auto">
          <a:xfrm>
            <a:off x="4265613" y="5638800"/>
            <a:ext cx="382587" cy="519113"/>
          </a:xfrm>
          <a:prstGeom prst="rect">
            <a:avLst/>
          </a:prstGeom>
          <a:solidFill>
            <a:schemeClr val="bg1"/>
          </a:solidFill>
          <a:ln w="9525">
            <a:noFill/>
            <a:miter lim="800000"/>
            <a:headEnd/>
            <a:tailEnd/>
          </a:ln>
          <a:effectLst/>
        </p:spPr>
        <p:txBody>
          <a:bodyPr wrap="none">
            <a:spAutoFit/>
          </a:bodyPr>
          <a:lstStyle/>
          <a:p>
            <a:r>
              <a:rPr lang="en-US" altLang="zh-CN" sz="2800" b="1">
                <a:solidFill>
                  <a:srgbClr val="0000FF"/>
                </a:solidFill>
              </a:rPr>
              <a:t>7</a:t>
            </a:r>
          </a:p>
        </p:txBody>
      </p:sp>
      <p:cxnSp>
        <p:nvCxnSpPr>
          <p:cNvPr id="85069" name="AutoShape 77"/>
          <p:cNvCxnSpPr>
            <a:cxnSpLocks noChangeShapeType="1"/>
            <a:stCxn id="85037" idx="3"/>
            <a:endCxn id="85068" idx="1"/>
          </p:cNvCxnSpPr>
          <p:nvPr/>
        </p:nvCxnSpPr>
        <p:spPr bwMode="auto">
          <a:xfrm>
            <a:off x="3659188" y="5899150"/>
            <a:ext cx="606425" cy="0"/>
          </a:xfrm>
          <a:prstGeom prst="straightConnector1">
            <a:avLst/>
          </a:prstGeom>
          <a:noFill/>
          <a:ln w="50800">
            <a:solidFill>
              <a:schemeClr val="tx1"/>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022"/>
                                        </p:tgtEl>
                                        <p:attrNameLst>
                                          <p:attrName>style.visibility</p:attrName>
                                        </p:attrNameLst>
                                      </p:cBhvr>
                                      <p:to>
                                        <p:strVal val="visible"/>
                                      </p:to>
                                    </p:set>
                                    <p:anim calcmode="lin" valueType="num">
                                      <p:cBhvr additive="base">
                                        <p:cTn id="7" dur="500" fill="hold"/>
                                        <p:tgtEl>
                                          <p:spTgt spid="85022"/>
                                        </p:tgtEl>
                                        <p:attrNameLst>
                                          <p:attrName>ppt_x</p:attrName>
                                        </p:attrNameLst>
                                      </p:cBhvr>
                                      <p:tavLst>
                                        <p:tav tm="0">
                                          <p:val>
                                            <p:strVal val="#ppt_x"/>
                                          </p:val>
                                        </p:tav>
                                        <p:tav tm="100000">
                                          <p:val>
                                            <p:strVal val="#ppt_x"/>
                                          </p:val>
                                        </p:tav>
                                      </p:tavLst>
                                    </p:anim>
                                    <p:anim calcmode="lin" valueType="num">
                                      <p:cBhvr additive="base">
                                        <p:cTn id="8" dur="500" fill="hold"/>
                                        <p:tgtEl>
                                          <p:spTgt spid="850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5023"/>
                                        </p:tgtEl>
                                        <p:attrNameLst>
                                          <p:attrName>style.visibility</p:attrName>
                                        </p:attrNameLst>
                                      </p:cBhvr>
                                      <p:to>
                                        <p:strVal val="visible"/>
                                      </p:to>
                                    </p:set>
                                    <p:anim calcmode="lin" valueType="num">
                                      <p:cBhvr additive="base">
                                        <p:cTn id="11" dur="500" fill="hold"/>
                                        <p:tgtEl>
                                          <p:spTgt spid="85023"/>
                                        </p:tgtEl>
                                        <p:attrNameLst>
                                          <p:attrName>ppt_x</p:attrName>
                                        </p:attrNameLst>
                                      </p:cBhvr>
                                      <p:tavLst>
                                        <p:tav tm="0">
                                          <p:val>
                                            <p:strVal val="#ppt_x"/>
                                          </p:val>
                                        </p:tav>
                                        <p:tav tm="100000">
                                          <p:val>
                                            <p:strVal val="#ppt_x"/>
                                          </p:val>
                                        </p:tav>
                                      </p:tavLst>
                                    </p:anim>
                                    <p:anim calcmode="lin" valueType="num">
                                      <p:cBhvr additive="base">
                                        <p:cTn id="12" dur="500" fill="hold"/>
                                        <p:tgtEl>
                                          <p:spTgt spid="850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5024"/>
                                        </p:tgtEl>
                                        <p:attrNameLst>
                                          <p:attrName>style.visibility</p:attrName>
                                        </p:attrNameLst>
                                      </p:cBhvr>
                                      <p:to>
                                        <p:strVal val="visible"/>
                                      </p:to>
                                    </p:set>
                                    <p:anim calcmode="lin" valueType="num">
                                      <p:cBhvr additive="base">
                                        <p:cTn id="15" dur="500" fill="hold"/>
                                        <p:tgtEl>
                                          <p:spTgt spid="85024"/>
                                        </p:tgtEl>
                                        <p:attrNameLst>
                                          <p:attrName>ppt_x</p:attrName>
                                        </p:attrNameLst>
                                      </p:cBhvr>
                                      <p:tavLst>
                                        <p:tav tm="0">
                                          <p:val>
                                            <p:strVal val="#ppt_x"/>
                                          </p:val>
                                        </p:tav>
                                        <p:tav tm="100000">
                                          <p:val>
                                            <p:strVal val="#ppt_x"/>
                                          </p:val>
                                        </p:tav>
                                      </p:tavLst>
                                    </p:anim>
                                    <p:anim calcmode="lin" valueType="num">
                                      <p:cBhvr additive="base">
                                        <p:cTn id="16" dur="500" fill="hold"/>
                                        <p:tgtEl>
                                          <p:spTgt spid="850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4996"/>
                                        </p:tgtEl>
                                        <p:attrNameLst>
                                          <p:attrName>style.visibility</p:attrName>
                                        </p:attrNameLst>
                                      </p:cBhvr>
                                      <p:to>
                                        <p:strVal val="visible"/>
                                      </p:to>
                                    </p:set>
                                    <p:animEffect transition="in" filter="blinds(horizontal)">
                                      <p:cBhvr>
                                        <p:cTn id="21" dur="500"/>
                                        <p:tgtEl>
                                          <p:spTgt spid="84996"/>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85017"/>
                                        </p:tgtEl>
                                        <p:attrNameLst>
                                          <p:attrName>style.visibility</p:attrName>
                                        </p:attrNameLst>
                                      </p:cBhvr>
                                      <p:to>
                                        <p:strVal val="visible"/>
                                      </p:to>
                                    </p:set>
                                    <p:animEffect transition="in" filter="strips(downLeft)">
                                      <p:cBhvr>
                                        <p:cTn id="26" dur="500"/>
                                        <p:tgtEl>
                                          <p:spTgt spid="8501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85018"/>
                                        </p:tgtEl>
                                        <p:attrNameLst>
                                          <p:attrName>style.visibility</p:attrName>
                                        </p:attrNameLst>
                                      </p:cBhvr>
                                      <p:to>
                                        <p:strVal val="visible"/>
                                      </p:to>
                                    </p:set>
                                    <p:animEffect transition="in" filter="strips(downRight)">
                                      <p:cBhvr>
                                        <p:cTn id="31" dur="500"/>
                                        <p:tgtEl>
                                          <p:spTgt spid="8501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85019"/>
                                        </p:tgtEl>
                                        <p:attrNameLst>
                                          <p:attrName>style.visibility</p:attrName>
                                        </p:attrNameLst>
                                      </p:cBhvr>
                                      <p:to>
                                        <p:strVal val="visible"/>
                                      </p:to>
                                    </p:set>
                                    <p:animEffect transition="in" filter="strips(downLeft)">
                                      <p:cBhvr>
                                        <p:cTn id="36" dur="500"/>
                                        <p:tgtEl>
                                          <p:spTgt spid="8501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85020"/>
                                        </p:tgtEl>
                                        <p:attrNameLst>
                                          <p:attrName>style.visibility</p:attrName>
                                        </p:attrNameLst>
                                      </p:cBhvr>
                                      <p:to>
                                        <p:strVal val="visible"/>
                                      </p:to>
                                    </p:set>
                                    <p:animEffect transition="in" filter="strips(downLeft)">
                                      <p:cBhvr>
                                        <p:cTn id="41" dur="500"/>
                                        <p:tgtEl>
                                          <p:spTgt spid="85020"/>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85025"/>
                                        </p:tgtEl>
                                        <p:attrNameLst>
                                          <p:attrName>style.visibility</p:attrName>
                                        </p:attrNameLst>
                                      </p:cBhvr>
                                      <p:to>
                                        <p:strVal val="visible"/>
                                      </p:to>
                                    </p:set>
                                    <p:animEffect transition="in" filter="strips(downRight)">
                                      <p:cBhvr>
                                        <p:cTn id="46" dur="500"/>
                                        <p:tgtEl>
                                          <p:spTgt spid="85025"/>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85029"/>
                                        </p:tgtEl>
                                        <p:attrNameLst>
                                          <p:attrName>style.visibility</p:attrName>
                                        </p:attrNameLst>
                                      </p:cBhvr>
                                      <p:to>
                                        <p:strVal val="visible"/>
                                      </p:to>
                                    </p:set>
                                    <p:animEffect transition="in" filter="strips(downRight)">
                                      <p:cBhvr>
                                        <p:cTn id="51" dur="500"/>
                                        <p:tgtEl>
                                          <p:spTgt spid="85029"/>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85026"/>
                                        </p:tgtEl>
                                        <p:attrNameLst>
                                          <p:attrName>style.visibility</p:attrName>
                                        </p:attrNameLst>
                                      </p:cBhvr>
                                      <p:to>
                                        <p:strVal val="visible"/>
                                      </p:to>
                                    </p:set>
                                    <p:animEffect transition="in" filter="strips(downRight)">
                                      <p:cBhvr>
                                        <p:cTn id="54" dur="500"/>
                                        <p:tgtEl>
                                          <p:spTgt spid="85026"/>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85030"/>
                                        </p:tgtEl>
                                        <p:attrNameLst>
                                          <p:attrName>style.visibility</p:attrName>
                                        </p:attrNameLst>
                                      </p:cBhvr>
                                      <p:to>
                                        <p:strVal val="visible"/>
                                      </p:to>
                                    </p:set>
                                    <p:animEffect transition="in" filter="strips(downRight)">
                                      <p:cBhvr>
                                        <p:cTn id="59" dur="500"/>
                                        <p:tgtEl>
                                          <p:spTgt spid="85030"/>
                                        </p:tgtEl>
                                      </p:cBhvr>
                                    </p:animEffect>
                                  </p:childTnLst>
                                </p:cTn>
                              </p:par>
                              <p:par>
                                <p:cTn id="60" presetID="18" presetClass="entr" presetSubtype="6" fill="hold" grpId="0" nodeType="withEffect">
                                  <p:stCondLst>
                                    <p:cond delay="0"/>
                                  </p:stCondLst>
                                  <p:childTnLst>
                                    <p:set>
                                      <p:cBhvr>
                                        <p:cTn id="61" dur="1" fill="hold">
                                          <p:stCondLst>
                                            <p:cond delay="0"/>
                                          </p:stCondLst>
                                        </p:cTn>
                                        <p:tgtEl>
                                          <p:spTgt spid="85028"/>
                                        </p:tgtEl>
                                        <p:attrNameLst>
                                          <p:attrName>style.visibility</p:attrName>
                                        </p:attrNameLst>
                                      </p:cBhvr>
                                      <p:to>
                                        <p:strVal val="visible"/>
                                      </p:to>
                                    </p:set>
                                    <p:animEffect transition="in" filter="strips(downRight)">
                                      <p:cBhvr>
                                        <p:cTn id="62" dur="500"/>
                                        <p:tgtEl>
                                          <p:spTgt spid="85028"/>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85031"/>
                                        </p:tgtEl>
                                        <p:attrNameLst>
                                          <p:attrName>style.visibility</p:attrName>
                                        </p:attrNameLst>
                                      </p:cBhvr>
                                      <p:to>
                                        <p:strVal val="visible"/>
                                      </p:to>
                                    </p:set>
                                    <p:animEffect transition="in" filter="strips(downRight)">
                                      <p:cBhvr>
                                        <p:cTn id="67" dur="500"/>
                                        <p:tgtEl>
                                          <p:spTgt spid="85031"/>
                                        </p:tgtEl>
                                      </p:cBhvr>
                                    </p:animEffect>
                                  </p:childTnLst>
                                </p:cTn>
                              </p:par>
                              <p:par>
                                <p:cTn id="68" presetID="18" presetClass="entr" presetSubtype="6" fill="hold" grpId="0" nodeType="withEffect">
                                  <p:stCondLst>
                                    <p:cond delay="0"/>
                                  </p:stCondLst>
                                  <p:childTnLst>
                                    <p:set>
                                      <p:cBhvr>
                                        <p:cTn id="69" dur="1" fill="hold">
                                          <p:stCondLst>
                                            <p:cond delay="0"/>
                                          </p:stCondLst>
                                        </p:cTn>
                                        <p:tgtEl>
                                          <p:spTgt spid="85027"/>
                                        </p:tgtEl>
                                        <p:attrNameLst>
                                          <p:attrName>style.visibility</p:attrName>
                                        </p:attrNameLst>
                                      </p:cBhvr>
                                      <p:to>
                                        <p:strVal val="visible"/>
                                      </p:to>
                                    </p:set>
                                    <p:animEffect transition="in" filter="strips(downRight)">
                                      <p:cBhvr>
                                        <p:cTn id="70" dur="500"/>
                                        <p:tgtEl>
                                          <p:spTgt spid="8502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5032"/>
                                        </p:tgtEl>
                                        <p:attrNameLst>
                                          <p:attrName>style.visibility</p:attrName>
                                        </p:attrNameLst>
                                      </p:cBhvr>
                                      <p:to>
                                        <p:strVal val="visible"/>
                                      </p:to>
                                    </p:set>
                                    <p:anim calcmode="lin" valueType="num">
                                      <p:cBhvr additive="base">
                                        <p:cTn id="75" dur="500" fill="hold"/>
                                        <p:tgtEl>
                                          <p:spTgt spid="85032"/>
                                        </p:tgtEl>
                                        <p:attrNameLst>
                                          <p:attrName>ppt_x</p:attrName>
                                        </p:attrNameLst>
                                      </p:cBhvr>
                                      <p:tavLst>
                                        <p:tav tm="0">
                                          <p:val>
                                            <p:strVal val="#ppt_x"/>
                                          </p:val>
                                        </p:tav>
                                        <p:tav tm="100000">
                                          <p:val>
                                            <p:strVal val="#ppt_x"/>
                                          </p:val>
                                        </p:tav>
                                      </p:tavLst>
                                    </p:anim>
                                    <p:anim calcmode="lin" valueType="num">
                                      <p:cBhvr additive="base">
                                        <p:cTn id="76" dur="500" fill="hold"/>
                                        <p:tgtEl>
                                          <p:spTgt spid="8503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5033"/>
                                        </p:tgtEl>
                                        <p:attrNameLst>
                                          <p:attrName>style.visibility</p:attrName>
                                        </p:attrNameLst>
                                      </p:cBhvr>
                                      <p:to>
                                        <p:strVal val="visible"/>
                                      </p:to>
                                    </p:set>
                                    <p:anim calcmode="lin" valueType="num">
                                      <p:cBhvr additive="base">
                                        <p:cTn id="79" dur="500" fill="hold"/>
                                        <p:tgtEl>
                                          <p:spTgt spid="85033"/>
                                        </p:tgtEl>
                                        <p:attrNameLst>
                                          <p:attrName>ppt_x</p:attrName>
                                        </p:attrNameLst>
                                      </p:cBhvr>
                                      <p:tavLst>
                                        <p:tav tm="0">
                                          <p:val>
                                            <p:strVal val="#ppt_x"/>
                                          </p:val>
                                        </p:tav>
                                        <p:tav tm="100000">
                                          <p:val>
                                            <p:strVal val="#ppt_x"/>
                                          </p:val>
                                        </p:tav>
                                      </p:tavLst>
                                    </p:anim>
                                    <p:anim calcmode="lin" valueType="num">
                                      <p:cBhvr additive="base">
                                        <p:cTn id="80" dur="500" fill="hold"/>
                                        <p:tgtEl>
                                          <p:spTgt spid="8503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5034"/>
                                        </p:tgtEl>
                                        <p:attrNameLst>
                                          <p:attrName>style.visibility</p:attrName>
                                        </p:attrNameLst>
                                      </p:cBhvr>
                                      <p:to>
                                        <p:strVal val="visible"/>
                                      </p:to>
                                    </p:set>
                                    <p:anim calcmode="lin" valueType="num">
                                      <p:cBhvr additive="base">
                                        <p:cTn id="83" dur="500" fill="hold"/>
                                        <p:tgtEl>
                                          <p:spTgt spid="85034"/>
                                        </p:tgtEl>
                                        <p:attrNameLst>
                                          <p:attrName>ppt_x</p:attrName>
                                        </p:attrNameLst>
                                      </p:cBhvr>
                                      <p:tavLst>
                                        <p:tav tm="0">
                                          <p:val>
                                            <p:strVal val="#ppt_x"/>
                                          </p:val>
                                        </p:tav>
                                        <p:tav tm="100000">
                                          <p:val>
                                            <p:strVal val="#ppt_x"/>
                                          </p:val>
                                        </p:tav>
                                      </p:tavLst>
                                    </p:anim>
                                    <p:anim calcmode="lin" valueType="num">
                                      <p:cBhvr additive="base">
                                        <p:cTn id="84" dur="500" fill="hold"/>
                                        <p:tgtEl>
                                          <p:spTgt spid="850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85042"/>
                                        </p:tgtEl>
                                        <p:attrNameLst>
                                          <p:attrName>style.visibility</p:attrName>
                                        </p:attrNameLst>
                                      </p:cBhvr>
                                      <p:to>
                                        <p:strVal val="visible"/>
                                      </p:to>
                                    </p:set>
                                    <p:animEffect transition="in" filter="blinds(horizontal)">
                                      <p:cBhvr>
                                        <p:cTn id="89" dur="500"/>
                                        <p:tgtEl>
                                          <p:spTgt spid="85042"/>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nodeType="clickEffect">
                                  <p:stCondLst>
                                    <p:cond delay="0"/>
                                  </p:stCondLst>
                                  <p:childTnLst>
                                    <p:set>
                                      <p:cBhvr>
                                        <p:cTn id="93" dur="1" fill="hold">
                                          <p:stCondLst>
                                            <p:cond delay="0"/>
                                          </p:stCondLst>
                                        </p:cTn>
                                        <p:tgtEl>
                                          <p:spTgt spid="85063"/>
                                        </p:tgtEl>
                                        <p:attrNameLst>
                                          <p:attrName>style.visibility</p:attrName>
                                        </p:attrNameLst>
                                      </p:cBhvr>
                                      <p:to>
                                        <p:strVal val="visible"/>
                                      </p:to>
                                    </p:set>
                                    <p:animEffect transition="in" filter="strips(downLeft)">
                                      <p:cBhvr>
                                        <p:cTn id="94" dur="500"/>
                                        <p:tgtEl>
                                          <p:spTgt spid="85063"/>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12" fill="hold" nodeType="clickEffect">
                                  <p:stCondLst>
                                    <p:cond delay="0"/>
                                  </p:stCondLst>
                                  <p:childTnLst>
                                    <p:set>
                                      <p:cBhvr>
                                        <p:cTn id="98" dur="1" fill="hold">
                                          <p:stCondLst>
                                            <p:cond delay="0"/>
                                          </p:stCondLst>
                                        </p:cTn>
                                        <p:tgtEl>
                                          <p:spTgt spid="85064"/>
                                        </p:tgtEl>
                                        <p:attrNameLst>
                                          <p:attrName>style.visibility</p:attrName>
                                        </p:attrNameLst>
                                      </p:cBhvr>
                                      <p:to>
                                        <p:strVal val="visible"/>
                                      </p:to>
                                    </p:set>
                                    <p:animEffect transition="in" filter="strips(downLeft)">
                                      <p:cBhvr>
                                        <p:cTn id="99" dur="500"/>
                                        <p:tgtEl>
                                          <p:spTgt spid="85064"/>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12" fill="hold" nodeType="clickEffect">
                                  <p:stCondLst>
                                    <p:cond delay="0"/>
                                  </p:stCondLst>
                                  <p:childTnLst>
                                    <p:set>
                                      <p:cBhvr>
                                        <p:cTn id="103" dur="1" fill="hold">
                                          <p:stCondLst>
                                            <p:cond delay="0"/>
                                          </p:stCondLst>
                                        </p:cTn>
                                        <p:tgtEl>
                                          <p:spTgt spid="85067"/>
                                        </p:tgtEl>
                                        <p:attrNameLst>
                                          <p:attrName>style.visibility</p:attrName>
                                        </p:attrNameLst>
                                      </p:cBhvr>
                                      <p:to>
                                        <p:strVal val="visible"/>
                                      </p:to>
                                    </p:set>
                                    <p:animEffect transition="in" filter="strips(downLeft)">
                                      <p:cBhvr>
                                        <p:cTn id="104" dur="500"/>
                                        <p:tgtEl>
                                          <p:spTgt spid="85067"/>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6" fill="hold" nodeType="clickEffect">
                                  <p:stCondLst>
                                    <p:cond delay="0"/>
                                  </p:stCondLst>
                                  <p:childTnLst>
                                    <p:set>
                                      <p:cBhvr>
                                        <p:cTn id="108" dur="1" fill="hold">
                                          <p:stCondLst>
                                            <p:cond delay="0"/>
                                          </p:stCondLst>
                                        </p:cTn>
                                        <p:tgtEl>
                                          <p:spTgt spid="85065"/>
                                        </p:tgtEl>
                                        <p:attrNameLst>
                                          <p:attrName>style.visibility</p:attrName>
                                        </p:attrNameLst>
                                      </p:cBhvr>
                                      <p:to>
                                        <p:strVal val="visible"/>
                                      </p:to>
                                    </p:set>
                                    <p:animEffect transition="in" filter="strips(downRight)">
                                      <p:cBhvr>
                                        <p:cTn id="109" dur="500"/>
                                        <p:tgtEl>
                                          <p:spTgt spid="85065"/>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12" fill="hold" nodeType="clickEffect">
                                  <p:stCondLst>
                                    <p:cond delay="0"/>
                                  </p:stCondLst>
                                  <p:childTnLst>
                                    <p:set>
                                      <p:cBhvr>
                                        <p:cTn id="113" dur="1" fill="hold">
                                          <p:stCondLst>
                                            <p:cond delay="0"/>
                                          </p:stCondLst>
                                        </p:cTn>
                                        <p:tgtEl>
                                          <p:spTgt spid="85066"/>
                                        </p:tgtEl>
                                        <p:attrNameLst>
                                          <p:attrName>style.visibility</p:attrName>
                                        </p:attrNameLst>
                                      </p:cBhvr>
                                      <p:to>
                                        <p:strVal val="visible"/>
                                      </p:to>
                                    </p:set>
                                    <p:animEffect transition="in" filter="strips(downLeft)">
                                      <p:cBhvr>
                                        <p:cTn id="114" dur="500"/>
                                        <p:tgtEl>
                                          <p:spTgt spid="85066"/>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grpId="0" nodeType="clickEffect">
                                  <p:stCondLst>
                                    <p:cond delay="0"/>
                                  </p:stCondLst>
                                  <p:childTnLst>
                                    <p:set>
                                      <p:cBhvr>
                                        <p:cTn id="118" dur="1" fill="hold">
                                          <p:stCondLst>
                                            <p:cond delay="0"/>
                                          </p:stCondLst>
                                        </p:cTn>
                                        <p:tgtEl>
                                          <p:spTgt spid="85035"/>
                                        </p:tgtEl>
                                        <p:attrNameLst>
                                          <p:attrName>style.visibility</p:attrName>
                                        </p:attrNameLst>
                                      </p:cBhvr>
                                      <p:to>
                                        <p:strVal val="visible"/>
                                      </p:to>
                                    </p:set>
                                    <p:animEffect transition="in" filter="strips(downRight)">
                                      <p:cBhvr>
                                        <p:cTn id="119" dur="500"/>
                                        <p:tgtEl>
                                          <p:spTgt spid="85035"/>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6" fill="hold" nodeType="clickEffect">
                                  <p:stCondLst>
                                    <p:cond delay="0"/>
                                  </p:stCondLst>
                                  <p:childTnLst>
                                    <p:set>
                                      <p:cBhvr>
                                        <p:cTn id="123" dur="1" fill="hold">
                                          <p:stCondLst>
                                            <p:cond delay="0"/>
                                          </p:stCondLst>
                                        </p:cTn>
                                        <p:tgtEl>
                                          <p:spTgt spid="85039"/>
                                        </p:tgtEl>
                                        <p:attrNameLst>
                                          <p:attrName>style.visibility</p:attrName>
                                        </p:attrNameLst>
                                      </p:cBhvr>
                                      <p:to>
                                        <p:strVal val="visible"/>
                                      </p:to>
                                    </p:set>
                                    <p:animEffect transition="in" filter="strips(downRight)">
                                      <p:cBhvr>
                                        <p:cTn id="124" dur="500"/>
                                        <p:tgtEl>
                                          <p:spTgt spid="85039"/>
                                        </p:tgtEl>
                                      </p:cBhvr>
                                    </p:animEffect>
                                  </p:childTnLst>
                                </p:cTn>
                              </p:par>
                              <p:par>
                                <p:cTn id="125" presetID="18" presetClass="entr" presetSubtype="6" fill="hold" grpId="0" nodeType="withEffect">
                                  <p:stCondLst>
                                    <p:cond delay="0"/>
                                  </p:stCondLst>
                                  <p:childTnLst>
                                    <p:set>
                                      <p:cBhvr>
                                        <p:cTn id="126" dur="1" fill="hold">
                                          <p:stCondLst>
                                            <p:cond delay="0"/>
                                          </p:stCondLst>
                                        </p:cTn>
                                        <p:tgtEl>
                                          <p:spTgt spid="85036"/>
                                        </p:tgtEl>
                                        <p:attrNameLst>
                                          <p:attrName>style.visibility</p:attrName>
                                        </p:attrNameLst>
                                      </p:cBhvr>
                                      <p:to>
                                        <p:strVal val="visible"/>
                                      </p:to>
                                    </p:set>
                                    <p:animEffect transition="in" filter="strips(downRight)">
                                      <p:cBhvr>
                                        <p:cTn id="127" dur="500"/>
                                        <p:tgtEl>
                                          <p:spTgt spid="85036"/>
                                        </p:tgtEl>
                                      </p:cBhvr>
                                    </p:animEffect>
                                  </p:childTnLst>
                                </p:cTn>
                              </p:par>
                            </p:childTnLst>
                          </p:cTn>
                        </p:par>
                      </p:childTnLst>
                    </p:cTn>
                  </p:par>
                  <p:par>
                    <p:cTn id="128" fill="hold">
                      <p:stCondLst>
                        <p:cond delay="indefinite"/>
                      </p:stCondLst>
                      <p:childTnLst>
                        <p:par>
                          <p:cTn id="129" fill="hold">
                            <p:stCondLst>
                              <p:cond delay="0"/>
                            </p:stCondLst>
                            <p:childTnLst>
                              <p:par>
                                <p:cTn id="130" presetID="18" presetClass="entr" presetSubtype="6" fill="hold" nodeType="clickEffect">
                                  <p:stCondLst>
                                    <p:cond delay="0"/>
                                  </p:stCondLst>
                                  <p:childTnLst>
                                    <p:set>
                                      <p:cBhvr>
                                        <p:cTn id="131" dur="1" fill="hold">
                                          <p:stCondLst>
                                            <p:cond delay="0"/>
                                          </p:stCondLst>
                                        </p:cTn>
                                        <p:tgtEl>
                                          <p:spTgt spid="85040"/>
                                        </p:tgtEl>
                                        <p:attrNameLst>
                                          <p:attrName>style.visibility</p:attrName>
                                        </p:attrNameLst>
                                      </p:cBhvr>
                                      <p:to>
                                        <p:strVal val="visible"/>
                                      </p:to>
                                    </p:set>
                                    <p:animEffect transition="in" filter="strips(downRight)">
                                      <p:cBhvr>
                                        <p:cTn id="132" dur="500"/>
                                        <p:tgtEl>
                                          <p:spTgt spid="85040"/>
                                        </p:tgtEl>
                                      </p:cBhvr>
                                    </p:animEffect>
                                  </p:childTnLst>
                                </p:cTn>
                              </p:par>
                              <p:par>
                                <p:cTn id="133" presetID="18" presetClass="entr" presetSubtype="6" fill="hold" grpId="0" nodeType="withEffect">
                                  <p:stCondLst>
                                    <p:cond delay="0"/>
                                  </p:stCondLst>
                                  <p:childTnLst>
                                    <p:set>
                                      <p:cBhvr>
                                        <p:cTn id="134" dur="1" fill="hold">
                                          <p:stCondLst>
                                            <p:cond delay="0"/>
                                          </p:stCondLst>
                                        </p:cTn>
                                        <p:tgtEl>
                                          <p:spTgt spid="85038"/>
                                        </p:tgtEl>
                                        <p:attrNameLst>
                                          <p:attrName>style.visibility</p:attrName>
                                        </p:attrNameLst>
                                      </p:cBhvr>
                                      <p:to>
                                        <p:strVal val="visible"/>
                                      </p:to>
                                    </p:set>
                                    <p:animEffect transition="in" filter="strips(downRight)">
                                      <p:cBhvr>
                                        <p:cTn id="135" dur="500"/>
                                        <p:tgtEl>
                                          <p:spTgt spid="85038"/>
                                        </p:tgtEl>
                                      </p:cBhvr>
                                    </p:animEffect>
                                  </p:childTnLst>
                                </p:cTn>
                              </p:par>
                            </p:childTnLst>
                          </p:cTn>
                        </p:par>
                      </p:childTnLst>
                    </p:cTn>
                  </p:par>
                  <p:par>
                    <p:cTn id="136" fill="hold">
                      <p:stCondLst>
                        <p:cond delay="indefinite"/>
                      </p:stCondLst>
                      <p:childTnLst>
                        <p:par>
                          <p:cTn id="137" fill="hold">
                            <p:stCondLst>
                              <p:cond delay="0"/>
                            </p:stCondLst>
                            <p:childTnLst>
                              <p:par>
                                <p:cTn id="138" presetID="18" presetClass="entr" presetSubtype="6" fill="hold" nodeType="clickEffect">
                                  <p:stCondLst>
                                    <p:cond delay="0"/>
                                  </p:stCondLst>
                                  <p:childTnLst>
                                    <p:set>
                                      <p:cBhvr>
                                        <p:cTn id="139" dur="1" fill="hold">
                                          <p:stCondLst>
                                            <p:cond delay="0"/>
                                          </p:stCondLst>
                                        </p:cTn>
                                        <p:tgtEl>
                                          <p:spTgt spid="85041"/>
                                        </p:tgtEl>
                                        <p:attrNameLst>
                                          <p:attrName>style.visibility</p:attrName>
                                        </p:attrNameLst>
                                      </p:cBhvr>
                                      <p:to>
                                        <p:strVal val="visible"/>
                                      </p:to>
                                    </p:set>
                                    <p:animEffect transition="in" filter="strips(downRight)">
                                      <p:cBhvr>
                                        <p:cTn id="140" dur="500"/>
                                        <p:tgtEl>
                                          <p:spTgt spid="85041"/>
                                        </p:tgtEl>
                                      </p:cBhvr>
                                    </p:animEffect>
                                  </p:childTnLst>
                                </p:cTn>
                              </p:par>
                              <p:par>
                                <p:cTn id="141" presetID="18" presetClass="entr" presetSubtype="6" fill="hold" grpId="0" nodeType="withEffect">
                                  <p:stCondLst>
                                    <p:cond delay="0"/>
                                  </p:stCondLst>
                                  <p:childTnLst>
                                    <p:set>
                                      <p:cBhvr>
                                        <p:cTn id="142" dur="1" fill="hold">
                                          <p:stCondLst>
                                            <p:cond delay="0"/>
                                          </p:stCondLst>
                                        </p:cTn>
                                        <p:tgtEl>
                                          <p:spTgt spid="85037"/>
                                        </p:tgtEl>
                                        <p:attrNameLst>
                                          <p:attrName>style.visibility</p:attrName>
                                        </p:attrNameLst>
                                      </p:cBhvr>
                                      <p:to>
                                        <p:strVal val="visible"/>
                                      </p:to>
                                    </p:set>
                                    <p:animEffect transition="in" filter="strips(downRight)">
                                      <p:cBhvr>
                                        <p:cTn id="143" dur="500"/>
                                        <p:tgtEl>
                                          <p:spTgt spid="85037"/>
                                        </p:tgtEl>
                                      </p:cBhvr>
                                    </p:animEffect>
                                  </p:childTnLst>
                                </p:cTn>
                              </p:par>
                            </p:childTnLst>
                          </p:cTn>
                        </p:par>
                      </p:childTnLst>
                    </p:cTn>
                  </p:par>
                  <p:par>
                    <p:cTn id="144" fill="hold">
                      <p:stCondLst>
                        <p:cond delay="indefinite"/>
                      </p:stCondLst>
                      <p:childTnLst>
                        <p:par>
                          <p:cTn id="145" fill="hold">
                            <p:stCondLst>
                              <p:cond delay="0"/>
                            </p:stCondLst>
                            <p:childTnLst>
                              <p:par>
                                <p:cTn id="146" presetID="18" presetClass="entr" presetSubtype="6" fill="hold" nodeType="clickEffect">
                                  <p:stCondLst>
                                    <p:cond delay="0"/>
                                  </p:stCondLst>
                                  <p:childTnLst>
                                    <p:set>
                                      <p:cBhvr>
                                        <p:cTn id="147" dur="1" fill="hold">
                                          <p:stCondLst>
                                            <p:cond delay="0"/>
                                          </p:stCondLst>
                                        </p:cTn>
                                        <p:tgtEl>
                                          <p:spTgt spid="85069"/>
                                        </p:tgtEl>
                                        <p:attrNameLst>
                                          <p:attrName>style.visibility</p:attrName>
                                        </p:attrNameLst>
                                      </p:cBhvr>
                                      <p:to>
                                        <p:strVal val="visible"/>
                                      </p:to>
                                    </p:set>
                                    <p:animEffect transition="in" filter="strips(downRight)">
                                      <p:cBhvr>
                                        <p:cTn id="148" dur="500"/>
                                        <p:tgtEl>
                                          <p:spTgt spid="85069"/>
                                        </p:tgtEl>
                                      </p:cBhvr>
                                    </p:animEffect>
                                  </p:childTnLst>
                                </p:cTn>
                              </p:par>
                              <p:par>
                                <p:cTn id="149" presetID="18" presetClass="entr" presetSubtype="6" fill="hold" grpId="0" nodeType="withEffect">
                                  <p:stCondLst>
                                    <p:cond delay="0"/>
                                  </p:stCondLst>
                                  <p:childTnLst>
                                    <p:set>
                                      <p:cBhvr>
                                        <p:cTn id="150" dur="1" fill="hold">
                                          <p:stCondLst>
                                            <p:cond delay="0"/>
                                          </p:stCondLst>
                                        </p:cTn>
                                        <p:tgtEl>
                                          <p:spTgt spid="85068"/>
                                        </p:tgtEl>
                                        <p:attrNameLst>
                                          <p:attrName>style.visibility</p:attrName>
                                        </p:attrNameLst>
                                      </p:cBhvr>
                                      <p:to>
                                        <p:strVal val="visible"/>
                                      </p:to>
                                    </p:set>
                                    <p:animEffect transition="in" filter="strips(downRight)">
                                      <p:cBhvr>
                                        <p:cTn id="151" dur="500"/>
                                        <p:tgtEl>
                                          <p:spTgt spid="8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22" grpId="0" animBg="1"/>
      <p:bldP spid="85023" grpId="0" animBg="1"/>
      <p:bldP spid="85024" grpId="0" animBg="1"/>
      <p:bldP spid="85025" grpId="0" animBg="1"/>
      <p:bldP spid="85026" grpId="0" animBg="1"/>
      <p:bldP spid="85027" grpId="0" animBg="1"/>
      <p:bldP spid="85028" grpId="0" animBg="1"/>
      <p:bldP spid="85032" grpId="0" animBg="1"/>
      <p:bldP spid="85033" grpId="0" animBg="1"/>
      <p:bldP spid="85034" grpId="0" animBg="1"/>
      <p:bldP spid="85035" grpId="0" animBg="1"/>
      <p:bldP spid="85036" grpId="0" animBg="1"/>
      <p:bldP spid="85037" grpId="0" animBg="1"/>
      <p:bldP spid="85038" grpId="0" animBg="1"/>
      <p:bldP spid="850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7B26F20-DFBE-40DF-ACFB-4D2E3E5EE636}"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D37563CF-CCC8-44D8-A5C4-586CCE930B49}" type="slidenum">
              <a:rPr lang="en-US" altLang="zh-CN"/>
              <a:pPr/>
              <a:t>5</a:t>
            </a:fld>
            <a:endParaRPr lang="en-US" altLang="zh-CN"/>
          </a:p>
        </p:txBody>
      </p:sp>
      <p:sp>
        <p:nvSpPr>
          <p:cNvPr id="21506" name="Rectangle 2"/>
          <p:cNvSpPr>
            <a:spLocks noGrp="1" noChangeArrowheads="1"/>
          </p:cNvSpPr>
          <p:nvPr>
            <p:ph type="title"/>
          </p:nvPr>
        </p:nvSpPr>
        <p:spPr/>
        <p:txBody>
          <a:bodyPr/>
          <a:lstStyle/>
          <a:p>
            <a:r>
              <a:rPr lang="en-US" altLang="zh-CN"/>
              <a:t>7.1 </a:t>
            </a:r>
            <a:r>
              <a:rPr lang="zh-CN" altLang="en-US"/>
              <a:t>软件测试概述</a:t>
            </a:r>
          </a:p>
        </p:txBody>
      </p:sp>
      <p:sp>
        <p:nvSpPr>
          <p:cNvPr id="21507"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主要内容</a:t>
            </a:r>
            <a:r>
              <a:rPr lang="en-US" altLang="zh-CN">
                <a:solidFill>
                  <a:srgbClr val="CC0000"/>
                </a:solidFill>
              </a:rPr>
              <a:t>】</a:t>
            </a:r>
          </a:p>
          <a:p>
            <a:pPr lvl="1"/>
            <a:r>
              <a:rPr lang="en-US" altLang="zh-CN">
                <a:solidFill>
                  <a:schemeClr val="hlink"/>
                </a:solidFill>
              </a:rPr>
              <a:t>7.1.1 </a:t>
            </a:r>
            <a:r>
              <a:rPr lang="zh-CN" altLang="en-US">
                <a:solidFill>
                  <a:schemeClr val="hlink"/>
                </a:solidFill>
              </a:rPr>
              <a:t>软件测试的定义</a:t>
            </a:r>
          </a:p>
          <a:p>
            <a:pPr lvl="1"/>
            <a:r>
              <a:rPr lang="en-US" altLang="zh-CN">
                <a:solidFill>
                  <a:schemeClr val="hlink"/>
                </a:solidFill>
              </a:rPr>
              <a:t>7.1.2 </a:t>
            </a:r>
            <a:r>
              <a:rPr lang="zh-CN" altLang="en-US">
                <a:solidFill>
                  <a:schemeClr val="hlink"/>
                </a:solidFill>
              </a:rPr>
              <a:t>软件测试的目的</a:t>
            </a:r>
          </a:p>
          <a:p>
            <a:pPr lvl="1"/>
            <a:r>
              <a:rPr lang="en-US" altLang="zh-CN">
                <a:solidFill>
                  <a:schemeClr val="hlink"/>
                </a:solidFill>
              </a:rPr>
              <a:t>7.1.3 </a:t>
            </a:r>
            <a:r>
              <a:rPr lang="zh-CN" altLang="en-US">
                <a:solidFill>
                  <a:schemeClr val="hlink"/>
                </a:solidFill>
              </a:rPr>
              <a:t>软件测试的对象</a:t>
            </a:r>
          </a:p>
          <a:p>
            <a:pPr lvl="1"/>
            <a:r>
              <a:rPr lang="en-US" altLang="zh-CN">
                <a:solidFill>
                  <a:schemeClr val="hlink"/>
                </a:solidFill>
              </a:rPr>
              <a:t>7.1.4 </a:t>
            </a:r>
            <a:r>
              <a:rPr lang="zh-CN" altLang="en-US">
                <a:solidFill>
                  <a:schemeClr val="hlink"/>
                </a:solidFill>
              </a:rPr>
              <a:t>软件测试的原则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strips(downRight)">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strips(downRight)">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strips(downRight)">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strips(downRight)">
                                      <p:cBhvr>
                                        <p:cTn id="22" dur="500"/>
                                        <p:tgtEl>
                                          <p:spTgt spid="21507">
                                            <p:txEl>
                                              <p:pRg st="3" end="3"/>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21507">
                                            <p:txEl>
                                              <p:pRg st="4" end="4"/>
                                            </p:txEl>
                                          </p:spTgt>
                                        </p:tgtEl>
                                        <p:attrNameLst>
                                          <p:attrName>style.visibility</p:attrName>
                                        </p:attrNameLst>
                                      </p:cBhvr>
                                      <p:to>
                                        <p:strVal val="visible"/>
                                      </p:to>
                                    </p:set>
                                    <p:animEffect transition="in" filter="strips(downRight)">
                                      <p:cBhvr>
                                        <p:cTn id="25"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60418" name="Rectangle 2"/>
          <p:cNvSpPr>
            <a:spLocks noGrp="1" noChangeArrowheads="1"/>
          </p:cNvSpPr>
          <p:nvPr>
            <p:ph type="title"/>
          </p:nvPr>
        </p:nvSpPr>
        <p:spPr>
          <a:xfrm>
            <a:off x="1150938" y="355600"/>
            <a:ext cx="7793037" cy="762000"/>
          </a:xfrm>
        </p:spPr>
        <p:txBody>
          <a:bodyPr/>
          <a:lstStyle/>
          <a:p>
            <a:r>
              <a:rPr lang="zh-CN"/>
              <a:t>二、基本路径测试</a:t>
            </a:r>
          </a:p>
        </p:txBody>
      </p:sp>
      <p:sp>
        <p:nvSpPr>
          <p:cNvPr id="60419" name="Rectangle 3"/>
          <p:cNvSpPr>
            <a:spLocks noGrp="1" noChangeArrowheads="1"/>
          </p:cNvSpPr>
          <p:nvPr>
            <p:ph type="body" idx="1"/>
          </p:nvPr>
        </p:nvSpPr>
        <p:spPr>
          <a:xfrm>
            <a:off x="611188" y="1628775"/>
            <a:ext cx="7993062" cy="4535488"/>
          </a:xfrm>
        </p:spPr>
        <p:txBody>
          <a:bodyPr/>
          <a:lstStyle/>
          <a:p>
            <a:r>
              <a:rPr lang="zh-CN" altLang="en-US"/>
              <a:t>是一种</a:t>
            </a:r>
            <a:r>
              <a:rPr lang="zh-CN" altLang="en-US">
                <a:solidFill>
                  <a:schemeClr val="hlink"/>
                </a:solidFill>
              </a:rPr>
              <a:t>白盒</a:t>
            </a:r>
            <a:r>
              <a:rPr lang="zh-CN" altLang="en-US"/>
              <a:t>测试技术：</a:t>
            </a:r>
          </a:p>
          <a:p>
            <a:pPr lvl="1"/>
            <a:r>
              <a:rPr lang="zh-CN" altLang="en-US"/>
              <a:t>可以保证程序中的</a:t>
            </a:r>
            <a:r>
              <a:rPr lang="zh-CN" altLang="en-US" b="1">
                <a:solidFill>
                  <a:schemeClr val="hlink"/>
                </a:solidFill>
              </a:rPr>
              <a:t>每条语句</a:t>
            </a:r>
            <a:r>
              <a:rPr lang="zh-CN" altLang="en-US"/>
              <a:t>至少执行一次；</a:t>
            </a:r>
          </a:p>
          <a:p>
            <a:pPr lvl="1"/>
            <a:r>
              <a:rPr lang="zh-CN" altLang="en-US" b="1">
                <a:solidFill>
                  <a:schemeClr val="hlink"/>
                </a:solidFill>
              </a:rPr>
              <a:t>每个条件</a:t>
            </a:r>
            <a:r>
              <a:rPr lang="zh-CN" altLang="en-US"/>
              <a:t>在执行时都将分别取</a:t>
            </a:r>
            <a:r>
              <a:rPr lang="zh-CN" altLang="en-US" b="1">
                <a:solidFill>
                  <a:schemeClr val="hlink"/>
                </a:solidFill>
              </a:rPr>
              <a:t>真假</a:t>
            </a:r>
            <a:r>
              <a:rPr lang="zh-CN" altLang="en-US"/>
              <a:t>两种值。</a:t>
            </a:r>
          </a:p>
          <a:p>
            <a:r>
              <a:rPr lang="zh-CN" altLang="en-US"/>
              <a:t>设计测试用例的步骤如下：</a:t>
            </a:r>
          </a:p>
          <a:p>
            <a:pPr lvl="1">
              <a:buFont typeface="Wingdings" pitchFamily="2" charset="2"/>
              <a:buNone/>
            </a:pPr>
            <a:r>
              <a:rPr lang="en-US"/>
              <a:t>1. </a:t>
            </a:r>
            <a:r>
              <a:rPr lang="zh-CN" altLang="en-US"/>
              <a:t>根据过程设计结果画出相应的</a:t>
            </a:r>
            <a:r>
              <a:rPr lang="zh-CN" altLang="en-US" b="1">
                <a:solidFill>
                  <a:srgbClr val="EF0B82"/>
                </a:solidFill>
              </a:rPr>
              <a:t>流图；</a:t>
            </a:r>
          </a:p>
          <a:p>
            <a:pPr lvl="1">
              <a:buFont typeface="Wingdings" pitchFamily="2" charset="2"/>
              <a:buNone/>
            </a:pPr>
            <a:r>
              <a:rPr lang="en-US"/>
              <a:t>2. </a:t>
            </a:r>
            <a:r>
              <a:rPr lang="zh-CN" altLang="en-US"/>
              <a:t>计算流图的</a:t>
            </a:r>
            <a:r>
              <a:rPr lang="zh-CN" altLang="en-US" b="1">
                <a:solidFill>
                  <a:srgbClr val="EF0B82"/>
                </a:solidFill>
              </a:rPr>
              <a:t>环形复杂度；</a:t>
            </a:r>
            <a:endParaRPr lang="en-US" b="1">
              <a:solidFill>
                <a:srgbClr val="EF0B82"/>
              </a:solidFill>
            </a:endParaRPr>
          </a:p>
          <a:p>
            <a:pPr lvl="1">
              <a:buFont typeface="Wingdings" pitchFamily="2" charset="2"/>
              <a:buNone/>
            </a:pPr>
            <a:r>
              <a:rPr lang="en-US"/>
              <a:t>3. </a:t>
            </a:r>
            <a:r>
              <a:rPr lang="zh-CN" altLang="en-US"/>
              <a:t>确定线性 </a:t>
            </a:r>
            <a:r>
              <a:rPr lang="zh-CN" altLang="en-US" b="1" u="sng">
                <a:solidFill>
                  <a:srgbClr val="EF0B82"/>
                </a:solidFill>
                <a:effectLst>
                  <a:outerShdw blurRad="38100" dist="38100" dir="2700000" algn="tl">
                    <a:srgbClr val="C0C0C0"/>
                  </a:outerShdw>
                </a:effectLst>
              </a:rPr>
              <a:t>独立路径 </a:t>
            </a:r>
            <a:r>
              <a:rPr lang="zh-CN" altLang="en-US" b="1">
                <a:solidFill>
                  <a:srgbClr val="EF0B82"/>
                </a:solidFill>
                <a:effectLst>
                  <a:outerShdw blurRad="38100" dist="38100" dir="2700000" algn="tl">
                    <a:srgbClr val="C0C0C0"/>
                  </a:outerShdw>
                </a:effectLst>
              </a:rPr>
              <a:t> </a:t>
            </a:r>
            <a:r>
              <a:rPr lang="zh-CN" altLang="en-US" b="1">
                <a:solidFill>
                  <a:srgbClr val="EF0B82"/>
                </a:solidFill>
              </a:rPr>
              <a:t>的基本集合；</a:t>
            </a:r>
          </a:p>
          <a:p>
            <a:pPr lvl="1">
              <a:buFont typeface="Wingdings" pitchFamily="2" charset="2"/>
              <a:buNone/>
            </a:pPr>
            <a:r>
              <a:rPr lang="en-US"/>
              <a:t>4. </a:t>
            </a:r>
            <a:r>
              <a:rPr lang="zh-CN" altLang="en-US" b="1">
                <a:solidFill>
                  <a:srgbClr val="EF0B82"/>
                </a:solidFill>
              </a:rPr>
              <a:t>设计</a:t>
            </a:r>
            <a:r>
              <a:rPr lang="zh-CN" altLang="en-US"/>
              <a:t>可强制执行基本集合中</a:t>
            </a:r>
            <a:r>
              <a:rPr lang="zh-CN" altLang="en-US" b="1">
                <a:solidFill>
                  <a:srgbClr val="EF0B82"/>
                </a:solidFill>
              </a:rPr>
              <a:t>每条路径的测试用例。</a:t>
            </a:r>
            <a:endParaRPr lang="en-US" b="1">
              <a:solidFill>
                <a:srgbClr val="EF0B82"/>
              </a:solidFill>
            </a:endParaRPr>
          </a:p>
        </p:txBody>
      </p:sp>
    </p:spTree>
    <p:extLst>
      <p:ext uri="{BB962C8B-B14F-4D97-AF65-F5344CB8AC3E}">
        <p14:creationId xmlns:p14="http://schemas.microsoft.com/office/powerpoint/2010/main" val="292829797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in)">
                                      <p:cBhvr>
                                        <p:cTn id="7" dur="500"/>
                                        <p:tgtEl>
                                          <p:spTgt spid="6041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in)">
                                      <p:cBhvr>
                                        <p:cTn id="10" dur="500"/>
                                        <p:tgtEl>
                                          <p:spTgt spid="60419">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in)">
                                      <p:cBhvr>
                                        <p:cTn id="13" dur="500"/>
                                        <p:tgtEl>
                                          <p:spTgt spid="6041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0419">
                                            <p:txEl>
                                              <p:pRg st="3" end="3"/>
                                            </p:txEl>
                                          </p:spTgt>
                                        </p:tgtEl>
                                        <p:attrNameLst>
                                          <p:attrName>style.visibility</p:attrName>
                                        </p:attrNameLst>
                                      </p:cBhvr>
                                      <p:to>
                                        <p:strVal val="visible"/>
                                      </p:to>
                                    </p:set>
                                    <p:animEffect transition="in" filter="box(in)">
                                      <p:cBhvr>
                                        <p:cTn id="18" dur="500"/>
                                        <p:tgtEl>
                                          <p:spTgt spid="60419">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60419">
                                            <p:txEl>
                                              <p:pRg st="4" end="4"/>
                                            </p:txEl>
                                          </p:spTgt>
                                        </p:tgtEl>
                                        <p:attrNameLst>
                                          <p:attrName>style.visibility</p:attrName>
                                        </p:attrNameLst>
                                      </p:cBhvr>
                                      <p:to>
                                        <p:strVal val="visible"/>
                                      </p:to>
                                    </p:set>
                                    <p:animEffect transition="in" filter="box(in)">
                                      <p:cBhvr>
                                        <p:cTn id="21" dur="500"/>
                                        <p:tgtEl>
                                          <p:spTgt spid="60419">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60419">
                                            <p:txEl>
                                              <p:pRg st="5" end="5"/>
                                            </p:txEl>
                                          </p:spTgt>
                                        </p:tgtEl>
                                        <p:attrNameLst>
                                          <p:attrName>style.visibility</p:attrName>
                                        </p:attrNameLst>
                                      </p:cBhvr>
                                      <p:to>
                                        <p:strVal val="visible"/>
                                      </p:to>
                                    </p:set>
                                    <p:animEffect transition="in" filter="box(in)">
                                      <p:cBhvr>
                                        <p:cTn id="24" dur="500"/>
                                        <p:tgtEl>
                                          <p:spTgt spid="60419">
                                            <p:txEl>
                                              <p:pRg st="5" end="5"/>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60419">
                                            <p:txEl>
                                              <p:pRg st="6" end="6"/>
                                            </p:txEl>
                                          </p:spTgt>
                                        </p:tgtEl>
                                        <p:attrNameLst>
                                          <p:attrName>style.visibility</p:attrName>
                                        </p:attrNameLst>
                                      </p:cBhvr>
                                      <p:to>
                                        <p:strVal val="visible"/>
                                      </p:to>
                                    </p:set>
                                    <p:animEffect transition="in" filter="box(in)">
                                      <p:cBhvr>
                                        <p:cTn id="27" dur="500"/>
                                        <p:tgtEl>
                                          <p:spTgt spid="60419">
                                            <p:txEl>
                                              <p:pRg st="6" end="6"/>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60419">
                                            <p:txEl>
                                              <p:pRg st="7" end="7"/>
                                            </p:txEl>
                                          </p:spTgt>
                                        </p:tgtEl>
                                        <p:attrNameLst>
                                          <p:attrName>style.visibility</p:attrName>
                                        </p:attrNameLst>
                                      </p:cBhvr>
                                      <p:to>
                                        <p:strVal val="visible"/>
                                      </p:to>
                                    </p:set>
                                    <p:animEffect transition="in" filter="box(in)">
                                      <p:cBhvr>
                                        <p:cTn id="30" dur="500"/>
                                        <p:tgtEl>
                                          <p:spTgt spid="60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61442" name="Rectangle 2"/>
          <p:cNvSpPr>
            <a:spLocks noGrp="1" noChangeArrowheads="1"/>
          </p:cNvSpPr>
          <p:nvPr>
            <p:ph type="body" idx="1"/>
          </p:nvPr>
        </p:nvSpPr>
        <p:spPr>
          <a:xfrm>
            <a:off x="250825" y="260350"/>
            <a:ext cx="6913563" cy="6299200"/>
          </a:xfrm>
          <a:solidFill>
            <a:schemeClr val="bg1"/>
          </a:solidFill>
        </p:spPr>
        <p:txBody>
          <a:bodyPr/>
          <a:lstStyle/>
          <a:p>
            <a:pPr>
              <a:spcBef>
                <a:spcPct val="0"/>
              </a:spcBef>
              <a:buFont typeface="Wingdings" pitchFamily="2" charset="2"/>
              <a:buNone/>
            </a:pPr>
            <a:r>
              <a:rPr lang="en-US" sz="2400" b="1">
                <a:solidFill>
                  <a:srgbClr val="0000FC"/>
                </a:solidFill>
                <a:latin typeface="华文楷体" pitchFamily="2" charset="-122"/>
                <a:ea typeface="华文楷体" pitchFamily="2" charset="-122"/>
              </a:rPr>
              <a:t>Int pathtest(int a, int b, int c, int x) {</a:t>
            </a:r>
          </a:p>
          <a:p>
            <a:pPr>
              <a:spcBef>
                <a:spcPct val="0"/>
              </a:spcBef>
              <a:buFont typeface="Wingdings" pitchFamily="2" charset="2"/>
              <a:buNone/>
            </a:pPr>
            <a:r>
              <a:rPr lang="en-US" sz="2400" b="1">
                <a:solidFill>
                  <a:srgbClr val="0000FC"/>
                </a:solidFill>
                <a:latin typeface="华文楷体" pitchFamily="2" charset="-122"/>
                <a:ea typeface="华文楷体" pitchFamily="2" charset="-122"/>
              </a:rPr>
              <a:t>1 //</a:t>
            </a:r>
            <a:r>
              <a:rPr lang="zh-CN" altLang="en-US" sz="2400" b="1">
                <a:solidFill>
                  <a:srgbClr val="0000FC"/>
                </a:solidFill>
                <a:latin typeface="华文楷体" pitchFamily="2" charset="-122"/>
                <a:ea typeface="华文楷体" pitchFamily="2" charset="-122"/>
              </a:rPr>
              <a:t>声明循环变量</a:t>
            </a:r>
          </a:p>
          <a:p>
            <a:pPr>
              <a:spcBef>
                <a:spcPct val="0"/>
              </a:spcBef>
              <a:buFont typeface="Wingdings" pitchFamily="2" charset="2"/>
              <a:buNone/>
            </a:pPr>
            <a:r>
              <a:rPr lang="en-US" sz="2400" b="1">
                <a:solidFill>
                  <a:srgbClr val="0000FC"/>
                </a:solidFill>
                <a:latin typeface="华文楷体" pitchFamily="2" charset="-122"/>
                <a:ea typeface="华文楷体" pitchFamily="2" charset="-122"/>
              </a:rPr>
              <a:t>2 int i;</a:t>
            </a:r>
          </a:p>
          <a:p>
            <a:pPr>
              <a:spcBef>
                <a:spcPct val="0"/>
              </a:spcBef>
              <a:buFont typeface="Wingdings" pitchFamily="2" charset="2"/>
              <a:buNone/>
            </a:pPr>
            <a:r>
              <a:rPr lang="en-US" sz="2400" b="1">
                <a:solidFill>
                  <a:srgbClr val="0000FC"/>
                </a:solidFill>
                <a:latin typeface="华文楷体" pitchFamily="2" charset="-122"/>
                <a:ea typeface="华文楷体" pitchFamily="2" charset="-122"/>
              </a:rPr>
              <a:t>3 //</a:t>
            </a:r>
            <a:r>
              <a:rPr lang="zh-CN" altLang="en-US" sz="2400" b="1">
                <a:solidFill>
                  <a:srgbClr val="0000FC"/>
                </a:solidFill>
                <a:latin typeface="华文楷体" pitchFamily="2" charset="-122"/>
                <a:ea typeface="华文楷体" pitchFamily="2" charset="-122"/>
              </a:rPr>
              <a:t>根据变量</a:t>
            </a:r>
            <a:r>
              <a:rPr lang="en-US" sz="2400" b="1">
                <a:solidFill>
                  <a:srgbClr val="0000FC"/>
                </a:solidFill>
                <a:latin typeface="华文楷体" pitchFamily="2" charset="-122"/>
                <a:ea typeface="华文楷体" pitchFamily="2" charset="-122"/>
              </a:rPr>
              <a:t>a,b</a:t>
            </a:r>
            <a:r>
              <a:rPr lang="zh-CN" altLang="en-US" sz="2400" b="1">
                <a:solidFill>
                  <a:srgbClr val="0000FC"/>
                </a:solidFill>
                <a:latin typeface="华文楷体" pitchFamily="2" charset="-122"/>
                <a:ea typeface="华文楷体" pitchFamily="2" charset="-122"/>
              </a:rPr>
              <a:t>的取值对</a:t>
            </a:r>
            <a:r>
              <a:rPr lang="en-US" sz="2400" b="1">
                <a:solidFill>
                  <a:srgbClr val="0000FC"/>
                </a:solidFill>
                <a:latin typeface="华文楷体" pitchFamily="2" charset="-122"/>
                <a:ea typeface="华文楷体" pitchFamily="2" charset="-122"/>
              </a:rPr>
              <a:t>x</a:t>
            </a:r>
            <a:r>
              <a:rPr lang="zh-CN" altLang="en-US" sz="2400" b="1">
                <a:solidFill>
                  <a:srgbClr val="0000FC"/>
                </a:solidFill>
                <a:latin typeface="华文楷体" pitchFamily="2" charset="-122"/>
                <a:ea typeface="华文楷体" pitchFamily="2" charset="-122"/>
              </a:rPr>
              <a:t>进行赋值</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4</a:t>
            </a:r>
            <a:r>
              <a:rPr lang="en-US" sz="2400" b="1">
                <a:solidFill>
                  <a:srgbClr val="0000FC"/>
                </a:solidFill>
                <a:latin typeface="华文楷体" pitchFamily="2" charset="-122"/>
                <a:ea typeface="华文楷体" pitchFamily="2" charset="-122"/>
              </a:rPr>
              <a:t> if((a&gt;1) &amp;&amp; (b&lt;2))</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5</a:t>
            </a:r>
            <a:r>
              <a:rPr lang="en-US" sz="2400" b="1">
                <a:solidFill>
                  <a:srgbClr val="0000FC"/>
                </a:solidFill>
                <a:latin typeface="华文楷体" pitchFamily="2" charset="-122"/>
                <a:ea typeface="华文楷体" pitchFamily="2" charset="-122"/>
              </a:rPr>
              <a:t> x=c+1;</a:t>
            </a:r>
          </a:p>
          <a:p>
            <a:pPr>
              <a:spcBef>
                <a:spcPct val="0"/>
              </a:spcBef>
              <a:buFont typeface="Wingdings" pitchFamily="2" charset="2"/>
              <a:buNone/>
            </a:pPr>
            <a:r>
              <a:rPr lang="en-US" sz="2400" b="1">
                <a:solidFill>
                  <a:srgbClr val="0000FC"/>
                </a:solidFill>
                <a:latin typeface="华文楷体" pitchFamily="2" charset="-122"/>
                <a:ea typeface="华文楷体" pitchFamily="2" charset="-122"/>
              </a:rPr>
              <a:t>6 //</a:t>
            </a:r>
            <a:r>
              <a:rPr lang="zh-CN" altLang="en-US" sz="2400" b="1">
                <a:solidFill>
                  <a:srgbClr val="0000FC"/>
                </a:solidFill>
                <a:latin typeface="华文楷体" pitchFamily="2" charset="-122"/>
                <a:ea typeface="华文楷体" pitchFamily="2" charset="-122"/>
              </a:rPr>
              <a:t>再次根据变量</a:t>
            </a:r>
            <a:r>
              <a:rPr lang="en-US" sz="2400" b="1">
                <a:solidFill>
                  <a:srgbClr val="0000FC"/>
                </a:solidFill>
                <a:latin typeface="华文楷体" pitchFamily="2" charset="-122"/>
                <a:ea typeface="华文楷体" pitchFamily="2" charset="-122"/>
              </a:rPr>
              <a:t>a,x</a:t>
            </a:r>
            <a:r>
              <a:rPr lang="zh-CN" altLang="en-US" sz="2400" b="1">
                <a:solidFill>
                  <a:srgbClr val="0000FC"/>
                </a:solidFill>
                <a:latin typeface="华文楷体" pitchFamily="2" charset="-122"/>
                <a:ea typeface="华文楷体" pitchFamily="2" charset="-122"/>
              </a:rPr>
              <a:t>的值对</a:t>
            </a:r>
            <a:r>
              <a:rPr lang="en-US" sz="2400" b="1">
                <a:solidFill>
                  <a:srgbClr val="0000FC"/>
                </a:solidFill>
                <a:latin typeface="华文楷体" pitchFamily="2" charset="-122"/>
                <a:ea typeface="华文楷体" pitchFamily="2" charset="-122"/>
              </a:rPr>
              <a:t>x</a:t>
            </a:r>
            <a:r>
              <a:rPr lang="zh-CN" altLang="en-US" sz="2400" b="1">
                <a:solidFill>
                  <a:srgbClr val="0000FC"/>
                </a:solidFill>
                <a:latin typeface="华文楷体" pitchFamily="2" charset="-122"/>
                <a:ea typeface="华文楷体" pitchFamily="2" charset="-122"/>
              </a:rPr>
              <a:t>进行赋值</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7</a:t>
            </a:r>
            <a:r>
              <a:rPr lang="en-US" sz="2400" b="1">
                <a:solidFill>
                  <a:srgbClr val="0000FC"/>
                </a:solidFill>
                <a:latin typeface="华文楷体" pitchFamily="2" charset="-122"/>
                <a:ea typeface="华文楷体" pitchFamily="2" charset="-122"/>
              </a:rPr>
              <a:t> if((a= =3 || (x&gt;3)){</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8</a:t>
            </a:r>
            <a:r>
              <a:rPr lang="en-US" sz="2400" b="1">
                <a:solidFill>
                  <a:srgbClr val="0000FC"/>
                </a:solidFill>
                <a:latin typeface="华文楷体" pitchFamily="2" charset="-122"/>
                <a:ea typeface="华文楷体" pitchFamily="2" charset="-122"/>
              </a:rPr>
              <a:t> x=x+c;</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9 </a:t>
            </a:r>
            <a:r>
              <a:rPr lang="en-US" sz="2400" b="1">
                <a:solidFill>
                  <a:srgbClr val="0000FC"/>
                </a:solidFill>
                <a:latin typeface="华文楷体" pitchFamily="2" charset="-122"/>
                <a:ea typeface="华文楷体" pitchFamily="2" charset="-122"/>
              </a:rPr>
              <a:t>i=0;</a:t>
            </a:r>
          </a:p>
          <a:p>
            <a:pPr>
              <a:spcBef>
                <a:spcPct val="0"/>
              </a:spcBef>
              <a:buFont typeface="Wingdings" pitchFamily="2" charset="2"/>
              <a:buNone/>
            </a:pPr>
            <a:r>
              <a:rPr lang="en-US" sz="2400" b="1">
                <a:solidFill>
                  <a:srgbClr val="0000FC"/>
                </a:solidFill>
                <a:latin typeface="华文楷体" pitchFamily="2" charset="-122"/>
                <a:ea typeface="华文楷体" pitchFamily="2" charset="-122"/>
              </a:rPr>
              <a:t>10 //</a:t>
            </a:r>
            <a:r>
              <a:rPr lang="zh-CN" altLang="en-US" sz="2400" b="1">
                <a:solidFill>
                  <a:srgbClr val="0000FC"/>
                </a:solidFill>
                <a:latin typeface="华文楷体" pitchFamily="2" charset="-122"/>
                <a:ea typeface="华文楷体" pitchFamily="2" charset="-122"/>
              </a:rPr>
              <a:t>通过循环对</a:t>
            </a:r>
            <a:r>
              <a:rPr lang="en-US" sz="2400" b="1">
                <a:solidFill>
                  <a:srgbClr val="0000FC"/>
                </a:solidFill>
                <a:latin typeface="华文楷体" pitchFamily="2" charset="-122"/>
                <a:ea typeface="华文楷体" pitchFamily="2" charset="-122"/>
              </a:rPr>
              <a:t>x</a:t>
            </a:r>
            <a:r>
              <a:rPr lang="zh-CN" altLang="en-US" sz="2400" b="1">
                <a:solidFill>
                  <a:srgbClr val="0000FC"/>
                </a:solidFill>
                <a:latin typeface="华文楷体" pitchFamily="2" charset="-122"/>
                <a:ea typeface="华文楷体" pitchFamily="2" charset="-122"/>
              </a:rPr>
              <a:t>赋值</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11</a:t>
            </a:r>
            <a:r>
              <a:rPr lang="en-US" sz="2400" b="1">
                <a:solidFill>
                  <a:srgbClr val="0000FC"/>
                </a:solidFill>
                <a:latin typeface="华文楷体" pitchFamily="2" charset="-122"/>
                <a:ea typeface="华文楷体" pitchFamily="2" charset="-122"/>
              </a:rPr>
              <a:t> while(i&lt;b)</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12</a:t>
            </a:r>
            <a:r>
              <a:rPr lang="en-US" sz="2400" b="1">
                <a:solidFill>
                  <a:srgbClr val="0000FC"/>
                </a:solidFill>
                <a:latin typeface="华文楷体" pitchFamily="2" charset="-122"/>
                <a:ea typeface="华文楷体" pitchFamily="2" charset="-122"/>
              </a:rPr>
              <a:t> x=x+i*c;</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13</a:t>
            </a:r>
            <a:r>
              <a:rPr lang="en-US" sz="2400" b="1">
                <a:solidFill>
                  <a:srgbClr val="0000FC"/>
                </a:solidFill>
                <a:latin typeface="华文楷体" pitchFamily="2" charset="-122"/>
                <a:ea typeface="华文楷体" pitchFamily="2" charset="-122"/>
              </a:rPr>
              <a:t> i++;</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14</a:t>
            </a:r>
            <a:r>
              <a:rPr lang="en-US" sz="2400" b="1">
                <a:solidFill>
                  <a:srgbClr val="0000FC"/>
                </a:solidFill>
                <a:latin typeface="华文楷体" pitchFamily="2" charset="-122"/>
                <a:ea typeface="华文楷体" pitchFamily="2" charset="-122"/>
              </a:rPr>
              <a:t> }</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15 </a:t>
            </a:r>
            <a:r>
              <a:rPr lang="en-US" sz="2400" b="1">
                <a:solidFill>
                  <a:srgbClr val="0000FC"/>
                </a:solidFill>
                <a:latin typeface="华文楷体" pitchFamily="2" charset="-122"/>
                <a:ea typeface="华文楷体" pitchFamily="2" charset="-122"/>
              </a:rPr>
              <a:t>}</a:t>
            </a:r>
          </a:p>
          <a:p>
            <a:pPr>
              <a:spcBef>
                <a:spcPct val="0"/>
              </a:spcBef>
              <a:buFont typeface="Wingdings" pitchFamily="2" charset="2"/>
              <a:buNone/>
            </a:pPr>
            <a:r>
              <a:rPr lang="en-US" sz="2400" b="1">
                <a:solidFill>
                  <a:srgbClr val="FF0000"/>
                </a:solidFill>
                <a:latin typeface="华文楷体" pitchFamily="2" charset="-122"/>
                <a:ea typeface="华文楷体" pitchFamily="2" charset="-122"/>
              </a:rPr>
              <a:t>16</a:t>
            </a:r>
            <a:r>
              <a:rPr lang="en-US" sz="2400" b="1">
                <a:solidFill>
                  <a:srgbClr val="0000FC"/>
                </a:solidFill>
                <a:latin typeface="华文楷体" pitchFamily="2" charset="-122"/>
                <a:ea typeface="华文楷体" pitchFamily="2" charset="-122"/>
              </a:rPr>
              <a:t>  Else{</a:t>
            </a:r>
          </a:p>
        </p:txBody>
      </p:sp>
      <p:sp>
        <p:nvSpPr>
          <p:cNvPr id="61443" name="Rectangle 3"/>
          <p:cNvSpPr>
            <a:spLocks noChangeArrowheads="1"/>
          </p:cNvSpPr>
          <p:nvPr/>
        </p:nvSpPr>
        <p:spPr bwMode="auto">
          <a:xfrm>
            <a:off x="4284663" y="4292600"/>
            <a:ext cx="4608512" cy="22828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folHlink"/>
              </a:buClr>
              <a:buSzPct val="60000"/>
              <a:buFont typeface="Wingdings" pitchFamily="2" charset="2"/>
              <a:buNone/>
            </a:pPr>
            <a:r>
              <a:rPr lang="en-US" sz="2400" b="1">
                <a:solidFill>
                  <a:srgbClr val="FF0000"/>
                </a:solidFill>
                <a:latin typeface="华文楷体" pitchFamily="2" charset="-122"/>
                <a:ea typeface="华文楷体" pitchFamily="2" charset="-122"/>
              </a:rPr>
              <a:t>17</a:t>
            </a:r>
            <a:r>
              <a:rPr lang="en-US" sz="2400" b="1">
                <a:solidFill>
                  <a:srgbClr val="0000FC"/>
                </a:solidFill>
                <a:latin typeface="华文楷体" pitchFamily="2" charset="-122"/>
                <a:ea typeface="华文楷体" pitchFamily="2" charset="-122"/>
              </a:rPr>
              <a:t> x=x-c;</a:t>
            </a:r>
          </a:p>
          <a:p>
            <a:pPr marL="342900" indent="-342900">
              <a:buClr>
                <a:schemeClr val="folHlink"/>
              </a:buClr>
              <a:buSzPct val="60000"/>
              <a:buFont typeface="Wingdings" pitchFamily="2" charset="2"/>
              <a:buNone/>
            </a:pPr>
            <a:r>
              <a:rPr lang="en-US" sz="2400" b="1">
                <a:solidFill>
                  <a:srgbClr val="FF0000"/>
                </a:solidFill>
                <a:latin typeface="华文楷体" pitchFamily="2" charset="-122"/>
                <a:ea typeface="华文楷体" pitchFamily="2" charset="-122"/>
              </a:rPr>
              <a:t>18</a:t>
            </a:r>
            <a:r>
              <a:rPr lang="en-US" sz="2400" b="1">
                <a:solidFill>
                  <a:srgbClr val="0000FC"/>
                </a:solidFill>
                <a:latin typeface="华文楷体" pitchFamily="2" charset="-122"/>
                <a:ea typeface="华文楷体" pitchFamily="2" charset="-122"/>
              </a:rPr>
              <a:t> }</a:t>
            </a:r>
          </a:p>
          <a:p>
            <a:pPr marL="342900" indent="-342900">
              <a:buClr>
                <a:schemeClr val="folHlink"/>
              </a:buClr>
              <a:buSzPct val="60000"/>
              <a:buFont typeface="Wingdings" pitchFamily="2" charset="2"/>
              <a:buNone/>
            </a:pPr>
            <a:r>
              <a:rPr lang="en-US" sz="2400" b="1">
                <a:solidFill>
                  <a:srgbClr val="FF0000"/>
                </a:solidFill>
                <a:latin typeface="华文楷体" pitchFamily="2" charset="-122"/>
                <a:ea typeface="华文楷体" pitchFamily="2" charset="-122"/>
              </a:rPr>
              <a:t>19</a:t>
            </a:r>
            <a:r>
              <a:rPr lang="en-US" sz="2400" b="1">
                <a:solidFill>
                  <a:srgbClr val="0000FC"/>
                </a:solidFill>
                <a:latin typeface="华文楷体" pitchFamily="2" charset="-122"/>
                <a:ea typeface="华文楷体" pitchFamily="2" charset="-122"/>
              </a:rPr>
              <a:t> printf{“a=%d,b=%d,c=%d,</a:t>
            </a:r>
          </a:p>
          <a:p>
            <a:pPr marL="342900" indent="-342900">
              <a:buClr>
                <a:schemeClr val="folHlink"/>
              </a:buClr>
              <a:buSzPct val="60000"/>
              <a:buFont typeface="Wingdings" pitchFamily="2" charset="2"/>
              <a:buNone/>
            </a:pPr>
            <a:r>
              <a:rPr lang="en-US" sz="2400" b="1">
                <a:solidFill>
                  <a:srgbClr val="0000FC"/>
                </a:solidFill>
                <a:latin typeface="华文楷体" pitchFamily="2" charset="-122"/>
                <a:ea typeface="华文楷体" pitchFamily="2" charset="-122"/>
              </a:rPr>
              <a:t>   x=%d\n”,a,b,c,x};</a:t>
            </a:r>
          </a:p>
          <a:p>
            <a:pPr marL="342900" indent="-342900">
              <a:buClr>
                <a:schemeClr val="folHlink"/>
              </a:buClr>
              <a:buSzPct val="60000"/>
              <a:buFont typeface="Wingdings" pitchFamily="2" charset="2"/>
              <a:buNone/>
            </a:pPr>
            <a:r>
              <a:rPr lang="en-US" sz="2400" b="1">
                <a:solidFill>
                  <a:srgbClr val="FF0000"/>
                </a:solidFill>
                <a:latin typeface="华文楷体" pitchFamily="2" charset="-122"/>
                <a:ea typeface="华文楷体" pitchFamily="2" charset="-122"/>
              </a:rPr>
              <a:t>20</a:t>
            </a:r>
            <a:r>
              <a:rPr lang="en-US" sz="2400" b="1">
                <a:solidFill>
                  <a:srgbClr val="0000FC"/>
                </a:solidFill>
                <a:latin typeface="华文楷体" pitchFamily="2" charset="-122"/>
                <a:ea typeface="华文楷体" pitchFamily="2" charset="-122"/>
              </a:rPr>
              <a:t> return x;</a:t>
            </a:r>
          </a:p>
          <a:p>
            <a:pPr marL="342900" indent="-342900">
              <a:buClr>
                <a:schemeClr val="folHlink"/>
              </a:buClr>
              <a:buSzPct val="60000"/>
              <a:buFont typeface="Wingdings" pitchFamily="2" charset="2"/>
              <a:buNone/>
            </a:pPr>
            <a:r>
              <a:rPr lang="en-US" sz="2400" b="1">
                <a:solidFill>
                  <a:srgbClr val="0000FC"/>
                </a:solidFill>
                <a:latin typeface="华文楷体" pitchFamily="2" charset="-122"/>
                <a:ea typeface="华文楷体" pitchFamily="2" charset="-122"/>
              </a:rPr>
              <a:t>}</a:t>
            </a:r>
          </a:p>
        </p:txBody>
      </p:sp>
    </p:spTree>
    <p:extLst>
      <p:ext uri="{BB962C8B-B14F-4D97-AF65-F5344CB8AC3E}">
        <p14:creationId xmlns:p14="http://schemas.microsoft.com/office/powerpoint/2010/main" val="1001047997"/>
      </p:ext>
    </p:extLst>
  </p:cSld>
  <p:clrMapOvr>
    <a:masterClrMapping/>
  </p:clrMapOvr>
  <p:transition>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62466" name="Rectangle 2"/>
          <p:cNvSpPr>
            <a:spLocks noGrp="1" noChangeArrowheads="1"/>
          </p:cNvSpPr>
          <p:nvPr>
            <p:ph type="title"/>
          </p:nvPr>
        </p:nvSpPr>
        <p:spPr>
          <a:xfrm>
            <a:off x="1150938" y="355600"/>
            <a:ext cx="7793037" cy="762000"/>
          </a:xfrm>
        </p:spPr>
        <p:txBody>
          <a:bodyPr/>
          <a:lstStyle/>
          <a:p>
            <a:r>
              <a:rPr lang="zh-CN"/>
              <a:t>步骤一：画程序流图</a:t>
            </a:r>
          </a:p>
        </p:txBody>
      </p:sp>
      <p:sp>
        <p:nvSpPr>
          <p:cNvPr id="62467" name="Rectangle 3"/>
          <p:cNvSpPr>
            <a:spLocks noGrp="1" noChangeArrowheads="1"/>
          </p:cNvSpPr>
          <p:nvPr>
            <p:ph type="body" idx="1"/>
          </p:nvPr>
        </p:nvSpPr>
        <p:spPr>
          <a:xfrm>
            <a:off x="971550" y="1628775"/>
            <a:ext cx="7772400" cy="3082925"/>
          </a:xfrm>
        </p:spPr>
        <p:txBody>
          <a:bodyPr/>
          <a:lstStyle/>
          <a:p>
            <a:pPr>
              <a:buFont typeface="Wingdings" pitchFamily="2" charset="2"/>
              <a:buNone/>
            </a:pPr>
            <a:r>
              <a:rPr lang="zh-CN" altLang="en-US"/>
              <a:t>程序流图的特点：</a:t>
            </a:r>
          </a:p>
          <a:p>
            <a:pPr lvl="1"/>
            <a:r>
              <a:rPr lang="zh-CN" altLang="en-US"/>
              <a:t>不包含注释；</a:t>
            </a:r>
          </a:p>
          <a:p>
            <a:pPr lvl="1"/>
            <a:r>
              <a:rPr lang="zh-CN" altLang="en-US"/>
              <a:t>不包含数据变量 的声明语句；</a:t>
            </a:r>
          </a:p>
          <a:p>
            <a:pPr lvl="1"/>
            <a:r>
              <a:rPr lang="zh-CN" altLang="en-US"/>
              <a:t>所有连续的串行语句压缩为一个节点。</a:t>
            </a:r>
          </a:p>
          <a:p>
            <a:pPr lvl="1"/>
            <a:endParaRPr lang="zh-CN" altLang="en-US"/>
          </a:p>
          <a:p>
            <a:pPr>
              <a:buFont typeface="Wingdings" pitchFamily="2" charset="2"/>
              <a:buNone/>
            </a:pPr>
            <a:r>
              <a:rPr lang="zh-CN" altLang="en-US"/>
              <a:t>本例的程序流图如下所示：</a:t>
            </a:r>
          </a:p>
        </p:txBody>
      </p:sp>
    </p:spTree>
    <p:extLst>
      <p:ext uri="{BB962C8B-B14F-4D97-AF65-F5344CB8AC3E}">
        <p14:creationId xmlns:p14="http://schemas.microsoft.com/office/powerpoint/2010/main" val="1944545191"/>
      </p:ext>
    </p:extLst>
  </p:cSld>
  <p:clrMapOvr>
    <a:masterClrMapping/>
  </p:clrMapOvr>
  <p:transition>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150938" y="355600"/>
            <a:ext cx="7793037" cy="762000"/>
          </a:xfrm>
        </p:spPr>
        <p:txBody>
          <a:bodyPr/>
          <a:lstStyle/>
          <a:p>
            <a:r>
              <a:rPr lang="zh-CN"/>
              <a:t>二、计算环形复杂度</a:t>
            </a:r>
          </a:p>
        </p:txBody>
      </p:sp>
      <p:grpSp>
        <p:nvGrpSpPr>
          <p:cNvPr id="63491" name="Group 3"/>
          <p:cNvGrpSpPr>
            <a:grpSpLocks/>
          </p:cNvGrpSpPr>
          <p:nvPr/>
        </p:nvGrpSpPr>
        <p:grpSpPr bwMode="auto">
          <a:xfrm>
            <a:off x="250825" y="1628775"/>
            <a:ext cx="2592388" cy="4319588"/>
            <a:chOff x="0" y="0"/>
            <a:chExt cx="1633" cy="2721"/>
          </a:xfrm>
        </p:grpSpPr>
        <p:sp>
          <p:nvSpPr>
            <p:cNvPr id="63492" name="Oval 4"/>
            <p:cNvSpPr>
              <a:spLocks noChangeArrowheads="1"/>
            </p:cNvSpPr>
            <p:nvPr/>
          </p:nvSpPr>
          <p:spPr bwMode="auto">
            <a:xfrm>
              <a:off x="771" y="0"/>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4</a:t>
              </a:r>
            </a:p>
          </p:txBody>
        </p:sp>
        <p:sp>
          <p:nvSpPr>
            <p:cNvPr id="63493" name="Oval 5"/>
            <p:cNvSpPr>
              <a:spLocks noChangeArrowheads="1"/>
            </p:cNvSpPr>
            <p:nvPr/>
          </p:nvSpPr>
          <p:spPr bwMode="auto">
            <a:xfrm>
              <a:off x="499" y="545"/>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7</a:t>
              </a:r>
            </a:p>
          </p:txBody>
        </p:sp>
        <p:sp>
          <p:nvSpPr>
            <p:cNvPr id="63494" name="Oval 6"/>
            <p:cNvSpPr>
              <a:spLocks noChangeArrowheads="1"/>
            </p:cNvSpPr>
            <p:nvPr/>
          </p:nvSpPr>
          <p:spPr bwMode="auto">
            <a:xfrm>
              <a:off x="1180" y="36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5</a:t>
              </a:r>
            </a:p>
          </p:txBody>
        </p:sp>
        <p:sp>
          <p:nvSpPr>
            <p:cNvPr id="63495" name="Oval 7"/>
            <p:cNvSpPr>
              <a:spLocks noChangeArrowheads="1"/>
            </p:cNvSpPr>
            <p:nvPr/>
          </p:nvSpPr>
          <p:spPr bwMode="auto">
            <a:xfrm>
              <a:off x="0" y="1044"/>
              <a:ext cx="726"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16-17-18</a:t>
              </a:r>
            </a:p>
          </p:txBody>
        </p:sp>
        <p:sp>
          <p:nvSpPr>
            <p:cNvPr id="63496" name="Oval 8"/>
            <p:cNvSpPr>
              <a:spLocks noChangeArrowheads="1"/>
            </p:cNvSpPr>
            <p:nvPr/>
          </p:nvSpPr>
          <p:spPr bwMode="auto">
            <a:xfrm>
              <a:off x="227" y="2404"/>
              <a:ext cx="408"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19-20</a:t>
              </a:r>
            </a:p>
          </p:txBody>
        </p:sp>
        <p:sp>
          <p:nvSpPr>
            <p:cNvPr id="63497" name="Oval 9"/>
            <p:cNvSpPr>
              <a:spLocks noChangeArrowheads="1"/>
            </p:cNvSpPr>
            <p:nvPr/>
          </p:nvSpPr>
          <p:spPr bwMode="auto">
            <a:xfrm>
              <a:off x="1270" y="908"/>
              <a:ext cx="363"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8-9</a:t>
              </a:r>
            </a:p>
          </p:txBody>
        </p:sp>
        <p:sp>
          <p:nvSpPr>
            <p:cNvPr id="63498" name="Oval 10"/>
            <p:cNvSpPr>
              <a:spLocks noChangeArrowheads="1"/>
            </p:cNvSpPr>
            <p:nvPr/>
          </p:nvSpPr>
          <p:spPr bwMode="auto">
            <a:xfrm>
              <a:off x="1406" y="154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11</a:t>
              </a:r>
            </a:p>
          </p:txBody>
        </p:sp>
        <p:sp>
          <p:nvSpPr>
            <p:cNvPr id="63499" name="Oval 11"/>
            <p:cNvSpPr>
              <a:spLocks noChangeArrowheads="1"/>
            </p:cNvSpPr>
            <p:nvPr/>
          </p:nvSpPr>
          <p:spPr bwMode="auto">
            <a:xfrm>
              <a:off x="499" y="1633"/>
              <a:ext cx="726"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12-13-14</a:t>
              </a:r>
            </a:p>
          </p:txBody>
        </p:sp>
        <p:sp>
          <p:nvSpPr>
            <p:cNvPr id="63500" name="Oval 12"/>
            <p:cNvSpPr>
              <a:spLocks noChangeArrowheads="1"/>
            </p:cNvSpPr>
            <p:nvPr/>
          </p:nvSpPr>
          <p:spPr bwMode="auto">
            <a:xfrm>
              <a:off x="1134" y="222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15</a:t>
              </a:r>
            </a:p>
          </p:txBody>
        </p:sp>
        <p:sp>
          <p:nvSpPr>
            <p:cNvPr id="63501" name="Line 13"/>
            <p:cNvSpPr>
              <a:spLocks noChangeShapeType="1"/>
            </p:cNvSpPr>
            <p:nvPr/>
          </p:nvSpPr>
          <p:spPr bwMode="auto">
            <a:xfrm flipH="1">
              <a:off x="635" y="227"/>
              <a:ext cx="182" cy="318"/>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Freeform 14"/>
            <p:cNvSpPr>
              <a:spLocks/>
            </p:cNvSpPr>
            <p:nvPr/>
          </p:nvSpPr>
          <p:spPr bwMode="auto">
            <a:xfrm>
              <a:off x="998" y="182"/>
              <a:ext cx="249" cy="181"/>
            </a:xfrm>
            <a:custGeom>
              <a:avLst/>
              <a:gdLst>
                <a:gd name="T0" fmla="*/ 0 w 227"/>
                <a:gd name="T1" fmla="*/ 0 h 181"/>
                <a:gd name="T2" fmla="*/ 227 w 227"/>
                <a:gd name="T3" fmla="*/ 181 h 181"/>
              </a:gdLst>
              <a:ahLst/>
              <a:cxnLst>
                <a:cxn ang="0">
                  <a:pos x="T0" y="T1"/>
                </a:cxn>
                <a:cxn ang="0">
                  <a:pos x="T2" y="T3"/>
                </a:cxn>
              </a:cxnLst>
              <a:rect l="0" t="0" r="r" b="b"/>
              <a:pathLst>
                <a:path w="227" h="181">
                  <a:moveTo>
                    <a:pt x="0" y="0"/>
                  </a:moveTo>
                  <a:cubicBezTo>
                    <a:pt x="0" y="0"/>
                    <a:pt x="113" y="90"/>
                    <a:pt x="227" y="181"/>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3" name="Line 15"/>
            <p:cNvSpPr>
              <a:spLocks noChangeShapeType="1"/>
            </p:cNvSpPr>
            <p:nvPr/>
          </p:nvSpPr>
          <p:spPr bwMode="auto">
            <a:xfrm flipH="1">
              <a:off x="726" y="499"/>
              <a:ext cx="454" cy="136"/>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4" name="Line 16"/>
            <p:cNvSpPr>
              <a:spLocks noChangeShapeType="1"/>
            </p:cNvSpPr>
            <p:nvPr/>
          </p:nvSpPr>
          <p:spPr bwMode="auto">
            <a:xfrm flipH="1">
              <a:off x="409" y="771"/>
              <a:ext cx="181" cy="273"/>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5" name="Line 17"/>
            <p:cNvSpPr>
              <a:spLocks noChangeShapeType="1"/>
            </p:cNvSpPr>
            <p:nvPr/>
          </p:nvSpPr>
          <p:spPr bwMode="auto">
            <a:xfrm>
              <a:off x="708" y="717"/>
              <a:ext cx="590" cy="272"/>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6" name="Line 18"/>
            <p:cNvSpPr>
              <a:spLocks noChangeShapeType="1"/>
            </p:cNvSpPr>
            <p:nvPr/>
          </p:nvSpPr>
          <p:spPr bwMode="auto">
            <a:xfrm>
              <a:off x="1452" y="1225"/>
              <a:ext cx="45" cy="318"/>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7" name="Freeform 19"/>
            <p:cNvSpPr>
              <a:spLocks/>
            </p:cNvSpPr>
            <p:nvPr/>
          </p:nvSpPr>
          <p:spPr bwMode="auto">
            <a:xfrm>
              <a:off x="1316" y="1769"/>
              <a:ext cx="227" cy="454"/>
            </a:xfrm>
            <a:custGeom>
              <a:avLst/>
              <a:gdLst>
                <a:gd name="T0" fmla="*/ 227 w 227"/>
                <a:gd name="T1" fmla="*/ 0 h 454"/>
                <a:gd name="T2" fmla="*/ 0 w 227"/>
                <a:gd name="T3" fmla="*/ 454 h 454"/>
              </a:gdLst>
              <a:ahLst/>
              <a:cxnLst>
                <a:cxn ang="0">
                  <a:pos x="T0" y="T1"/>
                </a:cxn>
                <a:cxn ang="0">
                  <a:pos x="T2" y="T3"/>
                </a:cxn>
              </a:cxnLst>
              <a:rect l="0" t="0" r="r" b="b"/>
              <a:pathLst>
                <a:path w="227" h="454">
                  <a:moveTo>
                    <a:pt x="227" y="0"/>
                  </a:moveTo>
                  <a:cubicBezTo>
                    <a:pt x="132" y="189"/>
                    <a:pt x="38" y="379"/>
                    <a:pt x="0" y="454"/>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8" name="Freeform 20"/>
            <p:cNvSpPr>
              <a:spLocks/>
            </p:cNvSpPr>
            <p:nvPr/>
          </p:nvSpPr>
          <p:spPr bwMode="auto">
            <a:xfrm>
              <a:off x="1180" y="1724"/>
              <a:ext cx="272" cy="136"/>
            </a:xfrm>
            <a:custGeom>
              <a:avLst/>
              <a:gdLst>
                <a:gd name="T0" fmla="*/ 272 w 272"/>
                <a:gd name="T1" fmla="*/ 0 h 136"/>
                <a:gd name="T2" fmla="*/ 181 w 272"/>
                <a:gd name="T3" fmla="*/ 91 h 136"/>
                <a:gd name="T4" fmla="*/ 0 w 272"/>
                <a:gd name="T5" fmla="*/ 136 h 136"/>
              </a:gdLst>
              <a:ahLst/>
              <a:cxnLst>
                <a:cxn ang="0">
                  <a:pos x="T0" y="T1"/>
                </a:cxn>
                <a:cxn ang="0">
                  <a:pos x="T2" y="T3"/>
                </a:cxn>
                <a:cxn ang="0">
                  <a:pos x="T4" y="T5"/>
                </a:cxn>
              </a:cxnLst>
              <a:rect l="0" t="0" r="r" b="b"/>
              <a:pathLst>
                <a:path w="272" h="136">
                  <a:moveTo>
                    <a:pt x="272" y="0"/>
                  </a:moveTo>
                  <a:cubicBezTo>
                    <a:pt x="249" y="34"/>
                    <a:pt x="226" y="68"/>
                    <a:pt x="181" y="91"/>
                  </a:cubicBezTo>
                  <a:cubicBezTo>
                    <a:pt x="136" y="114"/>
                    <a:pt x="68" y="125"/>
                    <a:pt x="0" y="136"/>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9" name="Freeform 21"/>
            <p:cNvSpPr>
              <a:spLocks/>
            </p:cNvSpPr>
            <p:nvPr/>
          </p:nvSpPr>
          <p:spPr bwMode="auto">
            <a:xfrm>
              <a:off x="1134" y="1625"/>
              <a:ext cx="272" cy="54"/>
            </a:xfrm>
            <a:custGeom>
              <a:avLst/>
              <a:gdLst>
                <a:gd name="T0" fmla="*/ 0 w 272"/>
                <a:gd name="T1" fmla="*/ 54 h 54"/>
                <a:gd name="T2" fmla="*/ 91 w 272"/>
                <a:gd name="T3" fmla="*/ 8 h 54"/>
                <a:gd name="T4" fmla="*/ 272 w 272"/>
                <a:gd name="T5" fmla="*/ 8 h 54"/>
              </a:gdLst>
              <a:ahLst/>
              <a:cxnLst>
                <a:cxn ang="0">
                  <a:pos x="T0" y="T1"/>
                </a:cxn>
                <a:cxn ang="0">
                  <a:pos x="T2" y="T3"/>
                </a:cxn>
                <a:cxn ang="0">
                  <a:pos x="T4" y="T5"/>
                </a:cxn>
              </a:cxnLst>
              <a:rect l="0" t="0" r="r" b="b"/>
              <a:pathLst>
                <a:path w="272" h="54">
                  <a:moveTo>
                    <a:pt x="0" y="54"/>
                  </a:moveTo>
                  <a:cubicBezTo>
                    <a:pt x="23" y="35"/>
                    <a:pt x="46" y="16"/>
                    <a:pt x="91" y="8"/>
                  </a:cubicBezTo>
                  <a:cubicBezTo>
                    <a:pt x="136" y="0"/>
                    <a:pt x="204" y="4"/>
                    <a:pt x="272" y="8"/>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0" name="Freeform 22"/>
            <p:cNvSpPr>
              <a:spLocks/>
            </p:cNvSpPr>
            <p:nvPr/>
          </p:nvSpPr>
          <p:spPr bwMode="auto">
            <a:xfrm>
              <a:off x="635" y="2404"/>
              <a:ext cx="545" cy="182"/>
            </a:xfrm>
            <a:custGeom>
              <a:avLst/>
              <a:gdLst>
                <a:gd name="T0" fmla="*/ 545 w 545"/>
                <a:gd name="T1" fmla="*/ 0 h 182"/>
                <a:gd name="T2" fmla="*/ 363 w 545"/>
                <a:gd name="T3" fmla="*/ 137 h 182"/>
                <a:gd name="T4" fmla="*/ 0 w 545"/>
                <a:gd name="T5" fmla="*/ 182 h 182"/>
              </a:gdLst>
              <a:ahLst/>
              <a:cxnLst>
                <a:cxn ang="0">
                  <a:pos x="T0" y="T1"/>
                </a:cxn>
                <a:cxn ang="0">
                  <a:pos x="T2" y="T3"/>
                </a:cxn>
                <a:cxn ang="0">
                  <a:pos x="T4" y="T5"/>
                </a:cxn>
              </a:cxnLst>
              <a:rect l="0" t="0" r="r" b="b"/>
              <a:pathLst>
                <a:path w="545" h="182">
                  <a:moveTo>
                    <a:pt x="545" y="0"/>
                  </a:moveTo>
                  <a:cubicBezTo>
                    <a:pt x="499" y="53"/>
                    <a:pt x="454" y="107"/>
                    <a:pt x="363" y="137"/>
                  </a:cubicBezTo>
                  <a:cubicBezTo>
                    <a:pt x="272" y="167"/>
                    <a:pt x="136" y="174"/>
                    <a:pt x="0" y="182"/>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1" name="Freeform 23"/>
            <p:cNvSpPr>
              <a:spLocks/>
            </p:cNvSpPr>
            <p:nvPr/>
          </p:nvSpPr>
          <p:spPr bwMode="auto">
            <a:xfrm>
              <a:off x="182" y="1361"/>
              <a:ext cx="136" cy="1089"/>
            </a:xfrm>
            <a:custGeom>
              <a:avLst/>
              <a:gdLst>
                <a:gd name="T0" fmla="*/ 136 w 136"/>
                <a:gd name="T1" fmla="*/ 0 h 1043"/>
                <a:gd name="T2" fmla="*/ 0 w 136"/>
                <a:gd name="T3" fmla="*/ 454 h 1043"/>
                <a:gd name="T4" fmla="*/ 136 w 136"/>
                <a:gd name="T5" fmla="*/ 1043 h 1043"/>
              </a:gdLst>
              <a:ahLst/>
              <a:cxnLst>
                <a:cxn ang="0">
                  <a:pos x="T0" y="T1"/>
                </a:cxn>
                <a:cxn ang="0">
                  <a:pos x="T2" y="T3"/>
                </a:cxn>
                <a:cxn ang="0">
                  <a:pos x="T4" y="T5"/>
                </a:cxn>
              </a:cxnLst>
              <a:rect l="0" t="0" r="r" b="b"/>
              <a:pathLst>
                <a:path w="136" h="1043">
                  <a:moveTo>
                    <a:pt x="136" y="0"/>
                  </a:moveTo>
                  <a:cubicBezTo>
                    <a:pt x="68" y="140"/>
                    <a:pt x="0" y="280"/>
                    <a:pt x="0" y="454"/>
                  </a:cubicBezTo>
                  <a:cubicBezTo>
                    <a:pt x="0" y="628"/>
                    <a:pt x="68" y="835"/>
                    <a:pt x="136" y="1043"/>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12" name="Rectangle 24"/>
          <p:cNvSpPr>
            <a:spLocks noChangeArrowheads="1"/>
          </p:cNvSpPr>
          <p:nvPr/>
        </p:nvSpPr>
        <p:spPr bwMode="auto">
          <a:xfrm>
            <a:off x="4356100" y="1916113"/>
            <a:ext cx="3960813" cy="679450"/>
          </a:xfrm>
          <a:prstGeom prst="rect">
            <a:avLst/>
          </a:prstGeom>
          <a:solidFill>
            <a:schemeClr val="bg1"/>
          </a:solidFill>
          <a:ln w="38100" cmpd="sng">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ctr">
              <a:buFontTx/>
              <a:buNone/>
            </a:pPr>
            <a:r>
              <a:rPr lang="zh-CN" altLang="en-US" sz="3600" b="1">
                <a:solidFill>
                  <a:schemeClr val="hlink"/>
                </a:solidFill>
                <a:latin typeface="华文楷体" pitchFamily="2" charset="-122"/>
                <a:ea typeface="华文楷体" pitchFamily="2" charset="-122"/>
              </a:rPr>
              <a:t>环形复杂度为</a:t>
            </a:r>
            <a:r>
              <a:rPr lang="zh-CN" altLang="en-US" sz="3600" b="1">
                <a:solidFill>
                  <a:srgbClr val="333399"/>
                </a:solidFill>
                <a:latin typeface="华文楷体" pitchFamily="2" charset="-122"/>
                <a:ea typeface="华文楷体" pitchFamily="2" charset="-122"/>
              </a:rPr>
              <a:t>：</a:t>
            </a:r>
            <a:r>
              <a:rPr lang="en-US" sz="3600" b="1">
                <a:solidFill>
                  <a:schemeClr val="hlink"/>
                </a:solidFill>
                <a:effectLst>
                  <a:outerShdw blurRad="38100" dist="38100" dir="2700000" algn="tl">
                    <a:srgbClr val="C0C0C0"/>
                  </a:outerShdw>
                </a:effectLst>
                <a:latin typeface="Times New Roman" pitchFamily="18" charset="0"/>
                <a:ea typeface="华文楷体" pitchFamily="2" charset="-122"/>
              </a:rPr>
              <a:t>4</a:t>
            </a:r>
          </a:p>
        </p:txBody>
      </p:sp>
    </p:spTree>
    <p:extLst>
      <p:ext uri="{BB962C8B-B14F-4D97-AF65-F5344CB8AC3E}">
        <p14:creationId xmlns:p14="http://schemas.microsoft.com/office/powerpoint/2010/main" val="46706339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512"/>
                                        </p:tgtEl>
                                        <p:attrNameLst>
                                          <p:attrName>style.visibility</p:attrName>
                                        </p:attrNameLst>
                                      </p:cBhvr>
                                      <p:to>
                                        <p:strVal val="visible"/>
                                      </p:to>
                                    </p:set>
                                    <p:anim calcmode="lin" valueType="num">
                                      <p:cBhvr additive="base">
                                        <p:cTn id="7" dur="500" fill="hold"/>
                                        <p:tgtEl>
                                          <p:spTgt spid="63512"/>
                                        </p:tgtEl>
                                        <p:attrNameLst>
                                          <p:attrName>ppt_x</p:attrName>
                                        </p:attrNameLst>
                                      </p:cBhvr>
                                      <p:tavLst>
                                        <p:tav tm="0">
                                          <p:val>
                                            <p:strVal val="0-#ppt_w/2"/>
                                          </p:val>
                                        </p:tav>
                                        <p:tav tm="100000">
                                          <p:val>
                                            <p:strVal val="#ppt_x"/>
                                          </p:val>
                                        </p:tav>
                                      </p:tavLst>
                                    </p:anim>
                                    <p:anim calcmode="lin" valueType="num">
                                      <p:cBhvr additive="base">
                                        <p:cTn id="8" dur="500" fill="hold"/>
                                        <p:tgtEl>
                                          <p:spTgt spid="635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2"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64514" name="Rectangle 2"/>
          <p:cNvSpPr>
            <a:spLocks noGrp="1" noChangeArrowheads="1"/>
          </p:cNvSpPr>
          <p:nvPr>
            <p:ph type="title"/>
          </p:nvPr>
        </p:nvSpPr>
        <p:spPr>
          <a:xfrm>
            <a:off x="1150938" y="355600"/>
            <a:ext cx="7793037" cy="762000"/>
          </a:xfrm>
        </p:spPr>
        <p:txBody>
          <a:bodyPr/>
          <a:lstStyle/>
          <a:p>
            <a:r>
              <a:rPr lang="zh-CN"/>
              <a:t>步骤三：确定基本路径集合</a:t>
            </a:r>
          </a:p>
        </p:txBody>
      </p:sp>
      <p:sp>
        <p:nvSpPr>
          <p:cNvPr id="64515" name="Rectangle 3"/>
          <p:cNvSpPr>
            <a:spLocks noGrp="1" noChangeArrowheads="1"/>
          </p:cNvSpPr>
          <p:nvPr>
            <p:ph type="body" idx="1"/>
          </p:nvPr>
        </p:nvSpPr>
        <p:spPr>
          <a:xfrm>
            <a:off x="971550" y="1628775"/>
            <a:ext cx="7772400" cy="3851275"/>
          </a:xfrm>
        </p:spPr>
        <p:txBody>
          <a:bodyPr/>
          <a:lstStyle/>
          <a:p>
            <a:pPr>
              <a:buFont typeface="Wingdings" pitchFamily="2" charset="2"/>
              <a:buNone/>
            </a:pPr>
            <a:r>
              <a:rPr lang="zh-CN" altLang="zh-CN"/>
              <a:t>①</a:t>
            </a:r>
            <a:r>
              <a:rPr lang="zh-CN">
                <a:solidFill>
                  <a:srgbClr val="FF0000"/>
                </a:solidFill>
              </a:rPr>
              <a:t>确定主路经</a:t>
            </a:r>
            <a:r>
              <a:rPr lang="zh-CN"/>
              <a:t>。该路径从程序</a:t>
            </a:r>
            <a:r>
              <a:rPr lang="zh-CN" b="1">
                <a:solidFill>
                  <a:srgbClr val="EF0B82"/>
                </a:solidFill>
              </a:rPr>
              <a:t>入口节点开始</a:t>
            </a:r>
            <a:r>
              <a:rPr lang="zh-CN"/>
              <a:t>，到</a:t>
            </a:r>
            <a:r>
              <a:rPr lang="zh-CN" b="1">
                <a:solidFill>
                  <a:srgbClr val="EF0B82"/>
                </a:solidFill>
              </a:rPr>
              <a:t>出口节点结束</a:t>
            </a:r>
            <a:r>
              <a:rPr lang="zh-CN"/>
              <a:t>，</a:t>
            </a:r>
            <a:r>
              <a:rPr lang="zh-CN" b="1">
                <a:solidFill>
                  <a:srgbClr val="EF0B82"/>
                </a:solidFill>
              </a:rPr>
              <a:t>经过尽可能多的判定节点</a:t>
            </a:r>
            <a:r>
              <a:rPr lang="zh-CN"/>
              <a:t>（包括循环节点）。为后续转向做准备。</a:t>
            </a:r>
          </a:p>
          <a:p>
            <a:pPr>
              <a:buFont typeface="Wingdings" pitchFamily="2" charset="2"/>
              <a:buNone/>
            </a:pPr>
            <a:r>
              <a:rPr lang="zh-CN"/>
              <a:t>②</a:t>
            </a:r>
            <a:r>
              <a:rPr lang="zh-CN">
                <a:solidFill>
                  <a:srgbClr val="FF0000"/>
                </a:solidFill>
              </a:rPr>
              <a:t>不断转向</a:t>
            </a:r>
            <a:r>
              <a:rPr lang="zh-CN"/>
              <a:t>。以主路径为基础，每遇到</a:t>
            </a:r>
            <a:r>
              <a:rPr lang="zh-CN" b="1">
                <a:solidFill>
                  <a:srgbClr val="EF0B82"/>
                </a:solidFill>
              </a:rPr>
              <a:t>一个判定</a:t>
            </a:r>
            <a:r>
              <a:rPr lang="zh-CN"/>
              <a:t>节点</a:t>
            </a:r>
            <a:r>
              <a:rPr lang="zh-CN" b="1">
                <a:solidFill>
                  <a:srgbClr val="EF0B82"/>
                </a:solidFill>
              </a:rPr>
              <a:t>做一次转向</a:t>
            </a:r>
            <a:r>
              <a:rPr lang="zh-CN"/>
              <a:t>。</a:t>
            </a:r>
          </a:p>
          <a:p>
            <a:pPr>
              <a:buFont typeface="Wingdings" pitchFamily="2" charset="2"/>
              <a:buNone/>
            </a:pPr>
            <a:r>
              <a:rPr lang="zh-CN"/>
              <a:t>得出的基本路径集合如下所示：</a:t>
            </a:r>
          </a:p>
          <a:p>
            <a:endParaRPr lang="zh-CN"/>
          </a:p>
          <a:p>
            <a:endParaRPr lang="zh-CN" altLang="zh-CN"/>
          </a:p>
        </p:txBody>
      </p:sp>
    </p:spTree>
    <p:extLst>
      <p:ext uri="{BB962C8B-B14F-4D97-AF65-F5344CB8AC3E}">
        <p14:creationId xmlns:p14="http://schemas.microsoft.com/office/powerpoint/2010/main" val="816455731"/>
      </p:ext>
    </p:extLst>
  </p:cSld>
  <p:clrMapOvr>
    <a:masterClrMapping/>
  </p:clrMapOvr>
  <p:transition>
    <p:split orient="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4"/>
          <p:cNvSpPr>
            <a:spLocks noGrp="1"/>
          </p:cNvSpPr>
          <p:nvPr>
            <p:ph type="ftr" sz="quarter" idx="11"/>
          </p:nvPr>
        </p:nvSpPr>
        <p:spPr/>
        <p:txBody>
          <a:bodyPr/>
          <a:lstStyle/>
          <a:p>
            <a:r>
              <a:rPr lang="zh-CN"/>
              <a:t>课件制作人：谢希仁</a:t>
            </a:r>
          </a:p>
        </p:txBody>
      </p:sp>
      <p:sp>
        <p:nvSpPr>
          <p:cNvPr id="65538" name="Rectangle 2"/>
          <p:cNvSpPr>
            <a:spLocks noGrp="1" noChangeArrowheads="1"/>
          </p:cNvSpPr>
          <p:nvPr>
            <p:ph type="title"/>
          </p:nvPr>
        </p:nvSpPr>
        <p:spPr>
          <a:xfrm>
            <a:off x="1150938" y="355600"/>
            <a:ext cx="7793037" cy="762000"/>
          </a:xfrm>
        </p:spPr>
        <p:txBody>
          <a:bodyPr/>
          <a:lstStyle/>
          <a:p>
            <a:r>
              <a:rPr lang="zh-CN"/>
              <a:t>基本路径集合</a:t>
            </a:r>
          </a:p>
        </p:txBody>
      </p:sp>
      <p:grpSp>
        <p:nvGrpSpPr>
          <p:cNvPr id="65539" name="Group 3"/>
          <p:cNvGrpSpPr>
            <a:grpSpLocks/>
          </p:cNvGrpSpPr>
          <p:nvPr/>
        </p:nvGrpSpPr>
        <p:grpSpPr bwMode="auto">
          <a:xfrm>
            <a:off x="107950" y="1557338"/>
            <a:ext cx="2592388" cy="4319587"/>
            <a:chOff x="0" y="0"/>
            <a:chExt cx="1633" cy="2721"/>
          </a:xfrm>
        </p:grpSpPr>
        <p:sp>
          <p:nvSpPr>
            <p:cNvPr id="65540" name="Oval 4"/>
            <p:cNvSpPr>
              <a:spLocks noChangeArrowheads="1"/>
            </p:cNvSpPr>
            <p:nvPr/>
          </p:nvSpPr>
          <p:spPr bwMode="auto">
            <a:xfrm>
              <a:off x="771" y="0"/>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4</a:t>
              </a:r>
            </a:p>
          </p:txBody>
        </p:sp>
        <p:sp>
          <p:nvSpPr>
            <p:cNvPr id="65541" name="Oval 5"/>
            <p:cNvSpPr>
              <a:spLocks noChangeArrowheads="1"/>
            </p:cNvSpPr>
            <p:nvPr/>
          </p:nvSpPr>
          <p:spPr bwMode="auto">
            <a:xfrm>
              <a:off x="499" y="545"/>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7</a:t>
              </a:r>
            </a:p>
          </p:txBody>
        </p:sp>
        <p:sp>
          <p:nvSpPr>
            <p:cNvPr id="65542" name="Oval 6"/>
            <p:cNvSpPr>
              <a:spLocks noChangeArrowheads="1"/>
            </p:cNvSpPr>
            <p:nvPr/>
          </p:nvSpPr>
          <p:spPr bwMode="auto">
            <a:xfrm>
              <a:off x="1180" y="36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5</a:t>
              </a:r>
            </a:p>
          </p:txBody>
        </p:sp>
        <p:sp>
          <p:nvSpPr>
            <p:cNvPr id="65543" name="Oval 7"/>
            <p:cNvSpPr>
              <a:spLocks noChangeArrowheads="1"/>
            </p:cNvSpPr>
            <p:nvPr/>
          </p:nvSpPr>
          <p:spPr bwMode="auto">
            <a:xfrm>
              <a:off x="0" y="1044"/>
              <a:ext cx="726"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16-17-18</a:t>
              </a:r>
            </a:p>
          </p:txBody>
        </p:sp>
        <p:sp>
          <p:nvSpPr>
            <p:cNvPr id="65544" name="Oval 8"/>
            <p:cNvSpPr>
              <a:spLocks noChangeArrowheads="1"/>
            </p:cNvSpPr>
            <p:nvPr/>
          </p:nvSpPr>
          <p:spPr bwMode="auto">
            <a:xfrm>
              <a:off x="227" y="2404"/>
              <a:ext cx="408"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19-20</a:t>
              </a:r>
            </a:p>
          </p:txBody>
        </p:sp>
        <p:sp>
          <p:nvSpPr>
            <p:cNvPr id="65545" name="Oval 9"/>
            <p:cNvSpPr>
              <a:spLocks noChangeArrowheads="1"/>
            </p:cNvSpPr>
            <p:nvPr/>
          </p:nvSpPr>
          <p:spPr bwMode="auto">
            <a:xfrm>
              <a:off x="1270" y="908"/>
              <a:ext cx="363"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8-9</a:t>
              </a:r>
            </a:p>
          </p:txBody>
        </p:sp>
        <p:sp>
          <p:nvSpPr>
            <p:cNvPr id="65546" name="Oval 10"/>
            <p:cNvSpPr>
              <a:spLocks noChangeArrowheads="1"/>
            </p:cNvSpPr>
            <p:nvPr/>
          </p:nvSpPr>
          <p:spPr bwMode="auto">
            <a:xfrm>
              <a:off x="1406" y="154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11</a:t>
              </a:r>
            </a:p>
          </p:txBody>
        </p:sp>
        <p:sp>
          <p:nvSpPr>
            <p:cNvPr id="65547" name="Oval 11"/>
            <p:cNvSpPr>
              <a:spLocks noChangeArrowheads="1"/>
            </p:cNvSpPr>
            <p:nvPr/>
          </p:nvSpPr>
          <p:spPr bwMode="auto">
            <a:xfrm>
              <a:off x="499" y="1633"/>
              <a:ext cx="726"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12-13-14</a:t>
              </a:r>
            </a:p>
          </p:txBody>
        </p:sp>
        <p:sp>
          <p:nvSpPr>
            <p:cNvPr id="65548" name="Oval 12"/>
            <p:cNvSpPr>
              <a:spLocks noChangeArrowheads="1"/>
            </p:cNvSpPr>
            <p:nvPr/>
          </p:nvSpPr>
          <p:spPr bwMode="auto">
            <a:xfrm>
              <a:off x="1134" y="222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15</a:t>
              </a:r>
            </a:p>
          </p:txBody>
        </p:sp>
        <p:sp>
          <p:nvSpPr>
            <p:cNvPr id="65549" name="Line 13"/>
            <p:cNvSpPr>
              <a:spLocks noChangeShapeType="1"/>
            </p:cNvSpPr>
            <p:nvPr/>
          </p:nvSpPr>
          <p:spPr bwMode="auto">
            <a:xfrm flipH="1">
              <a:off x="635" y="227"/>
              <a:ext cx="182" cy="318"/>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0" name="Freeform 14"/>
            <p:cNvSpPr>
              <a:spLocks/>
            </p:cNvSpPr>
            <p:nvPr/>
          </p:nvSpPr>
          <p:spPr bwMode="auto">
            <a:xfrm>
              <a:off x="998" y="182"/>
              <a:ext cx="249" cy="181"/>
            </a:xfrm>
            <a:custGeom>
              <a:avLst/>
              <a:gdLst>
                <a:gd name="T0" fmla="*/ 0 w 227"/>
                <a:gd name="T1" fmla="*/ 0 h 181"/>
                <a:gd name="T2" fmla="*/ 227 w 227"/>
                <a:gd name="T3" fmla="*/ 181 h 181"/>
              </a:gdLst>
              <a:ahLst/>
              <a:cxnLst>
                <a:cxn ang="0">
                  <a:pos x="T0" y="T1"/>
                </a:cxn>
                <a:cxn ang="0">
                  <a:pos x="T2" y="T3"/>
                </a:cxn>
              </a:cxnLst>
              <a:rect l="0" t="0" r="r" b="b"/>
              <a:pathLst>
                <a:path w="227" h="181">
                  <a:moveTo>
                    <a:pt x="0" y="0"/>
                  </a:moveTo>
                  <a:cubicBezTo>
                    <a:pt x="0" y="0"/>
                    <a:pt x="113" y="90"/>
                    <a:pt x="227" y="181"/>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1" name="Line 15"/>
            <p:cNvSpPr>
              <a:spLocks noChangeShapeType="1"/>
            </p:cNvSpPr>
            <p:nvPr/>
          </p:nvSpPr>
          <p:spPr bwMode="auto">
            <a:xfrm flipH="1">
              <a:off x="726" y="499"/>
              <a:ext cx="454" cy="136"/>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16"/>
            <p:cNvSpPr>
              <a:spLocks noChangeShapeType="1"/>
            </p:cNvSpPr>
            <p:nvPr/>
          </p:nvSpPr>
          <p:spPr bwMode="auto">
            <a:xfrm flipH="1">
              <a:off x="409" y="771"/>
              <a:ext cx="181" cy="273"/>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17"/>
            <p:cNvSpPr>
              <a:spLocks noChangeShapeType="1"/>
            </p:cNvSpPr>
            <p:nvPr/>
          </p:nvSpPr>
          <p:spPr bwMode="auto">
            <a:xfrm>
              <a:off x="708" y="717"/>
              <a:ext cx="590" cy="272"/>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18"/>
            <p:cNvSpPr>
              <a:spLocks noChangeShapeType="1"/>
            </p:cNvSpPr>
            <p:nvPr/>
          </p:nvSpPr>
          <p:spPr bwMode="auto">
            <a:xfrm>
              <a:off x="1452" y="1225"/>
              <a:ext cx="45" cy="318"/>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Freeform 19"/>
            <p:cNvSpPr>
              <a:spLocks/>
            </p:cNvSpPr>
            <p:nvPr/>
          </p:nvSpPr>
          <p:spPr bwMode="auto">
            <a:xfrm>
              <a:off x="1316" y="1769"/>
              <a:ext cx="227" cy="454"/>
            </a:xfrm>
            <a:custGeom>
              <a:avLst/>
              <a:gdLst>
                <a:gd name="T0" fmla="*/ 227 w 227"/>
                <a:gd name="T1" fmla="*/ 0 h 454"/>
                <a:gd name="T2" fmla="*/ 0 w 227"/>
                <a:gd name="T3" fmla="*/ 454 h 454"/>
              </a:gdLst>
              <a:ahLst/>
              <a:cxnLst>
                <a:cxn ang="0">
                  <a:pos x="T0" y="T1"/>
                </a:cxn>
                <a:cxn ang="0">
                  <a:pos x="T2" y="T3"/>
                </a:cxn>
              </a:cxnLst>
              <a:rect l="0" t="0" r="r" b="b"/>
              <a:pathLst>
                <a:path w="227" h="454">
                  <a:moveTo>
                    <a:pt x="227" y="0"/>
                  </a:moveTo>
                  <a:cubicBezTo>
                    <a:pt x="132" y="189"/>
                    <a:pt x="38" y="379"/>
                    <a:pt x="0" y="454"/>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Freeform 20"/>
            <p:cNvSpPr>
              <a:spLocks/>
            </p:cNvSpPr>
            <p:nvPr/>
          </p:nvSpPr>
          <p:spPr bwMode="auto">
            <a:xfrm>
              <a:off x="1180" y="1724"/>
              <a:ext cx="272" cy="136"/>
            </a:xfrm>
            <a:custGeom>
              <a:avLst/>
              <a:gdLst>
                <a:gd name="T0" fmla="*/ 272 w 272"/>
                <a:gd name="T1" fmla="*/ 0 h 136"/>
                <a:gd name="T2" fmla="*/ 181 w 272"/>
                <a:gd name="T3" fmla="*/ 91 h 136"/>
                <a:gd name="T4" fmla="*/ 0 w 272"/>
                <a:gd name="T5" fmla="*/ 136 h 136"/>
              </a:gdLst>
              <a:ahLst/>
              <a:cxnLst>
                <a:cxn ang="0">
                  <a:pos x="T0" y="T1"/>
                </a:cxn>
                <a:cxn ang="0">
                  <a:pos x="T2" y="T3"/>
                </a:cxn>
                <a:cxn ang="0">
                  <a:pos x="T4" y="T5"/>
                </a:cxn>
              </a:cxnLst>
              <a:rect l="0" t="0" r="r" b="b"/>
              <a:pathLst>
                <a:path w="272" h="136">
                  <a:moveTo>
                    <a:pt x="272" y="0"/>
                  </a:moveTo>
                  <a:cubicBezTo>
                    <a:pt x="249" y="34"/>
                    <a:pt x="226" y="68"/>
                    <a:pt x="181" y="91"/>
                  </a:cubicBezTo>
                  <a:cubicBezTo>
                    <a:pt x="136" y="114"/>
                    <a:pt x="68" y="125"/>
                    <a:pt x="0" y="136"/>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7" name="Freeform 21"/>
            <p:cNvSpPr>
              <a:spLocks/>
            </p:cNvSpPr>
            <p:nvPr/>
          </p:nvSpPr>
          <p:spPr bwMode="auto">
            <a:xfrm>
              <a:off x="1134" y="1625"/>
              <a:ext cx="272" cy="54"/>
            </a:xfrm>
            <a:custGeom>
              <a:avLst/>
              <a:gdLst>
                <a:gd name="T0" fmla="*/ 0 w 272"/>
                <a:gd name="T1" fmla="*/ 54 h 54"/>
                <a:gd name="T2" fmla="*/ 91 w 272"/>
                <a:gd name="T3" fmla="*/ 8 h 54"/>
                <a:gd name="T4" fmla="*/ 272 w 272"/>
                <a:gd name="T5" fmla="*/ 8 h 54"/>
              </a:gdLst>
              <a:ahLst/>
              <a:cxnLst>
                <a:cxn ang="0">
                  <a:pos x="T0" y="T1"/>
                </a:cxn>
                <a:cxn ang="0">
                  <a:pos x="T2" y="T3"/>
                </a:cxn>
                <a:cxn ang="0">
                  <a:pos x="T4" y="T5"/>
                </a:cxn>
              </a:cxnLst>
              <a:rect l="0" t="0" r="r" b="b"/>
              <a:pathLst>
                <a:path w="272" h="54">
                  <a:moveTo>
                    <a:pt x="0" y="54"/>
                  </a:moveTo>
                  <a:cubicBezTo>
                    <a:pt x="23" y="35"/>
                    <a:pt x="46" y="16"/>
                    <a:pt x="91" y="8"/>
                  </a:cubicBezTo>
                  <a:cubicBezTo>
                    <a:pt x="136" y="0"/>
                    <a:pt x="204" y="4"/>
                    <a:pt x="272" y="8"/>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8" name="Freeform 22"/>
            <p:cNvSpPr>
              <a:spLocks/>
            </p:cNvSpPr>
            <p:nvPr/>
          </p:nvSpPr>
          <p:spPr bwMode="auto">
            <a:xfrm>
              <a:off x="635" y="2404"/>
              <a:ext cx="545" cy="182"/>
            </a:xfrm>
            <a:custGeom>
              <a:avLst/>
              <a:gdLst>
                <a:gd name="T0" fmla="*/ 545 w 545"/>
                <a:gd name="T1" fmla="*/ 0 h 182"/>
                <a:gd name="T2" fmla="*/ 363 w 545"/>
                <a:gd name="T3" fmla="*/ 137 h 182"/>
                <a:gd name="T4" fmla="*/ 0 w 545"/>
                <a:gd name="T5" fmla="*/ 182 h 182"/>
              </a:gdLst>
              <a:ahLst/>
              <a:cxnLst>
                <a:cxn ang="0">
                  <a:pos x="T0" y="T1"/>
                </a:cxn>
                <a:cxn ang="0">
                  <a:pos x="T2" y="T3"/>
                </a:cxn>
                <a:cxn ang="0">
                  <a:pos x="T4" y="T5"/>
                </a:cxn>
              </a:cxnLst>
              <a:rect l="0" t="0" r="r" b="b"/>
              <a:pathLst>
                <a:path w="545" h="182">
                  <a:moveTo>
                    <a:pt x="545" y="0"/>
                  </a:moveTo>
                  <a:cubicBezTo>
                    <a:pt x="499" y="53"/>
                    <a:pt x="454" y="107"/>
                    <a:pt x="363" y="137"/>
                  </a:cubicBezTo>
                  <a:cubicBezTo>
                    <a:pt x="272" y="167"/>
                    <a:pt x="136" y="174"/>
                    <a:pt x="0" y="182"/>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9" name="Freeform 23"/>
            <p:cNvSpPr>
              <a:spLocks/>
            </p:cNvSpPr>
            <p:nvPr/>
          </p:nvSpPr>
          <p:spPr bwMode="auto">
            <a:xfrm>
              <a:off x="182" y="1361"/>
              <a:ext cx="136" cy="1089"/>
            </a:xfrm>
            <a:custGeom>
              <a:avLst/>
              <a:gdLst>
                <a:gd name="T0" fmla="*/ 136 w 136"/>
                <a:gd name="T1" fmla="*/ 0 h 1043"/>
                <a:gd name="T2" fmla="*/ 0 w 136"/>
                <a:gd name="T3" fmla="*/ 454 h 1043"/>
                <a:gd name="T4" fmla="*/ 136 w 136"/>
                <a:gd name="T5" fmla="*/ 1043 h 1043"/>
              </a:gdLst>
              <a:ahLst/>
              <a:cxnLst>
                <a:cxn ang="0">
                  <a:pos x="T0" y="T1"/>
                </a:cxn>
                <a:cxn ang="0">
                  <a:pos x="T2" y="T3"/>
                </a:cxn>
                <a:cxn ang="0">
                  <a:pos x="T4" y="T5"/>
                </a:cxn>
              </a:cxnLst>
              <a:rect l="0" t="0" r="r" b="b"/>
              <a:pathLst>
                <a:path w="136" h="1043">
                  <a:moveTo>
                    <a:pt x="136" y="0"/>
                  </a:moveTo>
                  <a:cubicBezTo>
                    <a:pt x="68" y="140"/>
                    <a:pt x="0" y="280"/>
                    <a:pt x="0" y="454"/>
                  </a:cubicBezTo>
                  <a:cubicBezTo>
                    <a:pt x="0" y="628"/>
                    <a:pt x="68" y="835"/>
                    <a:pt x="136" y="1043"/>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5560" name="Rectangle 24"/>
          <p:cNvSpPr>
            <a:spLocks noGrp="1" noChangeArrowheads="1"/>
          </p:cNvSpPr>
          <p:nvPr>
            <p:ph type="body" idx="1"/>
          </p:nvPr>
        </p:nvSpPr>
        <p:spPr>
          <a:xfrm>
            <a:off x="3779838" y="1268413"/>
            <a:ext cx="4895850" cy="5133975"/>
          </a:xfrm>
        </p:spPr>
        <p:txBody>
          <a:bodyPr/>
          <a:lstStyle/>
          <a:p>
            <a:pPr>
              <a:buFont typeface="Wingdings" pitchFamily="2" charset="2"/>
              <a:buNone/>
            </a:pPr>
            <a:r>
              <a:rPr lang="en-US" sz="2800">
                <a:latin typeface="Times New Roman" pitchFamily="18" charset="0"/>
              </a:rPr>
              <a:t>Path1</a:t>
            </a:r>
            <a:r>
              <a:rPr lang="zh-CN" altLang="en-US" sz="2800">
                <a:latin typeface="Times New Roman" pitchFamily="18" charset="0"/>
              </a:rPr>
              <a:t>：</a:t>
            </a:r>
            <a:r>
              <a:rPr lang="en-US" sz="2800" b="1">
                <a:solidFill>
                  <a:srgbClr val="EF0B82"/>
                </a:solidFill>
                <a:latin typeface="Times New Roman" pitchFamily="18" charset="0"/>
              </a:rPr>
              <a:t>4,5,7,8-9,11,15,19-20</a:t>
            </a:r>
          </a:p>
          <a:p>
            <a:pPr>
              <a:buFont typeface="Wingdings" pitchFamily="2" charset="2"/>
              <a:buNone/>
            </a:pPr>
            <a:r>
              <a:rPr lang="zh-CN" altLang="en-US" sz="2800">
                <a:latin typeface="Times New Roman" pitchFamily="18" charset="0"/>
              </a:rPr>
              <a:t>（经过</a:t>
            </a:r>
            <a:r>
              <a:rPr lang="zh-CN" altLang="en-US" sz="2800">
                <a:solidFill>
                  <a:srgbClr val="FF0000"/>
                </a:solidFill>
                <a:latin typeface="Times New Roman" pitchFamily="18" charset="0"/>
              </a:rPr>
              <a:t>所有判定节点</a:t>
            </a:r>
            <a:r>
              <a:rPr lang="zh-CN" altLang="en-US" sz="2800">
                <a:latin typeface="Times New Roman" pitchFamily="18" charset="0"/>
              </a:rPr>
              <a:t>）</a:t>
            </a:r>
          </a:p>
          <a:p>
            <a:pPr>
              <a:buFont typeface="Wingdings" pitchFamily="2" charset="2"/>
              <a:buNone/>
            </a:pPr>
            <a:r>
              <a:rPr lang="en-US" sz="2800">
                <a:latin typeface="Times New Roman" pitchFamily="18" charset="0"/>
              </a:rPr>
              <a:t>Path2</a:t>
            </a:r>
            <a:r>
              <a:rPr lang="zh-CN" altLang="en-US" sz="2800">
                <a:latin typeface="Times New Roman" pitchFamily="18" charset="0"/>
              </a:rPr>
              <a:t>： </a:t>
            </a:r>
            <a:r>
              <a:rPr lang="en-US" sz="2800" b="1">
                <a:solidFill>
                  <a:srgbClr val="EF0B82"/>
                </a:solidFill>
                <a:latin typeface="Times New Roman" pitchFamily="18" charset="0"/>
              </a:rPr>
              <a:t>4,7,8-9,11,15,19-20</a:t>
            </a:r>
          </a:p>
          <a:p>
            <a:pPr>
              <a:buFont typeface="Wingdings" pitchFamily="2" charset="2"/>
              <a:buNone/>
            </a:pPr>
            <a:r>
              <a:rPr lang="zh-CN" altLang="en-US" sz="2800">
                <a:latin typeface="Times New Roman" pitchFamily="18" charset="0"/>
              </a:rPr>
              <a:t>（在</a:t>
            </a:r>
            <a:r>
              <a:rPr lang="zh-CN" altLang="en-US" sz="2800">
                <a:solidFill>
                  <a:srgbClr val="FF0000"/>
                </a:solidFill>
                <a:latin typeface="Times New Roman" pitchFamily="18" charset="0"/>
              </a:rPr>
              <a:t>判定节点</a:t>
            </a:r>
            <a:r>
              <a:rPr lang="en-US" sz="2800">
                <a:solidFill>
                  <a:srgbClr val="FF0000"/>
                </a:solidFill>
                <a:latin typeface="Times New Roman" pitchFamily="18" charset="0"/>
              </a:rPr>
              <a:t>4</a:t>
            </a:r>
            <a:r>
              <a:rPr lang="zh-CN" altLang="en-US" sz="2800">
                <a:latin typeface="Times New Roman" pitchFamily="18" charset="0"/>
              </a:rPr>
              <a:t>处转向）</a:t>
            </a:r>
          </a:p>
          <a:p>
            <a:pPr>
              <a:buFont typeface="Wingdings" pitchFamily="2" charset="2"/>
              <a:buNone/>
            </a:pPr>
            <a:r>
              <a:rPr lang="en-US" sz="2800">
                <a:latin typeface="Times New Roman" pitchFamily="18" charset="0"/>
              </a:rPr>
              <a:t>Path3</a:t>
            </a:r>
            <a:r>
              <a:rPr lang="zh-CN" altLang="en-US" sz="2800">
                <a:latin typeface="Times New Roman" pitchFamily="18" charset="0"/>
              </a:rPr>
              <a:t>： </a:t>
            </a:r>
            <a:r>
              <a:rPr lang="en-US" sz="2800" b="1">
                <a:solidFill>
                  <a:srgbClr val="EF0B82"/>
                </a:solidFill>
                <a:latin typeface="Times New Roman" pitchFamily="18" charset="0"/>
              </a:rPr>
              <a:t>4,5,7,16-17-18, 19-20</a:t>
            </a:r>
          </a:p>
          <a:p>
            <a:pPr>
              <a:buFont typeface="Wingdings" pitchFamily="2" charset="2"/>
              <a:buNone/>
            </a:pPr>
            <a:r>
              <a:rPr lang="zh-CN" altLang="en-US" sz="2800">
                <a:latin typeface="Times New Roman" pitchFamily="18" charset="0"/>
              </a:rPr>
              <a:t>（在</a:t>
            </a:r>
            <a:r>
              <a:rPr lang="zh-CN" altLang="en-US" sz="2800">
                <a:solidFill>
                  <a:srgbClr val="FF0000"/>
                </a:solidFill>
                <a:latin typeface="Times New Roman" pitchFamily="18" charset="0"/>
              </a:rPr>
              <a:t>判定节点</a:t>
            </a:r>
            <a:r>
              <a:rPr lang="en-US" sz="2800">
                <a:solidFill>
                  <a:srgbClr val="FF0000"/>
                </a:solidFill>
                <a:latin typeface="Times New Roman" pitchFamily="18" charset="0"/>
              </a:rPr>
              <a:t>7</a:t>
            </a:r>
            <a:r>
              <a:rPr lang="zh-CN" altLang="en-US" sz="2800">
                <a:latin typeface="Times New Roman" pitchFamily="18" charset="0"/>
              </a:rPr>
              <a:t>处转向）</a:t>
            </a:r>
          </a:p>
          <a:p>
            <a:pPr>
              <a:buFont typeface="Wingdings" pitchFamily="2" charset="2"/>
              <a:buNone/>
            </a:pPr>
            <a:r>
              <a:rPr lang="en-US" sz="2800">
                <a:latin typeface="Times New Roman" pitchFamily="18" charset="0"/>
              </a:rPr>
              <a:t>Path4</a:t>
            </a:r>
            <a:r>
              <a:rPr lang="zh-CN" altLang="en-US" sz="2800">
                <a:latin typeface="Times New Roman" pitchFamily="18" charset="0"/>
              </a:rPr>
              <a:t>：</a:t>
            </a:r>
            <a:r>
              <a:rPr lang="en-US" sz="2800" b="1">
                <a:solidFill>
                  <a:srgbClr val="EF0B82"/>
                </a:solidFill>
                <a:latin typeface="Times New Roman" pitchFamily="18" charset="0"/>
              </a:rPr>
              <a:t>4,5,7,8-9,11,12-13-14, </a:t>
            </a:r>
          </a:p>
          <a:p>
            <a:pPr>
              <a:buFont typeface="Wingdings" pitchFamily="2" charset="2"/>
              <a:buNone/>
            </a:pPr>
            <a:r>
              <a:rPr lang="en-US" sz="2800" b="1">
                <a:solidFill>
                  <a:srgbClr val="EF0B82"/>
                </a:solidFill>
                <a:latin typeface="Times New Roman" pitchFamily="18" charset="0"/>
              </a:rPr>
              <a:t>             15,19-20</a:t>
            </a:r>
          </a:p>
          <a:p>
            <a:pPr>
              <a:buFont typeface="Wingdings" pitchFamily="2" charset="2"/>
              <a:buNone/>
            </a:pPr>
            <a:r>
              <a:rPr lang="zh-CN" altLang="en-US" sz="2800">
                <a:latin typeface="Times New Roman" pitchFamily="18" charset="0"/>
              </a:rPr>
              <a:t>（在</a:t>
            </a:r>
            <a:r>
              <a:rPr lang="zh-CN" altLang="en-US" sz="2800">
                <a:solidFill>
                  <a:srgbClr val="FF0000"/>
                </a:solidFill>
                <a:latin typeface="Times New Roman" pitchFamily="18" charset="0"/>
              </a:rPr>
              <a:t>判定节点</a:t>
            </a:r>
            <a:r>
              <a:rPr lang="en-US" sz="2800">
                <a:solidFill>
                  <a:srgbClr val="FF0000"/>
                </a:solidFill>
                <a:latin typeface="Times New Roman" pitchFamily="18" charset="0"/>
              </a:rPr>
              <a:t>11</a:t>
            </a:r>
            <a:r>
              <a:rPr lang="zh-CN" altLang="en-US" sz="2800">
                <a:latin typeface="Times New Roman" pitchFamily="18" charset="0"/>
              </a:rPr>
              <a:t>处转向</a:t>
            </a:r>
            <a:r>
              <a:rPr lang="zh-CN" altLang="en-US">
                <a:latin typeface="Times New Roman" pitchFamily="18" charset="0"/>
              </a:rPr>
              <a:t>）</a:t>
            </a:r>
          </a:p>
          <a:p>
            <a:pPr>
              <a:buFont typeface="Wingdings" pitchFamily="2" charset="2"/>
              <a:buNone/>
            </a:pPr>
            <a:endParaRPr lang="zh-CN" altLang="en-US">
              <a:latin typeface="Times New Roman" pitchFamily="18" charset="0"/>
            </a:endParaRPr>
          </a:p>
        </p:txBody>
      </p:sp>
    </p:spTree>
    <p:extLst>
      <p:ext uri="{BB962C8B-B14F-4D97-AF65-F5344CB8AC3E}">
        <p14:creationId xmlns:p14="http://schemas.microsoft.com/office/powerpoint/2010/main" val="1067319983"/>
      </p:ext>
    </p:extLst>
  </p:cSld>
  <p:clrMapOvr>
    <a:masterClrMapping/>
  </p:clrMapOvr>
  <p:transition>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页脚占位符 4"/>
          <p:cNvSpPr>
            <a:spLocks noGrp="1"/>
          </p:cNvSpPr>
          <p:nvPr>
            <p:ph type="ftr" sz="quarter" idx="11"/>
          </p:nvPr>
        </p:nvSpPr>
        <p:spPr/>
        <p:txBody>
          <a:bodyPr/>
          <a:lstStyle/>
          <a:p>
            <a:r>
              <a:rPr lang="zh-CN"/>
              <a:t>课件制作人：谢希仁</a:t>
            </a:r>
          </a:p>
        </p:txBody>
      </p:sp>
      <p:sp>
        <p:nvSpPr>
          <p:cNvPr id="66562" name="Rectangle 2"/>
          <p:cNvSpPr>
            <a:spLocks noGrp="1" noChangeArrowheads="1"/>
          </p:cNvSpPr>
          <p:nvPr>
            <p:ph type="title"/>
          </p:nvPr>
        </p:nvSpPr>
        <p:spPr>
          <a:xfrm>
            <a:off x="396875" y="163513"/>
            <a:ext cx="8567739" cy="1025525"/>
          </a:xfrm>
        </p:spPr>
        <p:txBody>
          <a:bodyPr/>
          <a:lstStyle/>
          <a:p>
            <a:pPr>
              <a:lnSpc>
                <a:spcPct val="85000"/>
              </a:lnSpc>
            </a:pPr>
            <a:r>
              <a:rPr lang="zh-CN" sz="3600" dirty="0"/>
              <a:t>四、剔除不可行路径，补充其他重要路径</a:t>
            </a:r>
          </a:p>
        </p:txBody>
      </p:sp>
      <p:grpSp>
        <p:nvGrpSpPr>
          <p:cNvPr id="66563" name="Group 3"/>
          <p:cNvGrpSpPr>
            <a:grpSpLocks/>
          </p:cNvGrpSpPr>
          <p:nvPr/>
        </p:nvGrpSpPr>
        <p:grpSpPr bwMode="auto">
          <a:xfrm>
            <a:off x="107950" y="1557338"/>
            <a:ext cx="2592388" cy="4319587"/>
            <a:chOff x="0" y="0"/>
            <a:chExt cx="1633" cy="2721"/>
          </a:xfrm>
        </p:grpSpPr>
        <p:sp>
          <p:nvSpPr>
            <p:cNvPr id="66564" name="Oval 4"/>
            <p:cNvSpPr>
              <a:spLocks noChangeArrowheads="1"/>
            </p:cNvSpPr>
            <p:nvPr/>
          </p:nvSpPr>
          <p:spPr bwMode="auto">
            <a:xfrm>
              <a:off x="771" y="0"/>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4</a:t>
              </a:r>
            </a:p>
          </p:txBody>
        </p:sp>
        <p:sp>
          <p:nvSpPr>
            <p:cNvPr id="66565" name="Oval 5"/>
            <p:cNvSpPr>
              <a:spLocks noChangeArrowheads="1"/>
            </p:cNvSpPr>
            <p:nvPr/>
          </p:nvSpPr>
          <p:spPr bwMode="auto">
            <a:xfrm>
              <a:off x="499" y="545"/>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7</a:t>
              </a:r>
            </a:p>
          </p:txBody>
        </p:sp>
        <p:sp>
          <p:nvSpPr>
            <p:cNvPr id="66566" name="Oval 6"/>
            <p:cNvSpPr>
              <a:spLocks noChangeArrowheads="1"/>
            </p:cNvSpPr>
            <p:nvPr/>
          </p:nvSpPr>
          <p:spPr bwMode="auto">
            <a:xfrm>
              <a:off x="1180" y="36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800" b="1">
                  <a:latin typeface="Arial" pitchFamily="34" charset="0"/>
                </a:rPr>
                <a:t>5</a:t>
              </a:r>
            </a:p>
          </p:txBody>
        </p:sp>
        <p:sp>
          <p:nvSpPr>
            <p:cNvPr id="66567" name="Oval 7"/>
            <p:cNvSpPr>
              <a:spLocks noChangeArrowheads="1"/>
            </p:cNvSpPr>
            <p:nvPr/>
          </p:nvSpPr>
          <p:spPr bwMode="auto">
            <a:xfrm>
              <a:off x="0" y="1044"/>
              <a:ext cx="726"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16-17-18</a:t>
              </a:r>
            </a:p>
          </p:txBody>
        </p:sp>
        <p:sp>
          <p:nvSpPr>
            <p:cNvPr id="66568" name="Oval 8"/>
            <p:cNvSpPr>
              <a:spLocks noChangeArrowheads="1"/>
            </p:cNvSpPr>
            <p:nvPr/>
          </p:nvSpPr>
          <p:spPr bwMode="auto">
            <a:xfrm>
              <a:off x="227" y="2404"/>
              <a:ext cx="408"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19-20</a:t>
              </a:r>
            </a:p>
          </p:txBody>
        </p:sp>
        <p:sp>
          <p:nvSpPr>
            <p:cNvPr id="66569" name="Oval 9"/>
            <p:cNvSpPr>
              <a:spLocks noChangeArrowheads="1"/>
            </p:cNvSpPr>
            <p:nvPr/>
          </p:nvSpPr>
          <p:spPr bwMode="auto">
            <a:xfrm>
              <a:off x="1270" y="908"/>
              <a:ext cx="363"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8-9</a:t>
              </a:r>
            </a:p>
          </p:txBody>
        </p:sp>
        <p:sp>
          <p:nvSpPr>
            <p:cNvPr id="66570" name="Oval 10"/>
            <p:cNvSpPr>
              <a:spLocks noChangeArrowheads="1"/>
            </p:cNvSpPr>
            <p:nvPr/>
          </p:nvSpPr>
          <p:spPr bwMode="auto">
            <a:xfrm>
              <a:off x="1406" y="154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11</a:t>
              </a:r>
            </a:p>
          </p:txBody>
        </p:sp>
        <p:sp>
          <p:nvSpPr>
            <p:cNvPr id="66571" name="Oval 11"/>
            <p:cNvSpPr>
              <a:spLocks noChangeArrowheads="1"/>
            </p:cNvSpPr>
            <p:nvPr/>
          </p:nvSpPr>
          <p:spPr bwMode="auto">
            <a:xfrm>
              <a:off x="499" y="1633"/>
              <a:ext cx="726" cy="31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12-13-14</a:t>
              </a:r>
            </a:p>
          </p:txBody>
        </p:sp>
        <p:sp>
          <p:nvSpPr>
            <p:cNvPr id="66572" name="Oval 12"/>
            <p:cNvSpPr>
              <a:spLocks noChangeArrowheads="1"/>
            </p:cNvSpPr>
            <p:nvPr/>
          </p:nvSpPr>
          <p:spPr bwMode="auto">
            <a:xfrm>
              <a:off x="1134" y="2223"/>
              <a:ext cx="227" cy="227"/>
            </a:xfrm>
            <a:prstGeom prst="ellipse">
              <a:avLst/>
            </a:prstGeom>
            <a:noFill/>
            <a:ln w="254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en-US" sz="2000" b="1">
                  <a:latin typeface="Arial" pitchFamily="34" charset="0"/>
                </a:rPr>
                <a:t>15</a:t>
              </a:r>
            </a:p>
          </p:txBody>
        </p:sp>
        <p:sp>
          <p:nvSpPr>
            <p:cNvPr id="66573" name="Line 13"/>
            <p:cNvSpPr>
              <a:spLocks noChangeShapeType="1"/>
            </p:cNvSpPr>
            <p:nvPr/>
          </p:nvSpPr>
          <p:spPr bwMode="auto">
            <a:xfrm flipH="1">
              <a:off x="635" y="227"/>
              <a:ext cx="182" cy="318"/>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4" name="Freeform 14"/>
            <p:cNvSpPr>
              <a:spLocks/>
            </p:cNvSpPr>
            <p:nvPr/>
          </p:nvSpPr>
          <p:spPr bwMode="auto">
            <a:xfrm>
              <a:off x="998" y="182"/>
              <a:ext cx="249" cy="181"/>
            </a:xfrm>
            <a:custGeom>
              <a:avLst/>
              <a:gdLst>
                <a:gd name="T0" fmla="*/ 0 w 227"/>
                <a:gd name="T1" fmla="*/ 0 h 181"/>
                <a:gd name="T2" fmla="*/ 227 w 227"/>
                <a:gd name="T3" fmla="*/ 181 h 181"/>
              </a:gdLst>
              <a:ahLst/>
              <a:cxnLst>
                <a:cxn ang="0">
                  <a:pos x="T0" y="T1"/>
                </a:cxn>
                <a:cxn ang="0">
                  <a:pos x="T2" y="T3"/>
                </a:cxn>
              </a:cxnLst>
              <a:rect l="0" t="0" r="r" b="b"/>
              <a:pathLst>
                <a:path w="227" h="181">
                  <a:moveTo>
                    <a:pt x="0" y="0"/>
                  </a:moveTo>
                  <a:cubicBezTo>
                    <a:pt x="0" y="0"/>
                    <a:pt x="113" y="90"/>
                    <a:pt x="227" y="181"/>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5" name="Line 15"/>
            <p:cNvSpPr>
              <a:spLocks noChangeShapeType="1"/>
            </p:cNvSpPr>
            <p:nvPr/>
          </p:nvSpPr>
          <p:spPr bwMode="auto">
            <a:xfrm flipH="1">
              <a:off x="726" y="499"/>
              <a:ext cx="454" cy="136"/>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6" name="Line 16"/>
            <p:cNvSpPr>
              <a:spLocks noChangeShapeType="1"/>
            </p:cNvSpPr>
            <p:nvPr/>
          </p:nvSpPr>
          <p:spPr bwMode="auto">
            <a:xfrm flipH="1">
              <a:off x="409" y="771"/>
              <a:ext cx="181" cy="273"/>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7" name="Line 17"/>
            <p:cNvSpPr>
              <a:spLocks noChangeShapeType="1"/>
            </p:cNvSpPr>
            <p:nvPr/>
          </p:nvSpPr>
          <p:spPr bwMode="auto">
            <a:xfrm>
              <a:off x="708" y="717"/>
              <a:ext cx="590" cy="272"/>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8" name="Line 18"/>
            <p:cNvSpPr>
              <a:spLocks noChangeShapeType="1"/>
            </p:cNvSpPr>
            <p:nvPr/>
          </p:nvSpPr>
          <p:spPr bwMode="auto">
            <a:xfrm>
              <a:off x="1452" y="1225"/>
              <a:ext cx="45" cy="318"/>
            </a:xfrm>
            <a:prstGeom prst="line">
              <a:avLst/>
            </a:prstGeom>
            <a:noFill/>
            <a:ln w="25400" cmpd="sng">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9" name="Freeform 19"/>
            <p:cNvSpPr>
              <a:spLocks/>
            </p:cNvSpPr>
            <p:nvPr/>
          </p:nvSpPr>
          <p:spPr bwMode="auto">
            <a:xfrm>
              <a:off x="1316" y="1769"/>
              <a:ext cx="227" cy="454"/>
            </a:xfrm>
            <a:custGeom>
              <a:avLst/>
              <a:gdLst>
                <a:gd name="T0" fmla="*/ 227 w 227"/>
                <a:gd name="T1" fmla="*/ 0 h 454"/>
                <a:gd name="T2" fmla="*/ 0 w 227"/>
                <a:gd name="T3" fmla="*/ 454 h 454"/>
              </a:gdLst>
              <a:ahLst/>
              <a:cxnLst>
                <a:cxn ang="0">
                  <a:pos x="T0" y="T1"/>
                </a:cxn>
                <a:cxn ang="0">
                  <a:pos x="T2" y="T3"/>
                </a:cxn>
              </a:cxnLst>
              <a:rect l="0" t="0" r="r" b="b"/>
              <a:pathLst>
                <a:path w="227" h="454">
                  <a:moveTo>
                    <a:pt x="227" y="0"/>
                  </a:moveTo>
                  <a:cubicBezTo>
                    <a:pt x="132" y="189"/>
                    <a:pt x="38" y="379"/>
                    <a:pt x="0" y="454"/>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0" name="Freeform 20"/>
            <p:cNvSpPr>
              <a:spLocks/>
            </p:cNvSpPr>
            <p:nvPr/>
          </p:nvSpPr>
          <p:spPr bwMode="auto">
            <a:xfrm>
              <a:off x="1180" y="1724"/>
              <a:ext cx="272" cy="136"/>
            </a:xfrm>
            <a:custGeom>
              <a:avLst/>
              <a:gdLst>
                <a:gd name="T0" fmla="*/ 272 w 272"/>
                <a:gd name="T1" fmla="*/ 0 h 136"/>
                <a:gd name="T2" fmla="*/ 181 w 272"/>
                <a:gd name="T3" fmla="*/ 91 h 136"/>
                <a:gd name="T4" fmla="*/ 0 w 272"/>
                <a:gd name="T5" fmla="*/ 136 h 136"/>
              </a:gdLst>
              <a:ahLst/>
              <a:cxnLst>
                <a:cxn ang="0">
                  <a:pos x="T0" y="T1"/>
                </a:cxn>
                <a:cxn ang="0">
                  <a:pos x="T2" y="T3"/>
                </a:cxn>
                <a:cxn ang="0">
                  <a:pos x="T4" y="T5"/>
                </a:cxn>
              </a:cxnLst>
              <a:rect l="0" t="0" r="r" b="b"/>
              <a:pathLst>
                <a:path w="272" h="136">
                  <a:moveTo>
                    <a:pt x="272" y="0"/>
                  </a:moveTo>
                  <a:cubicBezTo>
                    <a:pt x="249" y="34"/>
                    <a:pt x="226" y="68"/>
                    <a:pt x="181" y="91"/>
                  </a:cubicBezTo>
                  <a:cubicBezTo>
                    <a:pt x="136" y="114"/>
                    <a:pt x="68" y="125"/>
                    <a:pt x="0" y="136"/>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1" name="Freeform 21"/>
            <p:cNvSpPr>
              <a:spLocks/>
            </p:cNvSpPr>
            <p:nvPr/>
          </p:nvSpPr>
          <p:spPr bwMode="auto">
            <a:xfrm>
              <a:off x="1134" y="1625"/>
              <a:ext cx="272" cy="54"/>
            </a:xfrm>
            <a:custGeom>
              <a:avLst/>
              <a:gdLst>
                <a:gd name="T0" fmla="*/ 0 w 272"/>
                <a:gd name="T1" fmla="*/ 54 h 54"/>
                <a:gd name="T2" fmla="*/ 91 w 272"/>
                <a:gd name="T3" fmla="*/ 8 h 54"/>
                <a:gd name="T4" fmla="*/ 272 w 272"/>
                <a:gd name="T5" fmla="*/ 8 h 54"/>
              </a:gdLst>
              <a:ahLst/>
              <a:cxnLst>
                <a:cxn ang="0">
                  <a:pos x="T0" y="T1"/>
                </a:cxn>
                <a:cxn ang="0">
                  <a:pos x="T2" y="T3"/>
                </a:cxn>
                <a:cxn ang="0">
                  <a:pos x="T4" y="T5"/>
                </a:cxn>
              </a:cxnLst>
              <a:rect l="0" t="0" r="r" b="b"/>
              <a:pathLst>
                <a:path w="272" h="54">
                  <a:moveTo>
                    <a:pt x="0" y="54"/>
                  </a:moveTo>
                  <a:cubicBezTo>
                    <a:pt x="23" y="35"/>
                    <a:pt x="46" y="16"/>
                    <a:pt x="91" y="8"/>
                  </a:cubicBezTo>
                  <a:cubicBezTo>
                    <a:pt x="136" y="0"/>
                    <a:pt x="204" y="4"/>
                    <a:pt x="272" y="8"/>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Freeform 22"/>
            <p:cNvSpPr>
              <a:spLocks/>
            </p:cNvSpPr>
            <p:nvPr/>
          </p:nvSpPr>
          <p:spPr bwMode="auto">
            <a:xfrm>
              <a:off x="635" y="2404"/>
              <a:ext cx="545" cy="182"/>
            </a:xfrm>
            <a:custGeom>
              <a:avLst/>
              <a:gdLst>
                <a:gd name="T0" fmla="*/ 545 w 545"/>
                <a:gd name="T1" fmla="*/ 0 h 182"/>
                <a:gd name="T2" fmla="*/ 363 w 545"/>
                <a:gd name="T3" fmla="*/ 137 h 182"/>
                <a:gd name="T4" fmla="*/ 0 w 545"/>
                <a:gd name="T5" fmla="*/ 182 h 182"/>
              </a:gdLst>
              <a:ahLst/>
              <a:cxnLst>
                <a:cxn ang="0">
                  <a:pos x="T0" y="T1"/>
                </a:cxn>
                <a:cxn ang="0">
                  <a:pos x="T2" y="T3"/>
                </a:cxn>
                <a:cxn ang="0">
                  <a:pos x="T4" y="T5"/>
                </a:cxn>
              </a:cxnLst>
              <a:rect l="0" t="0" r="r" b="b"/>
              <a:pathLst>
                <a:path w="545" h="182">
                  <a:moveTo>
                    <a:pt x="545" y="0"/>
                  </a:moveTo>
                  <a:cubicBezTo>
                    <a:pt x="499" y="53"/>
                    <a:pt x="454" y="107"/>
                    <a:pt x="363" y="137"/>
                  </a:cubicBezTo>
                  <a:cubicBezTo>
                    <a:pt x="272" y="167"/>
                    <a:pt x="136" y="174"/>
                    <a:pt x="0" y="182"/>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3" name="Freeform 23"/>
            <p:cNvSpPr>
              <a:spLocks/>
            </p:cNvSpPr>
            <p:nvPr/>
          </p:nvSpPr>
          <p:spPr bwMode="auto">
            <a:xfrm>
              <a:off x="182" y="1361"/>
              <a:ext cx="136" cy="1089"/>
            </a:xfrm>
            <a:custGeom>
              <a:avLst/>
              <a:gdLst>
                <a:gd name="T0" fmla="*/ 136 w 136"/>
                <a:gd name="T1" fmla="*/ 0 h 1043"/>
                <a:gd name="T2" fmla="*/ 0 w 136"/>
                <a:gd name="T3" fmla="*/ 454 h 1043"/>
                <a:gd name="T4" fmla="*/ 136 w 136"/>
                <a:gd name="T5" fmla="*/ 1043 h 1043"/>
              </a:gdLst>
              <a:ahLst/>
              <a:cxnLst>
                <a:cxn ang="0">
                  <a:pos x="T0" y="T1"/>
                </a:cxn>
                <a:cxn ang="0">
                  <a:pos x="T2" y="T3"/>
                </a:cxn>
                <a:cxn ang="0">
                  <a:pos x="T4" y="T5"/>
                </a:cxn>
              </a:cxnLst>
              <a:rect l="0" t="0" r="r" b="b"/>
              <a:pathLst>
                <a:path w="136" h="1043">
                  <a:moveTo>
                    <a:pt x="136" y="0"/>
                  </a:moveTo>
                  <a:cubicBezTo>
                    <a:pt x="68" y="140"/>
                    <a:pt x="0" y="280"/>
                    <a:pt x="0" y="454"/>
                  </a:cubicBezTo>
                  <a:cubicBezTo>
                    <a:pt x="0" y="628"/>
                    <a:pt x="68" y="835"/>
                    <a:pt x="136" y="1043"/>
                  </a:cubicBezTo>
                </a:path>
              </a:pathLst>
            </a:custGeom>
            <a:noFill/>
            <a:ln w="25400" cap="flat" cmpd="sng">
              <a:solidFill>
                <a:srgbClr val="0000FF"/>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6584" name="Rectangle 24"/>
          <p:cNvSpPr>
            <a:spLocks noGrp="1" noChangeArrowheads="1"/>
          </p:cNvSpPr>
          <p:nvPr>
            <p:ph type="body" idx="1"/>
          </p:nvPr>
        </p:nvSpPr>
        <p:spPr>
          <a:xfrm>
            <a:off x="2955018" y="1164431"/>
            <a:ext cx="5684837" cy="2398713"/>
          </a:xfrm>
        </p:spPr>
        <p:txBody>
          <a:bodyPr/>
          <a:lstStyle/>
          <a:p>
            <a:r>
              <a:rPr lang="zh-CN" dirty="0"/>
              <a:t>补充执行概率高的路径；</a:t>
            </a:r>
          </a:p>
          <a:p>
            <a:r>
              <a:rPr lang="zh-CN" dirty="0"/>
              <a:t>补充可能包含严重缺陷的路径，例如涉及空间的分配；</a:t>
            </a:r>
          </a:p>
          <a:p>
            <a:r>
              <a:rPr lang="zh-CN" dirty="0"/>
              <a:t>补充涉及复杂算法的路径，这关系到程序最终的正确性。</a:t>
            </a:r>
          </a:p>
        </p:txBody>
      </p:sp>
      <p:sp>
        <p:nvSpPr>
          <p:cNvPr id="66585" name="Rectangle 25"/>
          <p:cNvSpPr>
            <a:spLocks noChangeArrowheads="1"/>
          </p:cNvSpPr>
          <p:nvPr/>
        </p:nvSpPr>
        <p:spPr bwMode="auto">
          <a:xfrm>
            <a:off x="2987675" y="3820205"/>
            <a:ext cx="5684838"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20000"/>
              </a:spcBef>
              <a:buClr>
                <a:schemeClr val="folHlink"/>
              </a:buClr>
              <a:buSzPct val="60000"/>
              <a:buFont typeface="Wingdings" pitchFamily="2" charset="2"/>
              <a:buChar char="n"/>
            </a:pPr>
            <a:r>
              <a:rPr lang="zh-CN" altLang="en-US" sz="3200" dirty="0">
                <a:solidFill>
                  <a:srgbClr val="333399"/>
                </a:solidFill>
                <a:latin typeface="Arial" pitchFamily="34" charset="0"/>
                <a:ea typeface="黑体" pitchFamily="49" charset="-122"/>
              </a:rPr>
              <a:t>本例补充</a:t>
            </a:r>
            <a:r>
              <a:rPr lang="zh-CN" altLang="en-US" sz="3200" dirty="0">
                <a:solidFill>
                  <a:srgbClr val="FF0000"/>
                </a:solidFill>
                <a:latin typeface="Arial" pitchFamily="34" charset="0"/>
                <a:ea typeface="黑体" pitchFamily="49" charset="-122"/>
              </a:rPr>
              <a:t>循环执行算法</a:t>
            </a:r>
            <a:r>
              <a:rPr lang="zh-CN" altLang="en-US" sz="3200" dirty="0">
                <a:solidFill>
                  <a:srgbClr val="333399"/>
                </a:solidFill>
                <a:latin typeface="Arial" pitchFamily="34" charset="0"/>
                <a:ea typeface="黑体" pitchFamily="49" charset="-122"/>
              </a:rPr>
              <a:t>的路径：</a:t>
            </a:r>
          </a:p>
          <a:p>
            <a:pPr marL="342900" indent="-342900">
              <a:spcBef>
                <a:spcPct val="20000"/>
              </a:spcBef>
              <a:buClr>
                <a:schemeClr val="folHlink"/>
              </a:buClr>
              <a:buSzPct val="60000"/>
              <a:buFont typeface="Wingdings" pitchFamily="2" charset="2"/>
              <a:buNone/>
            </a:pPr>
            <a:r>
              <a:rPr lang="en-US" sz="3200" dirty="0">
                <a:solidFill>
                  <a:srgbClr val="333399"/>
                </a:solidFill>
                <a:latin typeface="Times New Roman" pitchFamily="18" charset="0"/>
                <a:ea typeface="黑体" pitchFamily="49" charset="-122"/>
              </a:rPr>
              <a:t>Path5</a:t>
            </a:r>
            <a:r>
              <a:rPr lang="zh-CN" altLang="en-US" sz="3200" dirty="0">
                <a:solidFill>
                  <a:srgbClr val="333399"/>
                </a:solidFill>
                <a:latin typeface="Times New Roman" pitchFamily="18" charset="0"/>
                <a:ea typeface="黑体" pitchFamily="49" charset="-122"/>
              </a:rPr>
              <a:t>：</a:t>
            </a:r>
            <a:r>
              <a:rPr lang="en-US" sz="3200" b="1" dirty="0">
                <a:solidFill>
                  <a:srgbClr val="EF0B82"/>
                </a:solidFill>
                <a:latin typeface="Times New Roman" pitchFamily="18" charset="0"/>
                <a:ea typeface="黑体" pitchFamily="49" charset="-122"/>
              </a:rPr>
              <a:t>4,5,7,8-9,</a:t>
            </a:r>
            <a:r>
              <a:rPr lang="en-US" sz="3200" b="1" dirty="0">
                <a:solidFill>
                  <a:srgbClr val="FF0000"/>
                </a:solidFill>
                <a:latin typeface="Times New Roman" pitchFamily="18" charset="0"/>
                <a:ea typeface="黑体" pitchFamily="49" charset="-122"/>
              </a:rPr>
              <a:t>11,12-13-14</a:t>
            </a:r>
            <a:r>
              <a:rPr lang="en-US" sz="3200" b="1" dirty="0">
                <a:solidFill>
                  <a:srgbClr val="EF0B82"/>
                </a:solidFill>
                <a:latin typeface="Times New Roman" pitchFamily="18" charset="0"/>
                <a:ea typeface="黑体" pitchFamily="49" charset="-122"/>
              </a:rPr>
              <a:t>, </a:t>
            </a:r>
            <a:r>
              <a:rPr lang="en-US" sz="3200" b="1" dirty="0">
                <a:solidFill>
                  <a:srgbClr val="FF0000"/>
                </a:solidFill>
                <a:latin typeface="Times New Roman" pitchFamily="18" charset="0"/>
                <a:ea typeface="黑体" pitchFamily="49" charset="-122"/>
              </a:rPr>
              <a:t>11</a:t>
            </a:r>
            <a:r>
              <a:rPr lang="en-US" sz="3200" b="1" dirty="0" smtClean="0">
                <a:solidFill>
                  <a:srgbClr val="FF0000"/>
                </a:solidFill>
                <a:latin typeface="Times New Roman" pitchFamily="18" charset="0"/>
                <a:ea typeface="黑体" pitchFamily="49" charset="-122"/>
              </a:rPr>
              <a:t>,</a:t>
            </a:r>
            <a:r>
              <a:rPr lang="en-US" sz="3200" b="1" dirty="0" smtClean="0">
                <a:solidFill>
                  <a:srgbClr val="EF0B82"/>
                </a:solidFill>
                <a:latin typeface="Times New Roman" pitchFamily="18" charset="0"/>
                <a:ea typeface="黑体" pitchFamily="49" charset="-122"/>
              </a:rPr>
              <a:t> </a:t>
            </a:r>
            <a:r>
              <a:rPr lang="en-US" sz="3200" b="1" dirty="0">
                <a:solidFill>
                  <a:srgbClr val="FF0000"/>
                </a:solidFill>
                <a:latin typeface="Times New Roman" pitchFamily="18" charset="0"/>
                <a:ea typeface="黑体" pitchFamily="49" charset="-122"/>
              </a:rPr>
              <a:t>12-13-14,</a:t>
            </a:r>
            <a:r>
              <a:rPr lang="en-US" sz="3200" b="1" dirty="0">
                <a:solidFill>
                  <a:srgbClr val="EF0B82"/>
                </a:solidFill>
                <a:latin typeface="Times New Roman" pitchFamily="18" charset="0"/>
                <a:ea typeface="黑体" pitchFamily="49" charset="-122"/>
              </a:rPr>
              <a:t> 15,19-20</a:t>
            </a:r>
            <a:endParaRPr lang="zh-CN" altLang="en-US" sz="3200" b="1" dirty="0">
              <a:solidFill>
                <a:srgbClr val="EF0B82"/>
              </a:solidFill>
              <a:latin typeface="Times New Roman" pitchFamily="18" charset="0"/>
              <a:ea typeface="黑体" pitchFamily="49" charset="-122"/>
            </a:endParaRPr>
          </a:p>
        </p:txBody>
      </p:sp>
    </p:spTree>
    <p:extLst>
      <p:ext uri="{BB962C8B-B14F-4D97-AF65-F5344CB8AC3E}">
        <p14:creationId xmlns:p14="http://schemas.microsoft.com/office/powerpoint/2010/main" val="506606658"/>
      </p:ext>
    </p:extLst>
  </p:cSld>
  <p:clrMapOvr>
    <a:masterClrMapping/>
  </p:clrMapOvr>
  <p:transition>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页脚占位符 4"/>
          <p:cNvSpPr>
            <a:spLocks noGrp="1"/>
          </p:cNvSpPr>
          <p:nvPr>
            <p:ph type="ftr" sz="quarter" idx="11"/>
          </p:nvPr>
        </p:nvSpPr>
        <p:spPr/>
        <p:txBody>
          <a:bodyPr/>
          <a:lstStyle/>
          <a:p>
            <a:r>
              <a:rPr lang="zh-CN"/>
              <a:t>课件制作人：谢希仁</a:t>
            </a:r>
          </a:p>
        </p:txBody>
      </p:sp>
      <p:sp>
        <p:nvSpPr>
          <p:cNvPr id="67586" name="Rectangle 2"/>
          <p:cNvSpPr>
            <a:spLocks noGrp="1" noChangeArrowheads="1"/>
          </p:cNvSpPr>
          <p:nvPr>
            <p:ph type="title"/>
          </p:nvPr>
        </p:nvSpPr>
        <p:spPr>
          <a:xfrm>
            <a:off x="900113" y="415925"/>
            <a:ext cx="8043862" cy="701675"/>
          </a:xfrm>
        </p:spPr>
        <p:txBody>
          <a:bodyPr/>
          <a:lstStyle/>
          <a:p>
            <a:r>
              <a:rPr lang="zh-CN" sz="4000"/>
              <a:t>五、根据路径集合设计测试用例</a:t>
            </a:r>
          </a:p>
        </p:txBody>
      </p:sp>
      <p:graphicFrame>
        <p:nvGraphicFramePr>
          <p:cNvPr id="67587" name="Group 3"/>
          <p:cNvGraphicFramePr>
            <a:graphicFrameLocks noGrp="1"/>
          </p:cNvGraphicFramePr>
          <p:nvPr/>
        </p:nvGraphicFramePr>
        <p:xfrm>
          <a:off x="1524000" y="1412875"/>
          <a:ext cx="6072188" cy="4782441"/>
        </p:xfrm>
        <a:graphic>
          <a:graphicData uri="http://schemas.openxmlformats.org/drawingml/2006/table">
            <a:tbl>
              <a:tblPr/>
              <a:tblGrid>
                <a:gridCol w="744538"/>
                <a:gridCol w="498475"/>
                <a:gridCol w="581025"/>
                <a:gridCol w="503237"/>
                <a:gridCol w="504825"/>
                <a:gridCol w="922338"/>
                <a:gridCol w="2317750"/>
              </a:tblGrid>
              <a:tr h="565150">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800" b="0" i="0" u="none" strike="noStrike" cap="none" normalizeH="0" baseline="0" smtClean="0">
                          <a:ln>
                            <a:noFill/>
                          </a:ln>
                          <a:solidFill>
                            <a:srgbClr val="333399"/>
                          </a:solidFill>
                          <a:effectLst/>
                          <a:latin typeface="Times New Roman" pitchFamily="18" charset="0"/>
                          <a:ea typeface="黑体" pitchFamily="49" charset="-122"/>
                        </a:rPr>
                        <a:t>输入数据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800" b="0" i="0" u="none" strike="noStrike" cap="none" normalizeH="0" baseline="0" smtClean="0">
                          <a:ln>
                            <a:noFill/>
                          </a:ln>
                          <a:solidFill>
                            <a:srgbClr val="333399"/>
                          </a:solidFill>
                          <a:effectLst/>
                          <a:latin typeface="Times New Roman" pitchFamily="18" charset="0"/>
                          <a:ea typeface="黑体" pitchFamily="49" charset="-122"/>
                        </a:rPr>
                        <a:t>预期输出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sz="2800" b="0" i="0" u="none" strike="noStrike" cap="none" normalizeH="0" baseline="0" smtClean="0">
                          <a:ln>
                            <a:noFill/>
                          </a:ln>
                          <a:solidFill>
                            <a:srgbClr val="333399"/>
                          </a:solidFill>
                          <a:effectLst/>
                          <a:latin typeface="Times New Roman" pitchFamily="18" charset="0"/>
                          <a:ea typeface="黑体" pitchFamily="49" charset="-122"/>
                        </a:rPr>
                        <a:t>备注</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a</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x</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581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66"/>
                          </a:solidFill>
                          <a:effectLst/>
                          <a:latin typeface="Times New Roman" pitchFamily="18" charset="0"/>
                          <a:ea typeface="黑体" pitchFamily="49"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执行</a:t>
                      </a:r>
                      <a:r>
                        <a:rPr kumimoji="0" lang="en-US" sz="2800" b="0" i="0" u="none" strike="noStrike" cap="none" normalizeH="0" baseline="0" smtClean="0">
                          <a:ln>
                            <a:noFill/>
                          </a:ln>
                          <a:solidFill>
                            <a:srgbClr val="333399"/>
                          </a:solidFill>
                          <a:effectLst/>
                          <a:latin typeface="Times New Roman" pitchFamily="18" charset="0"/>
                          <a:ea typeface="黑体" pitchFamily="49" charset="-122"/>
                        </a:rPr>
                        <a:t>Path1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66"/>
                          </a:solidFill>
                          <a:effectLst/>
                          <a:latin typeface="Times New Roman" pitchFamily="18" charset="0"/>
                          <a:ea typeface="黑体" pitchFamily="49"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执行</a:t>
                      </a:r>
                      <a:r>
                        <a:rPr kumimoji="0" lang="en-US" sz="2800" b="0" i="0" u="none" strike="noStrike" cap="none" normalizeH="0" baseline="0" smtClean="0">
                          <a:ln>
                            <a:noFill/>
                          </a:ln>
                          <a:solidFill>
                            <a:srgbClr val="333399"/>
                          </a:solidFill>
                          <a:effectLst/>
                          <a:latin typeface="Times New Roman" pitchFamily="18" charset="0"/>
                          <a:ea typeface="黑体" pitchFamily="49" charset="-122"/>
                        </a:rPr>
                        <a:t>Path2</a:t>
                      </a:r>
                      <a:endParaRPr kumimoji="0" lang="zh-CN" altLang="en-US" sz="2800" b="0" i="0" u="none" strike="noStrike" cap="none" normalizeH="0" baseline="0" smtClean="0">
                        <a:ln>
                          <a:noFill/>
                        </a:ln>
                        <a:solidFill>
                          <a:srgbClr val="333399"/>
                        </a:solidFill>
                        <a:effectLst/>
                        <a:latin typeface="Times New Roman" pitchFamily="18" charset="0"/>
                        <a:ea typeface="黑体" pitchFamily="49"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66"/>
                          </a:solidFill>
                          <a:effectLst/>
                          <a:latin typeface="Times New Roman" pitchFamily="18" charset="0"/>
                          <a:ea typeface="黑体" pitchFamily="49"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执行</a:t>
                      </a:r>
                      <a:r>
                        <a:rPr kumimoji="0" lang="en-US" sz="2800" b="0" i="0" u="none" strike="noStrike" cap="none" normalizeH="0" baseline="0" smtClean="0">
                          <a:ln>
                            <a:noFill/>
                          </a:ln>
                          <a:solidFill>
                            <a:srgbClr val="333399"/>
                          </a:solidFill>
                          <a:effectLst/>
                          <a:latin typeface="Times New Roman" pitchFamily="18" charset="0"/>
                          <a:ea typeface="黑体" pitchFamily="49" charset="-122"/>
                        </a:rPr>
                        <a:t>Path3</a:t>
                      </a:r>
                      <a:endParaRPr kumimoji="0" lang="zh-CN" altLang="en-US" sz="2800" b="0" i="0" u="none" strike="noStrike" cap="none" normalizeH="0" baseline="0" smtClean="0">
                        <a:ln>
                          <a:noFill/>
                        </a:ln>
                        <a:solidFill>
                          <a:srgbClr val="333399"/>
                        </a:solidFill>
                        <a:effectLst/>
                        <a:latin typeface="Times New Roman" pitchFamily="18" charset="0"/>
                        <a:ea typeface="黑体" pitchFamily="49"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7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4</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66"/>
                          </a:solidFill>
                          <a:effectLst/>
                          <a:latin typeface="Times New Roman" pitchFamily="18" charset="0"/>
                          <a:ea typeface="黑体" pitchFamily="49"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执行</a:t>
                      </a:r>
                      <a:r>
                        <a:rPr kumimoji="0" lang="en-US" sz="2800" b="0" i="0" u="none" strike="noStrike" cap="none" normalizeH="0" baseline="0" smtClean="0">
                          <a:ln>
                            <a:noFill/>
                          </a:ln>
                          <a:solidFill>
                            <a:srgbClr val="333399"/>
                          </a:solidFill>
                          <a:effectLst/>
                          <a:latin typeface="Times New Roman" pitchFamily="18" charset="0"/>
                          <a:ea typeface="黑体" pitchFamily="49" charset="-122"/>
                        </a:rPr>
                        <a:t>Path4</a:t>
                      </a: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和一次循环体</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6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rgbClr val="333399"/>
                          </a:solidFill>
                          <a:effectLst/>
                          <a:latin typeface="Times New Roman" pitchFamily="18" charset="0"/>
                          <a:ea typeface="黑体" pitchFamily="49" charset="-122"/>
                        </a:rPr>
                        <a:t>5</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00"/>
                          </a:solidFill>
                          <a:effectLst/>
                          <a:latin typeface="Times New Roman" pitchFamily="18" charset="0"/>
                          <a:ea typeface="黑体" pitchFamily="49"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smtClean="0">
                          <a:ln>
                            <a:noFill/>
                          </a:ln>
                          <a:solidFill>
                            <a:srgbClr val="FF0066"/>
                          </a:solidFill>
                          <a:effectLst/>
                          <a:latin typeface="Times New Roman" pitchFamily="18" charset="0"/>
                          <a:ea typeface="黑体" pitchFamily="49"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执行</a:t>
                      </a:r>
                      <a:r>
                        <a:rPr kumimoji="0" lang="en-US" sz="2800" b="0" i="0" u="none" strike="noStrike" cap="none" normalizeH="0" baseline="0" smtClean="0">
                          <a:ln>
                            <a:noFill/>
                          </a:ln>
                          <a:solidFill>
                            <a:srgbClr val="333399"/>
                          </a:solidFill>
                          <a:effectLst/>
                          <a:latin typeface="Times New Roman" pitchFamily="18" charset="0"/>
                          <a:ea typeface="黑体" pitchFamily="49" charset="-122"/>
                        </a:rPr>
                        <a:t>Path4</a:t>
                      </a:r>
                      <a:r>
                        <a:rPr kumimoji="0" lang="zh-CN" altLang="en-US" sz="2800" b="0" i="0" u="none" strike="noStrike" cap="none" normalizeH="0" baseline="0" smtClean="0">
                          <a:ln>
                            <a:noFill/>
                          </a:ln>
                          <a:solidFill>
                            <a:srgbClr val="333399"/>
                          </a:solidFill>
                          <a:effectLst/>
                          <a:latin typeface="Times New Roman" pitchFamily="18" charset="0"/>
                          <a:ea typeface="黑体" pitchFamily="49" charset="-122"/>
                        </a:rPr>
                        <a:t>和两次循环体</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1862305"/>
      </p:ext>
    </p:extLst>
  </p:cSld>
  <p:clrMapOvr>
    <a:masterClrMapping/>
  </p:clrMapOvr>
  <p:transition>
    <p:split orient="vert"/>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68610" name="Rectangle 2"/>
          <p:cNvSpPr>
            <a:spLocks noGrp="1" noChangeArrowheads="1"/>
          </p:cNvSpPr>
          <p:nvPr>
            <p:ph type="title"/>
          </p:nvPr>
        </p:nvSpPr>
        <p:spPr>
          <a:xfrm>
            <a:off x="1150938" y="355600"/>
            <a:ext cx="7793037" cy="762000"/>
          </a:xfrm>
        </p:spPr>
        <p:txBody>
          <a:bodyPr/>
          <a:lstStyle/>
          <a:p>
            <a:r>
              <a:rPr lang="zh-CN" altLang="en-US" b="1">
                <a:latin typeface="华文楷体" pitchFamily="2" charset="-122"/>
                <a:ea typeface="华文楷体" pitchFamily="2" charset="-122"/>
              </a:rPr>
              <a:t>例子：</a:t>
            </a:r>
            <a:endParaRPr lang="en-US" b="1">
              <a:latin typeface="华文楷体" pitchFamily="2" charset="-122"/>
              <a:ea typeface="华文楷体" pitchFamily="2" charset="-122"/>
            </a:endParaRPr>
          </a:p>
        </p:txBody>
      </p:sp>
      <p:sp>
        <p:nvSpPr>
          <p:cNvPr id="68611" name="Rectangle 3"/>
          <p:cNvSpPr>
            <a:spLocks noGrp="1" noChangeArrowheads="1"/>
          </p:cNvSpPr>
          <p:nvPr>
            <p:ph type="body" idx="1"/>
          </p:nvPr>
        </p:nvSpPr>
        <p:spPr>
          <a:xfrm>
            <a:off x="1066800" y="990600"/>
            <a:ext cx="7826375" cy="5795963"/>
          </a:xfrm>
        </p:spPr>
        <p:txBody>
          <a:bodyPr/>
          <a:lstStyle/>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1:</a:t>
            </a:r>
            <a:r>
              <a:rPr lang="en-US" sz="2000" b="1" dirty="0">
                <a:latin typeface="华文楷体" pitchFamily="2" charset="-122"/>
                <a:ea typeface="华文楷体" pitchFamily="2" charset="-122"/>
              </a:rPr>
              <a:t>    </a:t>
            </a:r>
            <a:r>
              <a:rPr lang="en-US" sz="2000" b="1" dirty="0" err="1">
                <a:latin typeface="华文楷体" pitchFamily="2" charset="-122"/>
                <a:ea typeface="华文楷体" pitchFamily="2" charset="-122"/>
              </a:rPr>
              <a:t>i</a:t>
            </a:r>
            <a:r>
              <a:rPr lang="en-US" sz="2000" b="1" dirty="0">
                <a:latin typeface="华文楷体" pitchFamily="2" charset="-122"/>
                <a:ea typeface="华文楷体" pitchFamily="2" charset="-122"/>
              </a:rPr>
              <a:t>=1;</a:t>
            </a:r>
          </a:p>
          <a:p>
            <a:pPr>
              <a:lnSpc>
                <a:spcPct val="80000"/>
              </a:lnSpc>
              <a:buFont typeface="Wingdings" pitchFamily="2" charset="2"/>
              <a:buNone/>
            </a:pPr>
            <a:r>
              <a:rPr lang="en-US" sz="2000" b="1" dirty="0">
                <a:latin typeface="华文楷体" pitchFamily="2" charset="-122"/>
                <a:ea typeface="华文楷体" pitchFamily="2" charset="-122"/>
              </a:rPr>
              <a:t>      </a:t>
            </a:r>
            <a:r>
              <a:rPr lang="en-US" sz="2000" b="1" dirty="0" err="1">
                <a:latin typeface="华文楷体" pitchFamily="2" charset="-122"/>
                <a:ea typeface="华文楷体" pitchFamily="2" charset="-122"/>
              </a:rPr>
              <a:t>total.input</a:t>
            </a:r>
            <a:r>
              <a:rPr lang="en-US" sz="2000" b="1" dirty="0">
                <a:latin typeface="华文楷体" pitchFamily="2" charset="-122"/>
                <a:ea typeface="华文楷体" pitchFamily="2" charset="-122"/>
              </a:rPr>
              <a:t> = </a:t>
            </a:r>
            <a:r>
              <a:rPr lang="en-US" sz="2000" b="1" dirty="0" err="1">
                <a:latin typeface="华文楷体" pitchFamily="2" charset="-122"/>
                <a:ea typeface="华文楷体" pitchFamily="2" charset="-122"/>
              </a:rPr>
              <a:t>total.valid</a:t>
            </a:r>
            <a:r>
              <a:rPr lang="en-US" sz="2000" b="1" dirty="0">
                <a:latin typeface="华文楷体" pitchFamily="2" charset="-122"/>
                <a:ea typeface="华文楷体" pitchFamily="2" charset="-122"/>
              </a:rPr>
              <a:t> = 0;</a:t>
            </a:r>
          </a:p>
          <a:p>
            <a:pPr>
              <a:lnSpc>
                <a:spcPct val="80000"/>
              </a:lnSpc>
              <a:buFont typeface="Wingdings" pitchFamily="2" charset="2"/>
              <a:buNone/>
            </a:pPr>
            <a:r>
              <a:rPr lang="en-US" sz="2000" b="1" dirty="0">
                <a:latin typeface="华文楷体" pitchFamily="2" charset="-122"/>
                <a:ea typeface="华文楷体" pitchFamily="2" charset="-122"/>
              </a:rPr>
              <a:t>      sum = 0;</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2:</a:t>
            </a:r>
            <a:r>
              <a:rPr lang="en-US" sz="2000" b="1" dirty="0">
                <a:latin typeface="华文楷体" pitchFamily="2" charset="-122"/>
                <a:ea typeface="华文楷体" pitchFamily="2" charset="-122"/>
              </a:rPr>
              <a:t>    Do While value[</a:t>
            </a:r>
            <a:r>
              <a:rPr lang="en-US" sz="2000" b="1" dirty="0" err="1">
                <a:latin typeface="华文楷体" pitchFamily="2" charset="-122"/>
                <a:ea typeface="华文楷体" pitchFamily="2" charset="-122"/>
              </a:rPr>
              <a:t>i</a:t>
            </a:r>
            <a:r>
              <a:rPr lang="en-US" sz="2000" b="1" dirty="0">
                <a:latin typeface="华文楷体" pitchFamily="2" charset="-122"/>
                <a:ea typeface="华文楷体" pitchFamily="2" charset="-122"/>
              </a:rPr>
              <a:t>] &lt;&gt;-999 </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3:</a:t>
            </a:r>
            <a:r>
              <a:rPr lang="en-US" sz="2000" b="1" dirty="0">
                <a:latin typeface="华文楷体" pitchFamily="2" charset="-122"/>
                <a:ea typeface="华文楷体" pitchFamily="2" charset="-122"/>
              </a:rPr>
              <a:t>           and </a:t>
            </a:r>
            <a:r>
              <a:rPr lang="en-US" sz="2000" b="1" dirty="0" err="1">
                <a:latin typeface="华文楷体" pitchFamily="2" charset="-122"/>
                <a:ea typeface="华文楷体" pitchFamily="2" charset="-122"/>
              </a:rPr>
              <a:t>total.input</a:t>
            </a:r>
            <a:r>
              <a:rPr lang="en-US" sz="2000" b="1" dirty="0">
                <a:latin typeface="华文楷体" pitchFamily="2" charset="-122"/>
                <a:ea typeface="华文楷体" pitchFamily="2" charset="-122"/>
              </a:rPr>
              <a:t>&lt;100</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4:</a:t>
            </a:r>
            <a:r>
              <a:rPr lang="en-US" sz="2000" b="1" dirty="0">
                <a:latin typeface="华文楷体" pitchFamily="2" charset="-122"/>
                <a:ea typeface="华文楷体" pitchFamily="2" charset="-122"/>
              </a:rPr>
              <a:t>           increment </a:t>
            </a:r>
            <a:r>
              <a:rPr lang="en-US" sz="2000" b="1" dirty="0" err="1">
                <a:latin typeface="华文楷体" pitchFamily="2" charset="-122"/>
                <a:ea typeface="华文楷体" pitchFamily="2" charset="-122"/>
              </a:rPr>
              <a:t>total.input</a:t>
            </a:r>
            <a:r>
              <a:rPr lang="en-US" sz="2000" b="1" dirty="0">
                <a:latin typeface="华文楷体" pitchFamily="2" charset="-122"/>
                <a:ea typeface="华文楷体" pitchFamily="2" charset="-122"/>
              </a:rPr>
              <a:t> by 1;</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5:</a:t>
            </a:r>
            <a:r>
              <a:rPr lang="en-US" sz="2000" b="1" dirty="0">
                <a:latin typeface="华文楷体" pitchFamily="2" charset="-122"/>
                <a:ea typeface="华文楷体" pitchFamily="2" charset="-122"/>
              </a:rPr>
              <a:t>           if value[</a:t>
            </a:r>
            <a:r>
              <a:rPr lang="en-US" sz="2000" b="1" dirty="0" err="1">
                <a:latin typeface="华文楷体" pitchFamily="2" charset="-122"/>
                <a:ea typeface="华文楷体" pitchFamily="2" charset="-122"/>
              </a:rPr>
              <a:t>i</a:t>
            </a:r>
            <a:r>
              <a:rPr lang="en-US" sz="2000" b="1" dirty="0">
                <a:latin typeface="华文楷体" pitchFamily="2" charset="-122"/>
                <a:ea typeface="华文楷体" pitchFamily="2" charset="-122"/>
              </a:rPr>
              <a:t>]&gt;=</a:t>
            </a:r>
            <a:r>
              <a:rPr lang="en-US" sz="2000" b="1" dirty="0" err="1">
                <a:latin typeface="华文楷体" pitchFamily="2" charset="-122"/>
                <a:ea typeface="华文楷体" pitchFamily="2" charset="-122"/>
              </a:rPr>
              <a:t>minmum</a:t>
            </a:r>
            <a:r>
              <a:rPr lang="en-US" sz="2000" b="1" dirty="0">
                <a:latin typeface="华文楷体" pitchFamily="2" charset="-122"/>
                <a:ea typeface="华文楷体" pitchFamily="2" charset="-122"/>
              </a:rPr>
              <a:t> </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6:</a:t>
            </a:r>
            <a:r>
              <a:rPr lang="en-US" sz="2000" b="1" dirty="0">
                <a:latin typeface="华文楷体" pitchFamily="2" charset="-122"/>
                <a:ea typeface="华文楷体" pitchFamily="2" charset="-122"/>
              </a:rPr>
              <a:t>              and value[</a:t>
            </a:r>
            <a:r>
              <a:rPr lang="en-US" sz="2000" b="1" dirty="0" err="1">
                <a:latin typeface="华文楷体" pitchFamily="2" charset="-122"/>
                <a:ea typeface="华文楷体" pitchFamily="2" charset="-122"/>
              </a:rPr>
              <a:t>i</a:t>
            </a:r>
            <a:r>
              <a:rPr lang="en-US" sz="2000" b="1" dirty="0">
                <a:latin typeface="华文楷体" pitchFamily="2" charset="-122"/>
                <a:ea typeface="华文楷体" pitchFamily="2" charset="-122"/>
              </a:rPr>
              <a:t>]&lt;=maximum </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7:</a:t>
            </a:r>
            <a:r>
              <a:rPr lang="en-US" sz="2000" b="1" dirty="0">
                <a:latin typeface="华文楷体" pitchFamily="2" charset="-122"/>
                <a:ea typeface="华文楷体" pitchFamily="2" charset="-122"/>
              </a:rPr>
              <a:t>              then increment </a:t>
            </a:r>
            <a:r>
              <a:rPr lang="en-US" sz="2000" b="1" dirty="0" err="1">
                <a:latin typeface="华文楷体" pitchFamily="2" charset="-122"/>
                <a:ea typeface="华文楷体" pitchFamily="2" charset="-122"/>
              </a:rPr>
              <a:t>total.valid</a:t>
            </a:r>
            <a:r>
              <a:rPr lang="en-US" sz="2000" b="1" dirty="0">
                <a:latin typeface="华文楷体" pitchFamily="2" charset="-122"/>
                <a:ea typeface="华文楷体" pitchFamily="2" charset="-122"/>
              </a:rPr>
              <a:t> by 1;</a:t>
            </a:r>
          </a:p>
          <a:p>
            <a:pPr>
              <a:lnSpc>
                <a:spcPct val="80000"/>
              </a:lnSpc>
              <a:buFont typeface="Wingdings" pitchFamily="2" charset="2"/>
              <a:buNone/>
            </a:pPr>
            <a:r>
              <a:rPr lang="en-US" sz="2000" b="1" dirty="0">
                <a:latin typeface="华文楷体" pitchFamily="2" charset="-122"/>
                <a:ea typeface="华文楷体" pitchFamily="2" charset="-122"/>
              </a:rPr>
              <a:t>                      sum = sum + value[</a:t>
            </a:r>
            <a:r>
              <a:rPr lang="en-US" sz="2000" b="1" dirty="0" err="1">
                <a:latin typeface="华文楷体" pitchFamily="2" charset="-122"/>
                <a:ea typeface="华文楷体" pitchFamily="2" charset="-122"/>
              </a:rPr>
              <a:t>i</a:t>
            </a:r>
            <a:r>
              <a:rPr lang="en-US" sz="2000" b="1" dirty="0">
                <a:latin typeface="华文楷体" pitchFamily="2" charset="-122"/>
                <a:ea typeface="华文楷体" pitchFamily="2" charset="-122"/>
              </a:rPr>
              <a:t>];</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8:</a:t>
            </a:r>
            <a:r>
              <a:rPr lang="en-US" sz="2000" b="1" dirty="0">
                <a:latin typeface="华文楷体" pitchFamily="2" charset="-122"/>
                <a:ea typeface="华文楷体" pitchFamily="2" charset="-122"/>
              </a:rPr>
              <a:t>           </a:t>
            </a:r>
            <a:r>
              <a:rPr lang="en-US" sz="2000" b="1" dirty="0" err="1">
                <a:latin typeface="华文楷体" pitchFamily="2" charset="-122"/>
                <a:ea typeface="华文楷体" pitchFamily="2" charset="-122"/>
              </a:rPr>
              <a:t>endif</a:t>
            </a:r>
            <a:r>
              <a:rPr lang="en-US" sz="2000" b="1" dirty="0">
                <a:latin typeface="华文楷体" pitchFamily="2" charset="-122"/>
                <a:ea typeface="华文楷体" pitchFamily="2" charset="-122"/>
              </a:rPr>
              <a:t>;</a:t>
            </a:r>
          </a:p>
          <a:p>
            <a:pPr>
              <a:lnSpc>
                <a:spcPct val="80000"/>
              </a:lnSpc>
              <a:buFont typeface="Wingdings" pitchFamily="2" charset="2"/>
              <a:buNone/>
            </a:pPr>
            <a:r>
              <a:rPr lang="en-US" sz="2000" b="1" dirty="0">
                <a:latin typeface="华文楷体" pitchFamily="2" charset="-122"/>
                <a:ea typeface="华文楷体" pitchFamily="2" charset="-122"/>
              </a:rPr>
              <a:t>              increment </a:t>
            </a:r>
            <a:r>
              <a:rPr lang="en-US" sz="2000" b="1" dirty="0" err="1">
                <a:latin typeface="华文楷体" pitchFamily="2" charset="-122"/>
                <a:ea typeface="华文楷体" pitchFamily="2" charset="-122"/>
              </a:rPr>
              <a:t>i</a:t>
            </a:r>
            <a:r>
              <a:rPr lang="en-US" sz="2000" b="1" dirty="0">
                <a:latin typeface="华文楷体" pitchFamily="2" charset="-122"/>
                <a:ea typeface="华文楷体" pitchFamily="2" charset="-122"/>
              </a:rPr>
              <a:t> by 1;</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9:</a:t>
            </a:r>
            <a:r>
              <a:rPr lang="en-US" sz="2000" b="1" dirty="0">
                <a:latin typeface="华文楷体" pitchFamily="2" charset="-122"/>
                <a:ea typeface="华文楷体" pitchFamily="2" charset="-122"/>
              </a:rPr>
              <a:t>     </a:t>
            </a:r>
            <a:r>
              <a:rPr lang="en-US" sz="2000" b="1" dirty="0" err="1">
                <a:latin typeface="华文楷体" pitchFamily="2" charset="-122"/>
                <a:ea typeface="华文楷体" pitchFamily="2" charset="-122"/>
              </a:rPr>
              <a:t>EndDo</a:t>
            </a:r>
            <a:r>
              <a:rPr lang="en-US" sz="2000" b="1" dirty="0">
                <a:latin typeface="华文楷体" pitchFamily="2" charset="-122"/>
                <a:ea typeface="华文楷体" pitchFamily="2" charset="-122"/>
              </a:rPr>
              <a:t> </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10:</a:t>
            </a:r>
            <a:r>
              <a:rPr lang="en-US" sz="2000" b="1" dirty="0">
                <a:latin typeface="华文楷体" pitchFamily="2" charset="-122"/>
                <a:ea typeface="华文楷体" pitchFamily="2" charset="-122"/>
              </a:rPr>
              <a:t>    if </a:t>
            </a:r>
            <a:r>
              <a:rPr lang="en-US" sz="2000" b="1" dirty="0" err="1">
                <a:latin typeface="华文楷体" pitchFamily="2" charset="-122"/>
                <a:ea typeface="华文楷体" pitchFamily="2" charset="-122"/>
              </a:rPr>
              <a:t>total.valid</a:t>
            </a:r>
            <a:r>
              <a:rPr lang="en-US" sz="2000" b="1" dirty="0">
                <a:latin typeface="华文楷体" pitchFamily="2" charset="-122"/>
                <a:ea typeface="华文楷体" pitchFamily="2" charset="-122"/>
              </a:rPr>
              <a:t> &gt;0 </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11:</a:t>
            </a:r>
            <a:r>
              <a:rPr lang="en-US" sz="2000" b="1" dirty="0">
                <a:latin typeface="华文楷体" pitchFamily="2" charset="-122"/>
                <a:ea typeface="华文楷体" pitchFamily="2" charset="-122"/>
              </a:rPr>
              <a:t>       then  </a:t>
            </a:r>
            <a:r>
              <a:rPr lang="en-US" sz="2000" b="1" dirty="0" err="1">
                <a:latin typeface="华文楷体" pitchFamily="2" charset="-122"/>
                <a:ea typeface="华文楷体" pitchFamily="2" charset="-122"/>
              </a:rPr>
              <a:t>avarage</a:t>
            </a:r>
            <a:r>
              <a:rPr lang="en-US" sz="2000" b="1" dirty="0">
                <a:latin typeface="华文楷体" pitchFamily="2" charset="-122"/>
                <a:ea typeface="华文楷体" pitchFamily="2" charset="-122"/>
              </a:rPr>
              <a:t> = sum / </a:t>
            </a:r>
            <a:r>
              <a:rPr lang="en-US" sz="2000" b="1" dirty="0" err="1">
                <a:latin typeface="华文楷体" pitchFamily="2" charset="-122"/>
                <a:ea typeface="华文楷体" pitchFamily="2" charset="-122"/>
              </a:rPr>
              <a:t>total.valid</a:t>
            </a:r>
            <a:r>
              <a:rPr lang="en-US" sz="2000" b="1" dirty="0">
                <a:latin typeface="华文楷体" pitchFamily="2" charset="-122"/>
                <a:ea typeface="华文楷体" pitchFamily="2" charset="-122"/>
              </a:rPr>
              <a:t>;</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12:</a:t>
            </a:r>
            <a:r>
              <a:rPr lang="en-US" sz="2000" b="1" dirty="0">
                <a:latin typeface="华文楷体" pitchFamily="2" charset="-122"/>
                <a:ea typeface="华文楷体" pitchFamily="2" charset="-122"/>
              </a:rPr>
              <a:t>       else </a:t>
            </a:r>
            <a:r>
              <a:rPr lang="en-US" sz="2000" b="1" dirty="0" err="1">
                <a:latin typeface="华文楷体" pitchFamily="2" charset="-122"/>
                <a:ea typeface="华文楷体" pitchFamily="2" charset="-122"/>
              </a:rPr>
              <a:t>avarage</a:t>
            </a:r>
            <a:r>
              <a:rPr lang="en-US" sz="2000" b="1" dirty="0">
                <a:latin typeface="华文楷体" pitchFamily="2" charset="-122"/>
                <a:ea typeface="华文楷体" pitchFamily="2" charset="-122"/>
              </a:rPr>
              <a:t> = -999;</a:t>
            </a:r>
          </a:p>
          <a:p>
            <a:pPr>
              <a:lnSpc>
                <a:spcPct val="80000"/>
              </a:lnSpc>
              <a:buFont typeface="Wingdings" pitchFamily="2" charset="2"/>
              <a:buNone/>
            </a:pPr>
            <a:r>
              <a:rPr lang="en-US" sz="2000" b="1" dirty="0">
                <a:solidFill>
                  <a:srgbClr val="0000FC"/>
                </a:solidFill>
                <a:latin typeface="华文楷体" pitchFamily="2" charset="-122"/>
                <a:ea typeface="华文楷体" pitchFamily="2" charset="-122"/>
              </a:rPr>
              <a:t>13:</a:t>
            </a:r>
            <a:r>
              <a:rPr lang="en-US" sz="2000" b="1" dirty="0">
                <a:latin typeface="华文楷体" pitchFamily="2" charset="-122"/>
                <a:ea typeface="华文楷体" pitchFamily="2" charset="-122"/>
              </a:rPr>
              <a:t>    </a:t>
            </a:r>
            <a:r>
              <a:rPr lang="en-US" sz="2000" b="1" dirty="0" err="1">
                <a:latin typeface="华文楷体" pitchFamily="2" charset="-122"/>
                <a:ea typeface="华文楷体" pitchFamily="2" charset="-122"/>
              </a:rPr>
              <a:t>endif</a:t>
            </a:r>
            <a:endParaRPr lang="en-US" sz="2000" b="1" dirty="0">
              <a:latin typeface="华文楷体" pitchFamily="2" charset="-122"/>
              <a:ea typeface="华文楷体" pitchFamily="2" charset="-122"/>
            </a:endParaRPr>
          </a:p>
          <a:p>
            <a:pPr>
              <a:lnSpc>
                <a:spcPct val="80000"/>
              </a:lnSpc>
              <a:buFont typeface="Wingdings" pitchFamily="2" charset="2"/>
              <a:buNone/>
            </a:pPr>
            <a:r>
              <a:rPr lang="en-US" sz="2000" b="1" dirty="0">
                <a:latin typeface="华文楷体" pitchFamily="2" charset="-122"/>
                <a:ea typeface="华文楷体" pitchFamily="2" charset="-122"/>
              </a:rPr>
              <a:t>End </a:t>
            </a:r>
            <a:r>
              <a:rPr lang="en-US" sz="2000" b="1" dirty="0" err="1">
                <a:latin typeface="华文楷体" pitchFamily="2" charset="-122"/>
                <a:ea typeface="华文楷体" pitchFamily="2" charset="-122"/>
              </a:rPr>
              <a:t>avarage</a:t>
            </a:r>
            <a:endParaRPr lang="en-US" sz="2000" b="1" dirty="0">
              <a:latin typeface="华文楷体" pitchFamily="2" charset="-122"/>
              <a:ea typeface="华文楷体" pitchFamily="2" charset="-122"/>
            </a:endParaRPr>
          </a:p>
        </p:txBody>
      </p:sp>
    </p:spTree>
    <p:extLst>
      <p:ext uri="{BB962C8B-B14F-4D97-AF65-F5344CB8AC3E}">
        <p14:creationId xmlns:p14="http://schemas.microsoft.com/office/powerpoint/2010/main" val="3717705100"/>
      </p:ext>
    </p:extLst>
  </p:cSld>
  <p:clrMapOvr>
    <a:masterClrMapping/>
  </p:clrMapOvr>
  <p:transition>
    <p:split orient="vert"/>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页脚占位符 4"/>
          <p:cNvSpPr>
            <a:spLocks noGrp="1"/>
          </p:cNvSpPr>
          <p:nvPr>
            <p:ph type="ftr" sz="quarter" idx="11"/>
          </p:nvPr>
        </p:nvSpPr>
        <p:spPr/>
        <p:txBody>
          <a:bodyPr/>
          <a:lstStyle/>
          <a:p>
            <a:r>
              <a:rPr lang="zh-CN"/>
              <a:t>课件制作人：谢希仁</a:t>
            </a:r>
          </a:p>
        </p:txBody>
      </p:sp>
      <p:sp>
        <p:nvSpPr>
          <p:cNvPr id="69634" name="Rectangle 2"/>
          <p:cNvSpPr>
            <a:spLocks noGrp="1" noChangeArrowheads="1"/>
          </p:cNvSpPr>
          <p:nvPr>
            <p:ph type="title"/>
          </p:nvPr>
        </p:nvSpPr>
        <p:spPr>
          <a:xfrm>
            <a:off x="179388" y="173038"/>
            <a:ext cx="4824412" cy="1311275"/>
          </a:xfrm>
          <a:solidFill>
            <a:schemeClr val="bg1"/>
          </a:solidFill>
        </p:spPr>
        <p:txBody>
          <a:bodyPr/>
          <a:lstStyle/>
          <a:p>
            <a:r>
              <a:rPr lang="en-US" sz="4000" b="1">
                <a:latin typeface="华文楷体" pitchFamily="2" charset="-122"/>
                <a:ea typeface="华文楷体" pitchFamily="2" charset="-122"/>
              </a:rPr>
              <a:t>1.</a:t>
            </a:r>
            <a:r>
              <a:rPr lang="zh-CN" altLang="en-US" sz="4000" b="1">
                <a:latin typeface="华文楷体" pitchFamily="2" charset="-122"/>
                <a:ea typeface="华文楷体" pitchFamily="2" charset="-122"/>
              </a:rPr>
              <a:t>画出相应的</a:t>
            </a:r>
            <a:r>
              <a:rPr lang="zh-CN" altLang="en-US" sz="4000" b="1">
                <a:solidFill>
                  <a:srgbClr val="EF0B82"/>
                </a:solidFill>
                <a:latin typeface="华文楷体" pitchFamily="2" charset="-122"/>
                <a:ea typeface="华文楷体" pitchFamily="2" charset="-122"/>
              </a:rPr>
              <a:t>流图</a:t>
            </a:r>
            <a:br>
              <a:rPr lang="zh-CN" altLang="en-US" sz="4000" b="1">
                <a:solidFill>
                  <a:srgbClr val="EF0B82"/>
                </a:solidFill>
                <a:latin typeface="华文楷体" pitchFamily="2" charset="-122"/>
                <a:ea typeface="华文楷体" pitchFamily="2" charset="-122"/>
              </a:rPr>
            </a:br>
            <a:r>
              <a:rPr lang="en-US" sz="4000" b="1">
                <a:latin typeface="华文楷体" pitchFamily="2" charset="-122"/>
                <a:ea typeface="华文楷体" pitchFamily="2" charset="-122"/>
              </a:rPr>
              <a:t>2.</a:t>
            </a:r>
            <a:r>
              <a:rPr lang="zh-CN" altLang="en-US" sz="4000" b="1">
                <a:latin typeface="华文楷体" pitchFamily="2" charset="-122"/>
                <a:ea typeface="华文楷体" pitchFamily="2" charset="-122"/>
              </a:rPr>
              <a:t>计算</a:t>
            </a:r>
            <a:r>
              <a:rPr lang="zh-CN" altLang="en-US" sz="4000" b="1">
                <a:solidFill>
                  <a:srgbClr val="EF0B82"/>
                </a:solidFill>
                <a:latin typeface="华文楷体" pitchFamily="2" charset="-122"/>
                <a:ea typeface="华文楷体" pitchFamily="2" charset="-122"/>
              </a:rPr>
              <a:t>环形复杂度</a:t>
            </a:r>
          </a:p>
        </p:txBody>
      </p:sp>
      <p:sp>
        <p:nvSpPr>
          <p:cNvPr id="69635" name="Rectangle 3"/>
          <p:cNvSpPr>
            <a:spLocks noChangeArrowheads="1"/>
          </p:cNvSpPr>
          <p:nvPr/>
        </p:nvSpPr>
        <p:spPr bwMode="auto">
          <a:xfrm>
            <a:off x="468313" y="1795463"/>
            <a:ext cx="3670300" cy="679450"/>
          </a:xfrm>
          <a:prstGeom prst="rect">
            <a:avLst/>
          </a:prstGeom>
          <a:solidFill>
            <a:schemeClr val="bg1"/>
          </a:solidFill>
          <a:ln w="38100" cmpd="sng">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ctr">
              <a:buFontTx/>
              <a:buNone/>
            </a:pPr>
            <a:r>
              <a:rPr lang="zh-CN" altLang="en-US" sz="3600" b="1">
                <a:solidFill>
                  <a:schemeClr val="hlink"/>
                </a:solidFill>
                <a:latin typeface="华文楷体" pitchFamily="2" charset="-122"/>
                <a:ea typeface="华文楷体" pitchFamily="2" charset="-122"/>
              </a:rPr>
              <a:t>环形复杂度为</a:t>
            </a:r>
            <a:r>
              <a:rPr lang="zh-CN" altLang="en-US" sz="3600" b="1">
                <a:solidFill>
                  <a:srgbClr val="333399"/>
                </a:solidFill>
                <a:latin typeface="华文楷体" pitchFamily="2" charset="-122"/>
                <a:ea typeface="华文楷体" pitchFamily="2" charset="-122"/>
              </a:rPr>
              <a:t> </a:t>
            </a:r>
            <a:r>
              <a:rPr lang="en-US" sz="3600" b="1">
                <a:solidFill>
                  <a:schemeClr val="hlink"/>
                </a:solidFill>
                <a:effectLst>
                  <a:outerShdw blurRad="38100" dist="38100" dir="2700000" algn="tl">
                    <a:srgbClr val="C0C0C0"/>
                  </a:outerShdw>
                </a:effectLst>
                <a:latin typeface="华文楷体" pitchFamily="2" charset="-122"/>
                <a:ea typeface="华文楷体" pitchFamily="2" charset="-122"/>
              </a:rPr>
              <a:t>6</a:t>
            </a:r>
          </a:p>
        </p:txBody>
      </p:sp>
      <p:grpSp>
        <p:nvGrpSpPr>
          <p:cNvPr id="69636" name="Group 4"/>
          <p:cNvGrpSpPr>
            <a:grpSpLocks/>
          </p:cNvGrpSpPr>
          <p:nvPr/>
        </p:nvGrpSpPr>
        <p:grpSpPr bwMode="auto">
          <a:xfrm>
            <a:off x="4284663" y="1268413"/>
            <a:ext cx="3887787" cy="5267325"/>
            <a:chOff x="0" y="0"/>
            <a:chExt cx="2449" cy="3318"/>
          </a:xfrm>
        </p:grpSpPr>
        <p:sp>
          <p:nvSpPr>
            <p:cNvPr id="69637" name="Oval 5"/>
            <p:cNvSpPr>
              <a:spLocks noChangeArrowheads="1"/>
            </p:cNvSpPr>
            <p:nvPr/>
          </p:nvSpPr>
          <p:spPr bwMode="auto">
            <a:xfrm>
              <a:off x="823" y="0"/>
              <a:ext cx="365"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a:t>
              </a:r>
            </a:p>
          </p:txBody>
        </p:sp>
        <p:sp>
          <p:nvSpPr>
            <p:cNvPr id="69638" name="Oval 6"/>
            <p:cNvSpPr>
              <a:spLocks noChangeArrowheads="1"/>
            </p:cNvSpPr>
            <p:nvPr/>
          </p:nvSpPr>
          <p:spPr bwMode="auto">
            <a:xfrm>
              <a:off x="1663" y="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2</a:t>
              </a:r>
            </a:p>
          </p:txBody>
        </p:sp>
        <p:sp>
          <p:nvSpPr>
            <p:cNvPr id="69639" name="Oval 7"/>
            <p:cNvSpPr>
              <a:spLocks noChangeArrowheads="1"/>
            </p:cNvSpPr>
            <p:nvPr/>
          </p:nvSpPr>
          <p:spPr bwMode="auto">
            <a:xfrm>
              <a:off x="1663" y="499"/>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3</a:t>
              </a:r>
            </a:p>
          </p:txBody>
        </p:sp>
        <p:sp>
          <p:nvSpPr>
            <p:cNvPr id="69640" name="Oval 8"/>
            <p:cNvSpPr>
              <a:spLocks noChangeArrowheads="1"/>
            </p:cNvSpPr>
            <p:nvPr/>
          </p:nvSpPr>
          <p:spPr bwMode="auto">
            <a:xfrm>
              <a:off x="1663" y="1044"/>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4</a:t>
              </a:r>
            </a:p>
          </p:txBody>
        </p:sp>
        <p:sp>
          <p:nvSpPr>
            <p:cNvPr id="69641" name="Oval 9"/>
            <p:cNvSpPr>
              <a:spLocks noChangeArrowheads="1"/>
            </p:cNvSpPr>
            <p:nvPr/>
          </p:nvSpPr>
          <p:spPr bwMode="auto">
            <a:xfrm>
              <a:off x="1663" y="2132"/>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6</a:t>
              </a:r>
            </a:p>
          </p:txBody>
        </p:sp>
        <p:sp>
          <p:nvSpPr>
            <p:cNvPr id="69642" name="Oval 10"/>
            <p:cNvSpPr>
              <a:spLocks noChangeArrowheads="1"/>
            </p:cNvSpPr>
            <p:nvPr/>
          </p:nvSpPr>
          <p:spPr bwMode="auto">
            <a:xfrm>
              <a:off x="2083" y="2541"/>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7</a:t>
              </a:r>
            </a:p>
          </p:txBody>
        </p:sp>
        <p:sp>
          <p:nvSpPr>
            <p:cNvPr id="69643" name="Oval 11"/>
            <p:cNvSpPr>
              <a:spLocks noChangeArrowheads="1"/>
            </p:cNvSpPr>
            <p:nvPr/>
          </p:nvSpPr>
          <p:spPr bwMode="auto">
            <a:xfrm>
              <a:off x="1103" y="2541"/>
              <a:ext cx="365"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8</a:t>
              </a:r>
            </a:p>
          </p:txBody>
        </p:sp>
        <p:sp>
          <p:nvSpPr>
            <p:cNvPr id="69644" name="Oval 12"/>
            <p:cNvSpPr>
              <a:spLocks noChangeArrowheads="1"/>
            </p:cNvSpPr>
            <p:nvPr/>
          </p:nvSpPr>
          <p:spPr bwMode="auto">
            <a:xfrm>
              <a:off x="1790" y="2963"/>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9</a:t>
              </a:r>
            </a:p>
          </p:txBody>
        </p:sp>
        <p:sp>
          <p:nvSpPr>
            <p:cNvPr id="69645" name="Oval 13"/>
            <p:cNvSpPr>
              <a:spLocks noChangeArrowheads="1"/>
            </p:cNvSpPr>
            <p:nvPr/>
          </p:nvSpPr>
          <p:spPr bwMode="auto">
            <a:xfrm>
              <a:off x="1663" y="1588"/>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5</a:t>
              </a:r>
            </a:p>
          </p:txBody>
        </p:sp>
        <p:sp>
          <p:nvSpPr>
            <p:cNvPr id="69646" name="Line 14"/>
            <p:cNvSpPr>
              <a:spLocks noChangeShapeType="1"/>
            </p:cNvSpPr>
            <p:nvPr/>
          </p:nvSpPr>
          <p:spPr bwMode="auto">
            <a:xfrm>
              <a:off x="1197" y="182"/>
              <a:ext cx="46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7" name="Line 15"/>
            <p:cNvSpPr>
              <a:spLocks noChangeShapeType="1"/>
            </p:cNvSpPr>
            <p:nvPr/>
          </p:nvSpPr>
          <p:spPr bwMode="auto">
            <a:xfrm>
              <a:off x="1803" y="363"/>
              <a:ext cx="0" cy="136"/>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Line 16"/>
            <p:cNvSpPr>
              <a:spLocks noChangeShapeType="1"/>
            </p:cNvSpPr>
            <p:nvPr/>
          </p:nvSpPr>
          <p:spPr bwMode="auto">
            <a:xfrm>
              <a:off x="1803" y="862"/>
              <a:ext cx="0" cy="18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9" name="Line 17"/>
            <p:cNvSpPr>
              <a:spLocks noChangeShapeType="1"/>
            </p:cNvSpPr>
            <p:nvPr/>
          </p:nvSpPr>
          <p:spPr bwMode="auto">
            <a:xfrm>
              <a:off x="1803" y="1407"/>
              <a:ext cx="0" cy="181"/>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0" name="Line 18"/>
            <p:cNvSpPr>
              <a:spLocks noChangeShapeType="1"/>
            </p:cNvSpPr>
            <p:nvPr/>
          </p:nvSpPr>
          <p:spPr bwMode="auto">
            <a:xfrm>
              <a:off x="1803" y="1951"/>
              <a:ext cx="0" cy="181"/>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1" name="Line 19"/>
            <p:cNvSpPr>
              <a:spLocks noChangeShapeType="1"/>
            </p:cNvSpPr>
            <p:nvPr/>
          </p:nvSpPr>
          <p:spPr bwMode="auto">
            <a:xfrm flipH="1">
              <a:off x="1383" y="2404"/>
              <a:ext cx="328" cy="18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2" name="Line 20"/>
            <p:cNvSpPr>
              <a:spLocks noChangeShapeType="1"/>
            </p:cNvSpPr>
            <p:nvPr/>
          </p:nvSpPr>
          <p:spPr bwMode="auto">
            <a:xfrm>
              <a:off x="1991" y="2404"/>
              <a:ext cx="280" cy="13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3" name="Line 21"/>
            <p:cNvSpPr>
              <a:spLocks noChangeShapeType="1"/>
            </p:cNvSpPr>
            <p:nvPr/>
          </p:nvSpPr>
          <p:spPr bwMode="auto">
            <a:xfrm flipH="1">
              <a:off x="1477" y="2722"/>
              <a:ext cx="60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4" name="Line 22"/>
            <p:cNvSpPr>
              <a:spLocks noChangeShapeType="1"/>
            </p:cNvSpPr>
            <p:nvPr/>
          </p:nvSpPr>
          <p:spPr bwMode="auto">
            <a:xfrm>
              <a:off x="1415" y="2838"/>
              <a:ext cx="420" cy="22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5" name="Line 23"/>
            <p:cNvSpPr>
              <a:spLocks noChangeShapeType="1"/>
            </p:cNvSpPr>
            <p:nvPr/>
          </p:nvSpPr>
          <p:spPr bwMode="auto">
            <a:xfrm flipH="1">
              <a:off x="1289" y="1860"/>
              <a:ext cx="422" cy="681"/>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6" name="Line 24"/>
            <p:cNvSpPr>
              <a:spLocks noChangeShapeType="1"/>
            </p:cNvSpPr>
            <p:nvPr/>
          </p:nvSpPr>
          <p:spPr bwMode="auto">
            <a:xfrm flipH="1">
              <a:off x="635" y="273"/>
              <a:ext cx="1028" cy="1188"/>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7" name="Line 25"/>
            <p:cNvSpPr>
              <a:spLocks noChangeShapeType="1"/>
            </p:cNvSpPr>
            <p:nvPr/>
          </p:nvSpPr>
          <p:spPr bwMode="auto">
            <a:xfrm flipH="1">
              <a:off x="725" y="772"/>
              <a:ext cx="938" cy="734"/>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9658" name="Group 26"/>
            <p:cNvGrpSpPr>
              <a:grpSpLocks/>
            </p:cNvGrpSpPr>
            <p:nvPr/>
          </p:nvGrpSpPr>
          <p:grpSpPr bwMode="auto">
            <a:xfrm>
              <a:off x="0" y="1461"/>
              <a:ext cx="1160" cy="1444"/>
              <a:chOff x="0" y="0"/>
              <a:chExt cx="1160" cy="1444"/>
            </a:xfrm>
          </p:grpSpPr>
          <p:sp>
            <p:nvSpPr>
              <p:cNvPr id="69659" name="Oval 27"/>
              <p:cNvSpPr>
                <a:spLocks noChangeArrowheads="1"/>
              </p:cNvSpPr>
              <p:nvPr/>
            </p:nvSpPr>
            <p:spPr bwMode="auto">
              <a:xfrm>
                <a:off x="420" y="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10</a:t>
                </a:r>
              </a:p>
            </p:txBody>
          </p:sp>
          <p:sp>
            <p:nvSpPr>
              <p:cNvPr id="69660" name="Oval 28"/>
              <p:cNvSpPr>
                <a:spLocks noChangeArrowheads="1"/>
              </p:cNvSpPr>
              <p:nvPr/>
            </p:nvSpPr>
            <p:spPr bwMode="auto">
              <a:xfrm>
                <a:off x="794" y="59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11</a:t>
                </a:r>
              </a:p>
            </p:txBody>
          </p:sp>
          <p:sp>
            <p:nvSpPr>
              <p:cNvPr id="69661" name="Oval 29"/>
              <p:cNvSpPr>
                <a:spLocks noChangeArrowheads="1"/>
              </p:cNvSpPr>
              <p:nvPr/>
            </p:nvSpPr>
            <p:spPr bwMode="auto">
              <a:xfrm>
                <a:off x="420" y="1089"/>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13</a:t>
                </a:r>
              </a:p>
            </p:txBody>
          </p:sp>
          <p:sp>
            <p:nvSpPr>
              <p:cNvPr id="69662" name="Oval 30"/>
              <p:cNvSpPr>
                <a:spLocks noChangeArrowheads="1"/>
              </p:cNvSpPr>
              <p:nvPr/>
            </p:nvSpPr>
            <p:spPr bwMode="auto">
              <a:xfrm>
                <a:off x="0" y="59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12</a:t>
                </a:r>
              </a:p>
            </p:txBody>
          </p:sp>
          <p:sp>
            <p:nvSpPr>
              <p:cNvPr id="69663" name="Line 31"/>
              <p:cNvSpPr>
                <a:spLocks noChangeShapeType="1"/>
              </p:cNvSpPr>
              <p:nvPr/>
            </p:nvSpPr>
            <p:spPr bwMode="auto">
              <a:xfrm flipH="1">
                <a:off x="234" y="318"/>
                <a:ext cx="234" cy="27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4" name="Line 32"/>
              <p:cNvSpPr>
                <a:spLocks noChangeShapeType="1"/>
              </p:cNvSpPr>
              <p:nvPr/>
            </p:nvSpPr>
            <p:spPr bwMode="auto">
              <a:xfrm>
                <a:off x="748" y="272"/>
                <a:ext cx="186" cy="318"/>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5" name="Line 33"/>
              <p:cNvSpPr>
                <a:spLocks noChangeShapeType="1"/>
              </p:cNvSpPr>
              <p:nvPr/>
            </p:nvSpPr>
            <p:spPr bwMode="auto">
              <a:xfrm>
                <a:off x="186" y="953"/>
                <a:ext cx="234" cy="27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6" name="Line 34"/>
              <p:cNvSpPr>
                <a:spLocks noChangeShapeType="1"/>
              </p:cNvSpPr>
              <p:nvPr/>
            </p:nvSpPr>
            <p:spPr bwMode="auto">
              <a:xfrm flipH="1">
                <a:off x="748" y="953"/>
                <a:ext cx="140" cy="22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9667" name="AutoShape 35"/>
            <p:cNvCxnSpPr>
              <a:cxnSpLocks noChangeShapeType="1"/>
              <a:stCxn id="69644" idx="6"/>
              <a:endCxn id="69638" idx="6"/>
            </p:cNvCxnSpPr>
            <p:nvPr/>
          </p:nvCxnSpPr>
          <p:spPr bwMode="auto">
            <a:xfrm flipH="1" flipV="1">
              <a:off x="2029" y="178"/>
              <a:ext cx="127" cy="2963"/>
            </a:xfrm>
            <a:prstGeom prst="curvedConnector3">
              <a:avLst>
                <a:gd name="adj1" fmla="val -441736"/>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63348911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ppt_x"/>
                                          </p:val>
                                        </p:tav>
                                        <p:tav tm="100000">
                                          <p:val>
                                            <p:strVal val="#ppt_x"/>
                                          </p:val>
                                        </p:tav>
                                      </p:tavLst>
                                    </p:anim>
                                    <p:anim calcmode="lin" valueType="num">
                                      <p:cBhvr additive="base">
                                        <p:cTn id="8" dur="500" fill="hold"/>
                                        <p:tgtEl>
                                          <p:spTgt spid="696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635"/>
                                        </p:tgtEl>
                                        <p:attrNameLst>
                                          <p:attrName>style.visibility</p:attrName>
                                        </p:attrNameLst>
                                      </p:cBhvr>
                                      <p:to>
                                        <p:strVal val="visible"/>
                                      </p:to>
                                    </p:set>
                                    <p:anim calcmode="lin" valueType="num">
                                      <p:cBhvr additive="base">
                                        <p:cTn id="13" dur="500" fill="hold"/>
                                        <p:tgtEl>
                                          <p:spTgt spid="69635"/>
                                        </p:tgtEl>
                                        <p:attrNameLst>
                                          <p:attrName>ppt_x</p:attrName>
                                        </p:attrNameLst>
                                      </p:cBhvr>
                                      <p:tavLst>
                                        <p:tav tm="0">
                                          <p:val>
                                            <p:strVal val="0-#ppt_w/2"/>
                                          </p:val>
                                        </p:tav>
                                        <p:tav tm="100000">
                                          <p:val>
                                            <p:strVal val="#ppt_x"/>
                                          </p:val>
                                        </p:tav>
                                      </p:tavLst>
                                    </p:anim>
                                    <p:anim calcmode="lin" valueType="num">
                                      <p:cBhvr additive="base">
                                        <p:cTn id="14" dur="500" fill="hold"/>
                                        <p:tgtEl>
                                          <p:spTgt spid="69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nimBg="1" autoUpdateAnimBg="0"/>
      <p:bldP spid="69635"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34663600-8BCC-4973-A38E-F1F9A20F1B55}"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366FB5EA-32A7-4F33-BA98-CD7D8B862C76}" type="slidenum">
              <a:rPr lang="en-US" altLang="zh-CN"/>
              <a:pPr/>
              <a:t>6</a:t>
            </a:fld>
            <a:endParaRPr lang="en-US" altLang="zh-CN"/>
          </a:p>
        </p:txBody>
      </p:sp>
      <p:sp>
        <p:nvSpPr>
          <p:cNvPr id="24578" name="Rectangle 2"/>
          <p:cNvSpPr>
            <a:spLocks noGrp="1" noChangeArrowheads="1"/>
          </p:cNvSpPr>
          <p:nvPr>
            <p:ph type="title"/>
          </p:nvPr>
        </p:nvSpPr>
        <p:spPr/>
        <p:txBody>
          <a:bodyPr/>
          <a:lstStyle/>
          <a:p>
            <a:r>
              <a:rPr lang="en-US" altLang="zh-CN"/>
              <a:t>7.1.1</a:t>
            </a:r>
            <a:r>
              <a:rPr lang="zh-CN" altLang="en-US"/>
              <a:t>软件测试的定义</a:t>
            </a:r>
          </a:p>
        </p:txBody>
      </p:sp>
      <p:pic>
        <p:nvPicPr>
          <p:cNvPr id="24580" name="Picture 4"/>
          <p:cNvPicPr>
            <a:picLocks noChangeAspect="1" noChangeArrowheads="1"/>
          </p:cNvPicPr>
          <p:nvPr/>
        </p:nvPicPr>
        <p:blipFill>
          <a:blip r:embed="rId2" cstate="print"/>
          <a:srcRect/>
          <a:stretch>
            <a:fillRect/>
          </a:stretch>
        </p:blipFill>
        <p:spPr bwMode="auto">
          <a:xfrm>
            <a:off x="381000" y="1066800"/>
            <a:ext cx="2624138" cy="3962400"/>
          </a:xfrm>
          <a:prstGeom prst="rect">
            <a:avLst/>
          </a:prstGeom>
          <a:noFill/>
          <a:ln w="9525">
            <a:noFill/>
            <a:miter lim="800000"/>
            <a:headEnd/>
            <a:tailEnd/>
          </a:ln>
          <a:effectLst/>
        </p:spPr>
      </p:pic>
      <p:pic>
        <p:nvPicPr>
          <p:cNvPr id="24582" name="Picture 6"/>
          <p:cNvPicPr>
            <a:picLocks noGrp="1" noChangeAspect="1" noChangeArrowheads="1"/>
          </p:cNvPicPr>
          <p:nvPr>
            <p:ph type="body" idx="1"/>
          </p:nvPr>
        </p:nvPicPr>
        <p:blipFill>
          <a:blip r:embed="rId3" cstate="print"/>
          <a:srcRect/>
          <a:stretch>
            <a:fillRect/>
          </a:stretch>
        </p:blipFill>
        <p:spPr>
          <a:xfrm>
            <a:off x="762000" y="2514600"/>
            <a:ext cx="7620000" cy="2155825"/>
          </a:xfrm>
          <a:noFill/>
          <a:ln w="38100">
            <a:solidFill>
              <a:srgbClr val="FF0000"/>
            </a:solidFill>
          </a:ln>
        </p:spPr>
      </p:pic>
      <p:sp>
        <p:nvSpPr>
          <p:cNvPr id="24583" name="Rectangle 7"/>
          <p:cNvSpPr>
            <a:spLocks noChangeArrowheads="1"/>
          </p:cNvSpPr>
          <p:nvPr/>
        </p:nvSpPr>
        <p:spPr bwMode="auto">
          <a:xfrm>
            <a:off x="1143000" y="5257800"/>
            <a:ext cx="6970713" cy="519113"/>
          </a:xfrm>
          <a:prstGeom prst="rect">
            <a:avLst/>
          </a:prstGeom>
          <a:solidFill>
            <a:srgbClr val="FF0000"/>
          </a:solidFill>
          <a:ln w="9525">
            <a:noFill/>
            <a:miter lim="800000"/>
            <a:headEnd/>
            <a:tailEnd/>
          </a:ln>
          <a:effectLst/>
        </p:spPr>
        <p:txBody>
          <a:bodyPr wrap="none">
            <a:spAutoFit/>
          </a:bodyPr>
          <a:lstStyle/>
          <a:p>
            <a:r>
              <a:rPr lang="zh-CN" altLang="en-US" sz="2800" b="1">
                <a:solidFill>
                  <a:schemeClr val="bg1"/>
                </a:solidFill>
                <a:ea typeface="黑体" pitchFamily="2" charset="-122"/>
              </a:rPr>
              <a:t>软件测试为了发现错误而执行程序的过程。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ppt_x"/>
                                          </p:val>
                                        </p:tav>
                                        <p:tav tm="100000">
                                          <p:val>
                                            <p:strVal val="#ppt_x"/>
                                          </p:val>
                                        </p:tav>
                                      </p:tavLst>
                                    </p:anim>
                                    <p:anim calcmode="lin" valueType="num">
                                      <p:cBhvr additive="base">
                                        <p:cTn id="8"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582"/>
                                        </p:tgtEl>
                                        <p:attrNameLst>
                                          <p:attrName>style.visibility</p:attrName>
                                        </p:attrNameLst>
                                      </p:cBhvr>
                                      <p:to>
                                        <p:strVal val="visible"/>
                                      </p:to>
                                    </p:set>
                                    <p:anim calcmode="lin" valueType="num">
                                      <p:cBhvr additive="base">
                                        <p:cTn id="13" dur="500" fill="hold"/>
                                        <p:tgtEl>
                                          <p:spTgt spid="24582"/>
                                        </p:tgtEl>
                                        <p:attrNameLst>
                                          <p:attrName>ppt_x</p:attrName>
                                        </p:attrNameLst>
                                      </p:cBhvr>
                                      <p:tavLst>
                                        <p:tav tm="0">
                                          <p:val>
                                            <p:strVal val="#ppt_x"/>
                                          </p:val>
                                        </p:tav>
                                        <p:tav tm="100000">
                                          <p:val>
                                            <p:strVal val="#ppt_x"/>
                                          </p:val>
                                        </p:tav>
                                      </p:tavLst>
                                    </p:anim>
                                    <p:anim calcmode="lin" valueType="num">
                                      <p:cBhvr additive="base">
                                        <p:cTn id="14"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83"/>
                                        </p:tgtEl>
                                        <p:attrNameLst>
                                          <p:attrName>style.visibility</p:attrName>
                                        </p:attrNameLst>
                                      </p:cBhvr>
                                      <p:to>
                                        <p:strVal val="visible"/>
                                      </p:to>
                                    </p:set>
                                    <p:anim calcmode="lin" valueType="num">
                                      <p:cBhvr additive="base">
                                        <p:cTn id="19" dur="500" fill="hold"/>
                                        <p:tgtEl>
                                          <p:spTgt spid="24583"/>
                                        </p:tgtEl>
                                        <p:attrNameLst>
                                          <p:attrName>ppt_x</p:attrName>
                                        </p:attrNameLst>
                                      </p:cBhvr>
                                      <p:tavLst>
                                        <p:tav tm="0">
                                          <p:val>
                                            <p:strVal val="#ppt_x"/>
                                          </p:val>
                                        </p:tav>
                                        <p:tav tm="100000">
                                          <p:val>
                                            <p:strVal val="#ppt_x"/>
                                          </p:val>
                                        </p:tav>
                                      </p:tavLst>
                                    </p:anim>
                                    <p:anim calcmode="lin" valueType="num">
                                      <p:cBhvr additive="base">
                                        <p:cTn id="20" dur="500" fill="hold"/>
                                        <p:tgtEl>
                                          <p:spTgt spid="24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页脚占位符 4"/>
          <p:cNvSpPr>
            <a:spLocks noGrp="1"/>
          </p:cNvSpPr>
          <p:nvPr>
            <p:ph type="ftr" sz="quarter" idx="11"/>
          </p:nvPr>
        </p:nvSpPr>
        <p:spPr/>
        <p:txBody>
          <a:bodyPr/>
          <a:lstStyle/>
          <a:p>
            <a:r>
              <a:rPr lang="zh-CN"/>
              <a:t>课件制作人：谢希仁</a:t>
            </a:r>
          </a:p>
        </p:txBody>
      </p:sp>
      <p:sp>
        <p:nvSpPr>
          <p:cNvPr id="70658" name="Rectangle 2"/>
          <p:cNvSpPr>
            <a:spLocks noGrp="1" noChangeArrowheads="1"/>
          </p:cNvSpPr>
          <p:nvPr>
            <p:ph type="title"/>
          </p:nvPr>
        </p:nvSpPr>
        <p:spPr>
          <a:xfrm>
            <a:off x="900113" y="355600"/>
            <a:ext cx="8043862" cy="762000"/>
          </a:xfrm>
        </p:spPr>
        <p:txBody>
          <a:bodyPr/>
          <a:lstStyle/>
          <a:p>
            <a:r>
              <a:rPr lang="en-US" b="1">
                <a:ea typeface="楷体_GB2312" pitchFamily="1" charset="-122"/>
              </a:rPr>
              <a:t>3.</a:t>
            </a:r>
            <a:r>
              <a:rPr lang="zh-CN" altLang="en-US" b="1">
                <a:ea typeface="楷体_GB2312" pitchFamily="1" charset="-122"/>
              </a:rPr>
              <a:t>确定线性独立路径的基本集合</a:t>
            </a:r>
          </a:p>
        </p:txBody>
      </p:sp>
      <p:sp>
        <p:nvSpPr>
          <p:cNvPr id="70659" name="Rectangle 3"/>
          <p:cNvSpPr>
            <a:spLocks noGrp="1" noChangeArrowheads="1"/>
          </p:cNvSpPr>
          <p:nvPr>
            <p:ph type="body" idx="1"/>
          </p:nvPr>
        </p:nvSpPr>
        <p:spPr>
          <a:xfrm>
            <a:off x="252413" y="981075"/>
            <a:ext cx="4968875" cy="2867025"/>
          </a:xfrm>
          <a:solidFill>
            <a:schemeClr val="bg1"/>
          </a:solidFill>
        </p:spPr>
        <p:txBody>
          <a:bodyPr/>
          <a:lstStyle/>
          <a:p>
            <a:pPr>
              <a:lnSpc>
                <a:spcPct val="80000"/>
              </a:lnSpc>
              <a:buFont typeface="Wingdings" pitchFamily="2" charset="2"/>
              <a:buNone/>
            </a:pPr>
            <a:r>
              <a:rPr lang="zh-CN" altLang="en-US" sz="2800" b="1">
                <a:solidFill>
                  <a:srgbClr val="0000FC"/>
                </a:solidFill>
                <a:latin typeface="Times New Roman" pitchFamily="18" charset="0"/>
                <a:ea typeface="楷体_GB2312" pitchFamily="1" charset="-122"/>
              </a:rPr>
              <a:t>路径</a:t>
            </a:r>
            <a:r>
              <a:rPr lang="en-US" sz="2800" b="1">
                <a:solidFill>
                  <a:srgbClr val="0000FC"/>
                </a:solidFill>
                <a:latin typeface="Times New Roman" pitchFamily="18" charset="0"/>
                <a:ea typeface="楷体_GB2312" pitchFamily="1" charset="-122"/>
              </a:rPr>
              <a:t>1</a:t>
            </a:r>
            <a:r>
              <a:rPr lang="zh-CN" altLang="en-US" sz="2800" b="1">
                <a:latin typeface="Times New Roman" pitchFamily="18" charset="0"/>
                <a:ea typeface="楷体_GB2312" pitchFamily="1" charset="-122"/>
              </a:rPr>
              <a:t>：</a:t>
            </a:r>
            <a:r>
              <a:rPr lang="en-US" sz="2800" b="1">
                <a:solidFill>
                  <a:schemeClr val="hlink"/>
                </a:solidFill>
                <a:latin typeface="Times New Roman" pitchFamily="18" charset="0"/>
                <a:ea typeface="楷体_GB2312" pitchFamily="1" charset="-122"/>
              </a:rPr>
              <a:t>1-2-10-11-13</a:t>
            </a:r>
          </a:p>
          <a:p>
            <a:pPr>
              <a:lnSpc>
                <a:spcPct val="80000"/>
              </a:lnSpc>
              <a:buFont typeface="Wingdings" pitchFamily="2" charset="2"/>
              <a:buNone/>
            </a:pPr>
            <a:r>
              <a:rPr lang="zh-CN" altLang="en-US" sz="2800" b="1">
                <a:solidFill>
                  <a:srgbClr val="0000FC"/>
                </a:solidFill>
                <a:latin typeface="Times New Roman" pitchFamily="18" charset="0"/>
                <a:ea typeface="楷体_GB2312" pitchFamily="1" charset="-122"/>
              </a:rPr>
              <a:t>路径</a:t>
            </a:r>
            <a:r>
              <a:rPr lang="en-US" sz="2800" b="1">
                <a:solidFill>
                  <a:srgbClr val="0000FC"/>
                </a:solidFill>
                <a:latin typeface="Times New Roman" pitchFamily="18" charset="0"/>
                <a:ea typeface="楷体_GB2312" pitchFamily="1" charset="-122"/>
              </a:rPr>
              <a:t>2</a:t>
            </a:r>
            <a:r>
              <a:rPr lang="zh-CN" altLang="en-US" sz="2800" b="1">
                <a:latin typeface="Times New Roman" pitchFamily="18" charset="0"/>
                <a:ea typeface="楷体_GB2312" pitchFamily="1" charset="-122"/>
              </a:rPr>
              <a:t>：</a:t>
            </a:r>
            <a:r>
              <a:rPr lang="en-US" sz="2800" b="1">
                <a:solidFill>
                  <a:schemeClr val="hlink"/>
                </a:solidFill>
                <a:latin typeface="Times New Roman" pitchFamily="18" charset="0"/>
                <a:ea typeface="楷体_GB2312" pitchFamily="1" charset="-122"/>
              </a:rPr>
              <a:t>1-2-10-12-13</a:t>
            </a:r>
          </a:p>
          <a:p>
            <a:pPr>
              <a:lnSpc>
                <a:spcPct val="80000"/>
              </a:lnSpc>
              <a:buFont typeface="Wingdings" pitchFamily="2" charset="2"/>
              <a:buNone/>
            </a:pPr>
            <a:r>
              <a:rPr lang="zh-CN" altLang="en-US" sz="2800" b="1">
                <a:solidFill>
                  <a:srgbClr val="0000FC"/>
                </a:solidFill>
                <a:latin typeface="Times New Roman" pitchFamily="18" charset="0"/>
                <a:ea typeface="楷体_GB2312" pitchFamily="1" charset="-122"/>
              </a:rPr>
              <a:t>路径</a:t>
            </a:r>
            <a:r>
              <a:rPr lang="en-US" sz="2800" b="1">
                <a:solidFill>
                  <a:srgbClr val="0000FC"/>
                </a:solidFill>
                <a:latin typeface="Times New Roman" pitchFamily="18" charset="0"/>
                <a:ea typeface="楷体_GB2312" pitchFamily="1" charset="-122"/>
              </a:rPr>
              <a:t>3</a:t>
            </a:r>
            <a:r>
              <a:rPr lang="zh-CN" altLang="en-US" sz="2800" b="1">
                <a:latin typeface="Times New Roman" pitchFamily="18" charset="0"/>
                <a:ea typeface="楷体_GB2312" pitchFamily="1" charset="-122"/>
              </a:rPr>
              <a:t>：</a:t>
            </a:r>
            <a:r>
              <a:rPr lang="en-US" sz="2800" b="1">
                <a:solidFill>
                  <a:schemeClr val="hlink"/>
                </a:solidFill>
                <a:latin typeface="Times New Roman" pitchFamily="18" charset="0"/>
                <a:ea typeface="楷体_GB2312" pitchFamily="1" charset="-122"/>
              </a:rPr>
              <a:t>1-2-3-10-11-13</a:t>
            </a:r>
          </a:p>
          <a:p>
            <a:pPr>
              <a:lnSpc>
                <a:spcPct val="80000"/>
              </a:lnSpc>
              <a:buFont typeface="Wingdings" pitchFamily="2" charset="2"/>
              <a:buNone/>
            </a:pPr>
            <a:r>
              <a:rPr lang="zh-CN" altLang="en-US" sz="2800" b="1">
                <a:solidFill>
                  <a:srgbClr val="0000FC"/>
                </a:solidFill>
                <a:latin typeface="Times New Roman" pitchFamily="18" charset="0"/>
                <a:ea typeface="楷体_GB2312" pitchFamily="1" charset="-122"/>
              </a:rPr>
              <a:t>路径</a:t>
            </a:r>
            <a:r>
              <a:rPr lang="en-US" sz="2800" b="1">
                <a:solidFill>
                  <a:srgbClr val="0000FC"/>
                </a:solidFill>
                <a:latin typeface="Times New Roman" pitchFamily="18" charset="0"/>
                <a:ea typeface="楷体_GB2312" pitchFamily="1" charset="-122"/>
              </a:rPr>
              <a:t>4</a:t>
            </a:r>
            <a:r>
              <a:rPr lang="zh-CN" altLang="en-US" sz="2800" b="1">
                <a:latin typeface="Times New Roman" pitchFamily="18" charset="0"/>
                <a:ea typeface="楷体_GB2312" pitchFamily="1" charset="-122"/>
              </a:rPr>
              <a:t>：</a:t>
            </a:r>
            <a:r>
              <a:rPr lang="en-US" sz="2800" b="1">
                <a:solidFill>
                  <a:schemeClr val="hlink"/>
                </a:solidFill>
                <a:latin typeface="Times New Roman" pitchFamily="18" charset="0"/>
                <a:ea typeface="楷体_GB2312" pitchFamily="1" charset="-122"/>
              </a:rPr>
              <a:t>1-2-3-4-5-8-9-2-…</a:t>
            </a:r>
          </a:p>
          <a:p>
            <a:pPr>
              <a:lnSpc>
                <a:spcPct val="80000"/>
              </a:lnSpc>
              <a:buFont typeface="Wingdings" pitchFamily="2" charset="2"/>
              <a:buNone/>
            </a:pPr>
            <a:r>
              <a:rPr lang="zh-CN" altLang="en-US" sz="2800" b="1">
                <a:solidFill>
                  <a:srgbClr val="0000FC"/>
                </a:solidFill>
                <a:latin typeface="Times New Roman" pitchFamily="18" charset="0"/>
                <a:ea typeface="楷体_GB2312" pitchFamily="1" charset="-122"/>
              </a:rPr>
              <a:t>路径</a:t>
            </a:r>
            <a:r>
              <a:rPr lang="en-US" sz="2800" b="1">
                <a:solidFill>
                  <a:srgbClr val="0000FC"/>
                </a:solidFill>
                <a:latin typeface="Times New Roman" pitchFamily="18" charset="0"/>
                <a:ea typeface="楷体_GB2312" pitchFamily="1" charset="-122"/>
              </a:rPr>
              <a:t>5</a:t>
            </a:r>
            <a:r>
              <a:rPr lang="zh-CN" altLang="en-US" sz="2800" b="1">
                <a:latin typeface="Times New Roman" pitchFamily="18" charset="0"/>
                <a:ea typeface="楷体_GB2312" pitchFamily="1" charset="-122"/>
              </a:rPr>
              <a:t>：</a:t>
            </a:r>
            <a:r>
              <a:rPr lang="en-US" sz="2800" b="1">
                <a:solidFill>
                  <a:schemeClr val="hlink"/>
                </a:solidFill>
                <a:latin typeface="Times New Roman" pitchFamily="18" charset="0"/>
                <a:ea typeface="楷体_GB2312" pitchFamily="1" charset="-122"/>
              </a:rPr>
              <a:t>1-2-3-4-5-6-8-9-</a:t>
            </a:r>
            <a:r>
              <a:rPr lang="en-US" b="1">
                <a:solidFill>
                  <a:schemeClr val="hlink"/>
                </a:solidFill>
                <a:latin typeface="Times New Roman" pitchFamily="18" charset="0"/>
                <a:ea typeface="楷体_GB2312" pitchFamily="1" charset="-122"/>
              </a:rPr>
              <a:t>2-…</a:t>
            </a:r>
          </a:p>
          <a:p>
            <a:pPr>
              <a:lnSpc>
                <a:spcPct val="80000"/>
              </a:lnSpc>
              <a:buFont typeface="Wingdings" pitchFamily="2" charset="2"/>
              <a:buNone/>
            </a:pPr>
            <a:r>
              <a:rPr lang="zh-CN" altLang="en-US" sz="2800" b="1">
                <a:solidFill>
                  <a:srgbClr val="0000FC"/>
                </a:solidFill>
                <a:latin typeface="Times New Roman" pitchFamily="18" charset="0"/>
                <a:ea typeface="楷体_GB2312" pitchFamily="1" charset="-122"/>
              </a:rPr>
              <a:t>路径</a:t>
            </a:r>
            <a:r>
              <a:rPr lang="en-US" sz="2800" b="1">
                <a:solidFill>
                  <a:srgbClr val="0000FC"/>
                </a:solidFill>
                <a:latin typeface="Times New Roman" pitchFamily="18" charset="0"/>
                <a:ea typeface="楷体_GB2312" pitchFamily="1" charset="-122"/>
              </a:rPr>
              <a:t>6</a:t>
            </a:r>
            <a:r>
              <a:rPr lang="zh-CN" altLang="en-US" sz="2800" b="1">
                <a:latin typeface="Times New Roman" pitchFamily="18" charset="0"/>
                <a:ea typeface="楷体_GB2312" pitchFamily="1" charset="-122"/>
              </a:rPr>
              <a:t>：</a:t>
            </a:r>
            <a:r>
              <a:rPr lang="en-US" sz="2800" b="1">
                <a:solidFill>
                  <a:schemeClr val="hlink"/>
                </a:solidFill>
                <a:latin typeface="Times New Roman" pitchFamily="18" charset="0"/>
                <a:ea typeface="楷体_GB2312" pitchFamily="1" charset="-122"/>
              </a:rPr>
              <a:t>1-2-3-4-5-6-7-8-9-2-…</a:t>
            </a:r>
          </a:p>
        </p:txBody>
      </p:sp>
      <p:grpSp>
        <p:nvGrpSpPr>
          <p:cNvPr id="70660" name="Group 4"/>
          <p:cNvGrpSpPr>
            <a:grpSpLocks/>
          </p:cNvGrpSpPr>
          <p:nvPr/>
        </p:nvGrpSpPr>
        <p:grpSpPr bwMode="auto">
          <a:xfrm>
            <a:off x="4716463" y="1341438"/>
            <a:ext cx="3887787" cy="5267325"/>
            <a:chOff x="0" y="0"/>
            <a:chExt cx="2449" cy="3318"/>
          </a:xfrm>
        </p:grpSpPr>
        <p:sp>
          <p:nvSpPr>
            <p:cNvPr id="70661" name="Oval 5"/>
            <p:cNvSpPr>
              <a:spLocks noChangeArrowheads="1"/>
            </p:cNvSpPr>
            <p:nvPr/>
          </p:nvSpPr>
          <p:spPr bwMode="auto">
            <a:xfrm>
              <a:off x="823" y="0"/>
              <a:ext cx="365"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a:t>
              </a:r>
            </a:p>
          </p:txBody>
        </p:sp>
        <p:sp>
          <p:nvSpPr>
            <p:cNvPr id="70662" name="Oval 6"/>
            <p:cNvSpPr>
              <a:spLocks noChangeArrowheads="1"/>
            </p:cNvSpPr>
            <p:nvPr/>
          </p:nvSpPr>
          <p:spPr bwMode="auto">
            <a:xfrm>
              <a:off x="1663" y="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2</a:t>
              </a:r>
            </a:p>
          </p:txBody>
        </p:sp>
        <p:sp>
          <p:nvSpPr>
            <p:cNvPr id="70663" name="Oval 7"/>
            <p:cNvSpPr>
              <a:spLocks noChangeArrowheads="1"/>
            </p:cNvSpPr>
            <p:nvPr/>
          </p:nvSpPr>
          <p:spPr bwMode="auto">
            <a:xfrm>
              <a:off x="1663" y="499"/>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3</a:t>
              </a:r>
            </a:p>
          </p:txBody>
        </p:sp>
        <p:sp>
          <p:nvSpPr>
            <p:cNvPr id="70664" name="Oval 8"/>
            <p:cNvSpPr>
              <a:spLocks noChangeArrowheads="1"/>
            </p:cNvSpPr>
            <p:nvPr/>
          </p:nvSpPr>
          <p:spPr bwMode="auto">
            <a:xfrm>
              <a:off x="1663" y="1044"/>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4</a:t>
              </a:r>
            </a:p>
          </p:txBody>
        </p:sp>
        <p:sp>
          <p:nvSpPr>
            <p:cNvPr id="70665" name="Oval 9"/>
            <p:cNvSpPr>
              <a:spLocks noChangeArrowheads="1"/>
            </p:cNvSpPr>
            <p:nvPr/>
          </p:nvSpPr>
          <p:spPr bwMode="auto">
            <a:xfrm>
              <a:off x="1663" y="2132"/>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6</a:t>
              </a:r>
            </a:p>
          </p:txBody>
        </p:sp>
        <p:sp>
          <p:nvSpPr>
            <p:cNvPr id="70666" name="Oval 10"/>
            <p:cNvSpPr>
              <a:spLocks noChangeArrowheads="1"/>
            </p:cNvSpPr>
            <p:nvPr/>
          </p:nvSpPr>
          <p:spPr bwMode="auto">
            <a:xfrm>
              <a:off x="2083" y="2541"/>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7</a:t>
              </a:r>
            </a:p>
          </p:txBody>
        </p:sp>
        <p:sp>
          <p:nvSpPr>
            <p:cNvPr id="70667" name="Oval 11"/>
            <p:cNvSpPr>
              <a:spLocks noChangeArrowheads="1"/>
            </p:cNvSpPr>
            <p:nvPr/>
          </p:nvSpPr>
          <p:spPr bwMode="auto">
            <a:xfrm>
              <a:off x="1103" y="2541"/>
              <a:ext cx="365"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8</a:t>
              </a:r>
            </a:p>
          </p:txBody>
        </p:sp>
        <p:sp>
          <p:nvSpPr>
            <p:cNvPr id="70668" name="Oval 12"/>
            <p:cNvSpPr>
              <a:spLocks noChangeArrowheads="1"/>
            </p:cNvSpPr>
            <p:nvPr/>
          </p:nvSpPr>
          <p:spPr bwMode="auto">
            <a:xfrm>
              <a:off x="1790" y="2963"/>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9</a:t>
              </a:r>
            </a:p>
          </p:txBody>
        </p:sp>
        <p:sp>
          <p:nvSpPr>
            <p:cNvPr id="70669" name="Oval 13"/>
            <p:cNvSpPr>
              <a:spLocks noChangeArrowheads="1"/>
            </p:cNvSpPr>
            <p:nvPr/>
          </p:nvSpPr>
          <p:spPr bwMode="auto">
            <a:xfrm>
              <a:off x="1663" y="1588"/>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5</a:t>
              </a:r>
            </a:p>
          </p:txBody>
        </p:sp>
        <p:sp>
          <p:nvSpPr>
            <p:cNvPr id="70670" name="Line 14"/>
            <p:cNvSpPr>
              <a:spLocks noChangeShapeType="1"/>
            </p:cNvSpPr>
            <p:nvPr/>
          </p:nvSpPr>
          <p:spPr bwMode="auto">
            <a:xfrm>
              <a:off x="1197" y="182"/>
              <a:ext cx="46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1" name="Line 15"/>
            <p:cNvSpPr>
              <a:spLocks noChangeShapeType="1"/>
            </p:cNvSpPr>
            <p:nvPr/>
          </p:nvSpPr>
          <p:spPr bwMode="auto">
            <a:xfrm>
              <a:off x="1803" y="363"/>
              <a:ext cx="0" cy="136"/>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2" name="Line 16"/>
            <p:cNvSpPr>
              <a:spLocks noChangeShapeType="1"/>
            </p:cNvSpPr>
            <p:nvPr/>
          </p:nvSpPr>
          <p:spPr bwMode="auto">
            <a:xfrm>
              <a:off x="1803" y="862"/>
              <a:ext cx="0" cy="18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7"/>
            <p:cNvSpPr>
              <a:spLocks noChangeShapeType="1"/>
            </p:cNvSpPr>
            <p:nvPr/>
          </p:nvSpPr>
          <p:spPr bwMode="auto">
            <a:xfrm>
              <a:off x="1803" y="1407"/>
              <a:ext cx="0" cy="181"/>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18"/>
            <p:cNvSpPr>
              <a:spLocks noChangeShapeType="1"/>
            </p:cNvSpPr>
            <p:nvPr/>
          </p:nvSpPr>
          <p:spPr bwMode="auto">
            <a:xfrm>
              <a:off x="1803" y="1951"/>
              <a:ext cx="0" cy="181"/>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19"/>
            <p:cNvSpPr>
              <a:spLocks noChangeShapeType="1"/>
            </p:cNvSpPr>
            <p:nvPr/>
          </p:nvSpPr>
          <p:spPr bwMode="auto">
            <a:xfrm flipH="1">
              <a:off x="1383" y="2404"/>
              <a:ext cx="328" cy="18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Line 20"/>
            <p:cNvSpPr>
              <a:spLocks noChangeShapeType="1"/>
            </p:cNvSpPr>
            <p:nvPr/>
          </p:nvSpPr>
          <p:spPr bwMode="auto">
            <a:xfrm>
              <a:off x="1991" y="2404"/>
              <a:ext cx="280" cy="13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Line 21"/>
            <p:cNvSpPr>
              <a:spLocks noChangeShapeType="1"/>
            </p:cNvSpPr>
            <p:nvPr/>
          </p:nvSpPr>
          <p:spPr bwMode="auto">
            <a:xfrm flipH="1">
              <a:off x="1477" y="2722"/>
              <a:ext cx="60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8" name="Line 22"/>
            <p:cNvSpPr>
              <a:spLocks noChangeShapeType="1"/>
            </p:cNvSpPr>
            <p:nvPr/>
          </p:nvSpPr>
          <p:spPr bwMode="auto">
            <a:xfrm>
              <a:off x="1415" y="2838"/>
              <a:ext cx="420" cy="22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9" name="Line 23"/>
            <p:cNvSpPr>
              <a:spLocks noChangeShapeType="1"/>
            </p:cNvSpPr>
            <p:nvPr/>
          </p:nvSpPr>
          <p:spPr bwMode="auto">
            <a:xfrm flipH="1">
              <a:off x="1289" y="1860"/>
              <a:ext cx="422" cy="681"/>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24"/>
            <p:cNvSpPr>
              <a:spLocks noChangeShapeType="1"/>
            </p:cNvSpPr>
            <p:nvPr/>
          </p:nvSpPr>
          <p:spPr bwMode="auto">
            <a:xfrm flipH="1">
              <a:off x="635" y="273"/>
              <a:ext cx="1028" cy="1188"/>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25"/>
            <p:cNvSpPr>
              <a:spLocks noChangeShapeType="1"/>
            </p:cNvSpPr>
            <p:nvPr/>
          </p:nvSpPr>
          <p:spPr bwMode="auto">
            <a:xfrm flipH="1">
              <a:off x="725" y="772"/>
              <a:ext cx="938" cy="734"/>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2" name="Group 26"/>
            <p:cNvGrpSpPr>
              <a:grpSpLocks/>
            </p:cNvGrpSpPr>
            <p:nvPr/>
          </p:nvGrpSpPr>
          <p:grpSpPr bwMode="auto">
            <a:xfrm>
              <a:off x="0" y="1461"/>
              <a:ext cx="1160" cy="1444"/>
              <a:chOff x="0" y="0"/>
              <a:chExt cx="1160" cy="1444"/>
            </a:xfrm>
          </p:grpSpPr>
          <p:sp>
            <p:nvSpPr>
              <p:cNvPr id="70683" name="Oval 27"/>
              <p:cNvSpPr>
                <a:spLocks noChangeArrowheads="1"/>
              </p:cNvSpPr>
              <p:nvPr/>
            </p:nvSpPr>
            <p:spPr bwMode="auto">
              <a:xfrm>
                <a:off x="420" y="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10</a:t>
                </a:r>
              </a:p>
            </p:txBody>
          </p:sp>
          <p:sp>
            <p:nvSpPr>
              <p:cNvPr id="70684" name="Oval 28"/>
              <p:cNvSpPr>
                <a:spLocks noChangeArrowheads="1"/>
              </p:cNvSpPr>
              <p:nvPr/>
            </p:nvSpPr>
            <p:spPr bwMode="auto">
              <a:xfrm>
                <a:off x="794" y="59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11</a:t>
                </a:r>
              </a:p>
            </p:txBody>
          </p:sp>
          <p:sp>
            <p:nvSpPr>
              <p:cNvPr id="70685" name="Oval 29"/>
              <p:cNvSpPr>
                <a:spLocks noChangeArrowheads="1"/>
              </p:cNvSpPr>
              <p:nvPr/>
            </p:nvSpPr>
            <p:spPr bwMode="auto">
              <a:xfrm>
                <a:off x="420" y="1089"/>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13</a:t>
                </a:r>
              </a:p>
            </p:txBody>
          </p:sp>
          <p:sp>
            <p:nvSpPr>
              <p:cNvPr id="70686" name="Oval 30"/>
              <p:cNvSpPr>
                <a:spLocks noChangeArrowheads="1"/>
              </p:cNvSpPr>
              <p:nvPr/>
            </p:nvSpPr>
            <p:spPr bwMode="auto">
              <a:xfrm>
                <a:off x="0" y="590"/>
                <a:ext cx="366" cy="355"/>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Arial" pitchFamily="34" charset="0"/>
                  </a:rPr>
                  <a:t>12</a:t>
                </a:r>
              </a:p>
            </p:txBody>
          </p:sp>
          <p:sp>
            <p:nvSpPr>
              <p:cNvPr id="70687" name="Line 31"/>
              <p:cNvSpPr>
                <a:spLocks noChangeShapeType="1"/>
              </p:cNvSpPr>
              <p:nvPr/>
            </p:nvSpPr>
            <p:spPr bwMode="auto">
              <a:xfrm flipH="1">
                <a:off x="234" y="318"/>
                <a:ext cx="234" cy="27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Line 32"/>
              <p:cNvSpPr>
                <a:spLocks noChangeShapeType="1"/>
              </p:cNvSpPr>
              <p:nvPr/>
            </p:nvSpPr>
            <p:spPr bwMode="auto">
              <a:xfrm>
                <a:off x="748" y="272"/>
                <a:ext cx="186" cy="318"/>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9" name="Line 33"/>
              <p:cNvSpPr>
                <a:spLocks noChangeShapeType="1"/>
              </p:cNvSpPr>
              <p:nvPr/>
            </p:nvSpPr>
            <p:spPr bwMode="auto">
              <a:xfrm>
                <a:off x="186" y="953"/>
                <a:ext cx="234" cy="272"/>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0" name="Line 34"/>
              <p:cNvSpPr>
                <a:spLocks noChangeShapeType="1"/>
              </p:cNvSpPr>
              <p:nvPr/>
            </p:nvSpPr>
            <p:spPr bwMode="auto">
              <a:xfrm flipH="1">
                <a:off x="748" y="953"/>
                <a:ext cx="140" cy="22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70691" name="AutoShape 35"/>
            <p:cNvCxnSpPr>
              <a:cxnSpLocks noChangeShapeType="1"/>
              <a:stCxn id="70668" idx="6"/>
              <a:endCxn id="70662" idx="6"/>
            </p:cNvCxnSpPr>
            <p:nvPr/>
          </p:nvCxnSpPr>
          <p:spPr bwMode="auto">
            <a:xfrm flipH="1" flipV="1">
              <a:off x="2029" y="178"/>
              <a:ext cx="127" cy="2963"/>
            </a:xfrm>
            <a:prstGeom prst="curvedConnector3">
              <a:avLst>
                <a:gd name="adj1" fmla="val -441736"/>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692" name="Rectangle 36"/>
          <p:cNvSpPr>
            <a:spLocks noChangeArrowheads="1"/>
          </p:cNvSpPr>
          <p:nvPr/>
        </p:nvSpPr>
        <p:spPr bwMode="auto">
          <a:xfrm>
            <a:off x="179388" y="4941888"/>
            <a:ext cx="4248150" cy="14573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20000"/>
              </a:spcBef>
              <a:buClr>
                <a:schemeClr val="folHlink"/>
              </a:buClr>
              <a:buSzPct val="60000"/>
              <a:buFont typeface="Wingdings" pitchFamily="2" charset="2"/>
              <a:buNone/>
            </a:pPr>
            <a:r>
              <a:rPr lang="zh-CN" altLang="en-US" sz="2800" b="1">
                <a:solidFill>
                  <a:srgbClr val="990000"/>
                </a:solidFill>
                <a:latin typeface="Times New Roman" pitchFamily="18" charset="0"/>
                <a:ea typeface="楷体_GB2312" pitchFamily="1" charset="-122"/>
              </a:rPr>
              <a:t>独立路径：</a:t>
            </a:r>
          </a:p>
          <a:p>
            <a:pPr marL="342900" indent="-342900">
              <a:spcBef>
                <a:spcPct val="20000"/>
              </a:spcBef>
              <a:buClr>
                <a:schemeClr val="folHlink"/>
              </a:buClr>
              <a:buSzPct val="60000"/>
              <a:buFont typeface="Wingdings" pitchFamily="2" charset="2"/>
              <a:buNone/>
            </a:pPr>
            <a:r>
              <a:rPr lang="zh-CN" altLang="en-US" sz="2800" b="1">
                <a:solidFill>
                  <a:srgbClr val="0000FC"/>
                </a:solidFill>
                <a:latin typeface="Times New Roman" pitchFamily="18" charset="0"/>
                <a:ea typeface="楷体_GB2312" pitchFamily="1" charset="-122"/>
              </a:rPr>
              <a:t>   至少包含一条定义该路径</a:t>
            </a:r>
            <a:r>
              <a:rPr lang="zh-CN" altLang="en-US" sz="2800" b="1">
                <a:solidFill>
                  <a:schemeClr val="hlink"/>
                </a:solidFill>
                <a:latin typeface="Times New Roman" pitchFamily="18" charset="0"/>
                <a:ea typeface="楷体_GB2312" pitchFamily="1" charset="-122"/>
              </a:rPr>
              <a:t>之前不曾用过</a:t>
            </a:r>
            <a:r>
              <a:rPr lang="zh-CN" altLang="en-US" sz="2800" b="1">
                <a:solidFill>
                  <a:srgbClr val="0000FC"/>
                </a:solidFill>
                <a:latin typeface="Times New Roman" pitchFamily="18" charset="0"/>
                <a:ea typeface="楷体_GB2312" pitchFamily="1" charset="-122"/>
              </a:rPr>
              <a:t>的边。</a:t>
            </a:r>
            <a:endParaRPr lang="en-US" sz="2800" b="1">
              <a:solidFill>
                <a:schemeClr val="hlink"/>
              </a:solidFill>
              <a:latin typeface="Times New Roman" pitchFamily="18" charset="0"/>
              <a:ea typeface="楷体_GB2312" pitchFamily="1" charset="-122"/>
            </a:endParaRPr>
          </a:p>
        </p:txBody>
      </p:sp>
      <p:sp>
        <p:nvSpPr>
          <p:cNvPr id="70693" name="Rectangle 37"/>
          <p:cNvSpPr>
            <a:spLocks noChangeArrowheads="1"/>
          </p:cNvSpPr>
          <p:nvPr/>
        </p:nvSpPr>
        <p:spPr bwMode="auto">
          <a:xfrm>
            <a:off x="179388" y="4075113"/>
            <a:ext cx="3889375" cy="5794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20000"/>
              </a:spcBef>
              <a:buClr>
                <a:schemeClr val="folHlink"/>
              </a:buClr>
              <a:buSzPct val="60000"/>
              <a:buFont typeface="Wingdings" pitchFamily="2" charset="2"/>
              <a:buNone/>
            </a:pPr>
            <a:r>
              <a:rPr lang="en-US" sz="2800" b="1">
                <a:solidFill>
                  <a:srgbClr val="990000"/>
                </a:solidFill>
                <a:latin typeface="Times New Roman" pitchFamily="18" charset="0"/>
                <a:ea typeface="楷体_GB2312" pitchFamily="1" charset="-122"/>
              </a:rPr>
              <a:t>2,3,5,6,10</a:t>
            </a:r>
            <a:r>
              <a:rPr lang="zh-CN" altLang="en-US" sz="2800" b="1">
                <a:solidFill>
                  <a:schemeClr val="hlink"/>
                </a:solidFill>
                <a:latin typeface="Times New Roman" pitchFamily="18" charset="0"/>
                <a:ea typeface="楷体_GB2312" pitchFamily="1" charset="-122"/>
                <a:sym typeface="Arial" pitchFamily="34" charset="0"/>
              </a:rPr>
              <a:t>是</a:t>
            </a:r>
            <a:r>
              <a:rPr lang="zh-CN" altLang="en-US" sz="2800" b="1">
                <a:solidFill>
                  <a:srgbClr val="990000"/>
                </a:solidFill>
                <a:latin typeface="Times New Roman" pitchFamily="18" charset="0"/>
                <a:ea typeface="楷体_GB2312" pitchFamily="1" charset="-122"/>
              </a:rPr>
              <a:t>判定结点</a:t>
            </a:r>
            <a:r>
              <a:rPr lang="zh-CN" altLang="en-US" sz="3200" b="1">
                <a:solidFill>
                  <a:srgbClr val="990000"/>
                </a:solidFill>
                <a:latin typeface="Times New Roman" pitchFamily="18" charset="0"/>
                <a:ea typeface="楷体_GB2312" pitchFamily="1" charset="-122"/>
              </a:rPr>
              <a:t>。</a:t>
            </a:r>
            <a:endParaRPr lang="zh-CN" altLang="en-US" sz="3200" b="1">
              <a:solidFill>
                <a:schemeClr val="hlink"/>
              </a:solidFill>
              <a:latin typeface="Times New Roman" pitchFamily="18" charset="0"/>
              <a:ea typeface="楷体_GB2312" pitchFamily="1" charset="-122"/>
            </a:endParaRPr>
          </a:p>
        </p:txBody>
      </p:sp>
    </p:spTree>
    <p:extLst>
      <p:ext uri="{BB962C8B-B14F-4D97-AF65-F5344CB8AC3E}">
        <p14:creationId xmlns:p14="http://schemas.microsoft.com/office/powerpoint/2010/main" val="115326765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92"/>
                                        </p:tgtEl>
                                        <p:attrNameLst>
                                          <p:attrName>style.visibility</p:attrName>
                                        </p:attrNameLst>
                                      </p:cBhvr>
                                      <p:to>
                                        <p:strVal val="visible"/>
                                      </p:to>
                                    </p:set>
                                    <p:anim calcmode="lin" valueType="num">
                                      <p:cBhvr additive="base">
                                        <p:cTn id="7" dur="500" fill="hold"/>
                                        <p:tgtEl>
                                          <p:spTgt spid="70692"/>
                                        </p:tgtEl>
                                        <p:attrNameLst>
                                          <p:attrName>ppt_x</p:attrName>
                                        </p:attrNameLst>
                                      </p:cBhvr>
                                      <p:tavLst>
                                        <p:tav tm="0">
                                          <p:val>
                                            <p:strVal val="#ppt_x"/>
                                          </p:val>
                                        </p:tav>
                                        <p:tav tm="100000">
                                          <p:val>
                                            <p:strVal val="#ppt_x"/>
                                          </p:val>
                                        </p:tav>
                                      </p:tavLst>
                                    </p:anim>
                                    <p:anim calcmode="lin" valueType="num">
                                      <p:cBhvr additive="base">
                                        <p:cTn id="8" dur="500" fill="hold"/>
                                        <p:tgtEl>
                                          <p:spTgt spid="7069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0659">
                                            <p:bg/>
                                          </p:spTgt>
                                        </p:tgtEl>
                                        <p:attrNameLst>
                                          <p:attrName>style.visibility</p:attrName>
                                        </p:attrNameLst>
                                      </p:cBhvr>
                                      <p:to>
                                        <p:strVal val="visible"/>
                                      </p:to>
                                    </p:set>
                                    <p:anim calcmode="lin" valueType="num">
                                      <p:cBhvr additive="base">
                                        <p:cTn id="13" dur="500" fill="hold"/>
                                        <p:tgtEl>
                                          <p:spTgt spid="7065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9">
                                            <p:bg/>
                                          </p:spTgt>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0659">
                                            <p:txEl>
                                              <p:pRg st="0" end="0"/>
                                            </p:txEl>
                                          </p:spTgt>
                                        </p:tgtEl>
                                        <p:attrNameLst>
                                          <p:attrName>style.visibility</p:attrName>
                                        </p:attrNameLst>
                                      </p:cBhvr>
                                      <p:to>
                                        <p:strVal val="visible"/>
                                      </p:to>
                                    </p:set>
                                    <p:anim calcmode="lin" valueType="num">
                                      <p:cBhvr additive="base">
                                        <p:cTn id="19"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70659">
                                            <p:txEl>
                                              <p:pRg st="1" end="1"/>
                                            </p:txEl>
                                          </p:spTgt>
                                        </p:tgtEl>
                                        <p:attrNameLst>
                                          <p:attrName>style.visibility</p:attrName>
                                        </p:attrNameLst>
                                      </p:cBhvr>
                                      <p:to>
                                        <p:strVal val="visible"/>
                                      </p:to>
                                    </p:set>
                                    <p:anim calcmode="lin" valueType="num">
                                      <p:cBhvr additive="base">
                                        <p:cTn id="25" dur="500" fill="hold"/>
                                        <p:tgtEl>
                                          <p:spTgt spid="7065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065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70659">
                                            <p:txEl>
                                              <p:pRg st="2" end="2"/>
                                            </p:txEl>
                                          </p:spTgt>
                                        </p:tgtEl>
                                        <p:attrNameLst>
                                          <p:attrName>style.visibility</p:attrName>
                                        </p:attrNameLst>
                                      </p:cBhvr>
                                      <p:to>
                                        <p:strVal val="visible"/>
                                      </p:to>
                                    </p:set>
                                    <p:anim calcmode="lin" valueType="num">
                                      <p:cBhvr additive="base">
                                        <p:cTn id="31" dur="500" fill="hold"/>
                                        <p:tgtEl>
                                          <p:spTgt spid="7065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659">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70659">
                                            <p:txEl>
                                              <p:pRg st="3" end="3"/>
                                            </p:txEl>
                                          </p:spTgt>
                                        </p:tgtEl>
                                        <p:attrNameLst>
                                          <p:attrName>style.visibility</p:attrName>
                                        </p:attrNameLst>
                                      </p:cBhvr>
                                      <p:to>
                                        <p:strVal val="visible"/>
                                      </p:to>
                                    </p:set>
                                    <p:anim calcmode="lin" valueType="num">
                                      <p:cBhvr additive="base">
                                        <p:cTn id="37" dur="500" fill="hold"/>
                                        <p:tgtEl>
                                          <p:spTgt spid="7065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0659">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70659">
                                            <p:txEl>
                                              <p:pRg st="4" end="4"/>
                                            </p:txEl>
                                          </p:spTgt>
                                        </p:tgtEl>
                                        <p:attrNameLst>
                                          <p:attrName>style.visibility</p:attrName>
                                        </p:attrNameLst>
                                      </p:cBhvr>
                                      <p:to>
                                        <p:strVal val="visible"/>
                                      </p:to>
                                    </p:set>
                                    <p:anim calcmode="lin" valueType="num">
                                      <p:cBhvr additive="base">
                                        <p:cTn id="43" dur="500" fill="hold"/>
                                        <p:tgtEl>
                                          <p:spTgt spid="70659">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0659">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70659">
                                            <p:txEl>
                                              <p:pRg st="5" end="5"/>
                                            </p:txEl>
                                          </p:spTgt>
                                        </p:tgtEl>
                                        <p:attrNameLst>
                                          <p:attrName>style.visibility</p:attrName>
                                        </p:attrNameLst>
                                      </p:cBhvr>
                                      <p:to>
                                        <p:strVal val="visible"/>
                                      </p:to>
                                    </p:set>
                                    <p:anim calcmode="lin" valueType="num">
                                      <p:cBhvr additive="base">
                                        <p:cTn id="49" dur="500" fill="hold"/>
                                        <p:tgtEl>
                                          <p:spTgt spid="70659">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0659">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0693"/>
                                        </p:tgtEl>
                                        <p:attrNameLst>
                                          <p:attrName>style.visibility</p:attrName>
                                        </p:attrNameLst>
                                      </p:cBhvr>
                                      <p:to>
                                        <p:strVal val="visible"/>
                                      </p:to>
                                    </p:set>
                                    <p:anim calcmode="lin" valueType="num">
                                      <p:cBhvr additive="base">
                                        <p:cTn id="55" dur="500" fill="hold"/>
                                        <p:tgtEl>
                                          <p:spTgt spid="70693"/>
                                        </p:tgtEl>
                                        <p:attrNameLst>
                                          <p:attrName>ppt_x</p:attrName>
                                        </p:attrNameLst>
                                      </p:cBhvr>
                                      <p:tavLst>
                                        <p:tav tm="0">
                                          <p:val>
                                            <p:strVal val="0-#ppt_w/2"/>
                                          </p:val>
                                        </p:tav>
                                        <p:tav tm="100000">
                                          <p:val>
                                            <p:strVal val="#ppt_x"/>
                                          </p:val>
                                        </p:tav>
                                      </p:tavLst>
                                    </p:anim>
                                    <p:anim calcmode="lin" valueType="num">
                                      <p:cBhvr additive="base">
                                        <p:cTn id="56" dur="500" fill="hold"/>
                                        <p:tgtEl>
                                          <p:spTgt spid="706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nimBg="1" autoUpdateAnimBg="0"/>
      <p:bldP spid="70692" grpId="0" bldLvl="0" animBg="1" autoUpdateAnimBg="0"/>
      <p:bldP spid="70693" grpId="0" bldLvl="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页脚占位符 4"/>
          <p:cNvSpPr>
            <a:spLocks noGrp="1"/>
          </p:cNvSpPr>
          <p:nvPr>
            <p:ph type="ftr" sz="quarter" idx="11"/>
          </p:nvPr>
        </p:nvSpPr>
        <p:spPr/>
        <p:txBody>
          <a:bodyPr/>
          <a:lstStyle/>
          <a:p>
            <a:r>
              <a:rPr lang="zh-CN"/>
              <a:t>课件制作人：谢希仁</a:t>
            </a:r>
          </a:p>
        </p:txBody>
      </p:sp>
      <p:sp>
        <p:nvSpPr>
          <p:cNvPr id="71682" name="Rectangle 2"/>
          <p:cNvSpPr>
            <a:spLocks noGrp="1" noChangeArrowheads="1"/>
          </p:cNvSpPr>
          <p:nvPr>
            <p:ph type="title"/>
          </p:nvPr>
        </p:nvSpPr>
        <p:spPr>
          <a:xfrm>
            <a:off x="1150938" y="355600"/>
            <a:ext cx="7793037" cy="762000"/>
          </a:xfrm>
        </p:spPr>
        <p:txBody>
          <a:bodyPr/>
          <a:lstStyle/>
          <a:p>
            <a:r>
              <a:rPr lang="zh-CN" altLang="en-US" b="1">
                <a:ea typeface="华文楷体" pitchFamily="2" charset="-122"/>
              </a:rPr>
              <a:t>基本路径测试  例</a:t>
            </a:r>
            <a:r>
              <a:rPr lang="en-US" b="1">
                <a:ea typeface="华文楷体" pitchFamily="2" charset="-122"/>
              </a:rPr>
              <a:t>2</a:t>
            </a:r>
          </a:p>
        </p:txBody>
      </p:sp>
      <p:grpSp>
        <p:nvGrpSpPr>
          <p:cNvPr id="71683" name="Group 3"/>
          <p:cNvGrpSpPr>
            <a:grpSpLocks/>
          </p:cNvGrpSpPr>
          <p:nvPr/>
        </p:nvGrpSpPr>
        <p:grpSpPr bwMode="auto">
          <a:xfrm>
            <a:off x="900113" y="1412875"/>
            <a:ext cx="3371850" cy="5214938"/>
            <a:chOff x="0" y="0"/>
            <a:chExt cx="2124" cy="3285"/>
          </a:xfrm>
        </p:grpSpPr>
        <p:sp>
          <p:nvSpPr>
            <p:cNvPr id="71684" name="AutoShape 4"/>
            <p:cNvSpPr>
              <a:spLocks noChangeArrowheads="1"/>
            </p:cNvSpPr>
            <p:nvPr/>
          </p:nvSpPr>
          <p:spPr bwMode="auto">
            <a:xfrm>
              <a:off x="1109" y="1121"/>
              <a:ext cx="404" cy="226"/>
            </a:xfrm>
            <a:prstGeom prst="diamond">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3</a:t>
              </a:r>
            </a:p>
          </p:txBody>
        </p:sp>
        <p:sp>
          <p:nvSpPr>
            <p:cNvPr id="71685" name="AutoShape 5"/>
            <p:cNvSpPr>
              <a:spLocks noChangeArrowheads="1"/>
            </p:cNvSpPr>
            <p:nvPr/>
          </p:nvSpPr>
          <p:spPr bwMode="auto">
            <a:xfrm>
              <a:off x="509" y="1480"/>
              <a:ext cx="404" cy="226"/>
            </a:xfrm>
            <a:prstGeom prst="diamond">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6</a:t>
              </a:r>
            </a:p>
          </p:txBody>
        </p:sp>
        <p:sp>
          <p:nvSpPr>
            <p:cNvPr id="71686" name="Rectangle 6"/>
            <p:cNvSpPr>
              <a:spLocks noChangeArrowheads="1"/>
            </p:cNvSpPr>
            <p:nvPr/>
          </p:nvSpPr>
          <p:spPr bwMode="auto">
            <a:xfrm>
              <a:off x="1599" y="1925"/>
              <a:ext cx="411" cy="187"/>
            </a:xfrm>
            <a:prstGeom prst="rect">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5</a:t>
              </a:r>
            </a:p>
          </p:txBody>
        </p:sp>
        <p:sp>
          <p:nvSpPr>
            <p:cNvPr id="71687" name="Rectangle 7"/>
            <p:cNvSpPr>
              <a:spLocks noChangeArrowheads="1"/>
            </p:cNvSpPr>
            <p:nvPr/>
          </p:nvSpPr>
          <p:spPr bwMode="auto">
            <a:xfrm>
              <a:off x="133" y="1822"/>
              <a:ext cx="411" cy="187"/>
            </a:xfrm>
            <a:prstGeom prst="rect">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7</a:t>
              </a:r>
            </a:p>
          </p:txBody>
        </p:sp>
        <p:sp>
          <p:nvSpPr>
            <p:cNvPr id="71688" name="Rectangle 8"/>
            <p:cNvSpPr>
              <a:spLocks noChangeArrowheads="1"/>
            </p:cNvSpPr>
            <p:nvPr/>
          </p:nvSpPr>
          <p:spPr bwMode="auto">
            <a:xfrm>
              <a:off x="874" y="1830"/>
              <a:ext cx="411" cy="187"/>
            </a:xfrm>
            <a:prstGeom prst="rect">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8</a:t>
              </a:r>
            </a:p>
          </p:txBody>
        </p:sp>
        <p:sp>
          <p:nvSpPr>
            <p:cNvPr id="71689" name="Line 9"/>
            <p:cNvSpPr>
              <a:spLocks noChangeShapeType="1"/>
            </p:cNvSpPr>
            <p:nvPr/>
          </p:nvSpPr>
          <p:spPr bwMode="auto">
            <a:xfrm>
              <a:off x="1318" y="99"/>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Line 10"/>
            <p:cNvSpPr>
              <a:spLocks noChangeShapeType="1"/>
            </p:cNvSpPr>
            <p:nvPr/>
          </p:nvSpPr>
          <p:spPr bwMode="auto">
            <a:xfrm>
              <a:off x="1317" y="513"/>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Line 11"/>
            <p:cNvSpPr>
              <a:spLocks noChangeShapeType="1"/>
            </p:cNvSpPr>
            <p:nvPr/>
          </p:nvSpPr>
          <p:spPr bwMode="auto">
            <a:xfrm>
              <a:off x="1309" y="893"/>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2" name="Line 12"/>
            <p:cNvSpPr>
              <a:spLocks noChangeShapeType="1"/>
            </p:cNvSpPr>
            <p:nvPr/>
          </p:nvSpPr>
          <p:spPr bwMode="auto">
            <a:xfrm>
              <a:off x="1804" y="1685"/>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3"/>
            <p:cNvSpPr>
              <a:spLocks noChangeShapeType="1"/>
            </p:cNvSpPr>
            <p:nvPr/>
          </p:nvSpPr>
          <p:spPr bwMode="auto">
            <a:xfrm>
              <a:off x="711" y="1242"/>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4"/>
            <p:cNvSpPr>
              <a:spLocks noChangeShapeType="1"/>
            </p:cNvSpPr>
            <p:nvPr/>
          </p:nvSpPr>
          <p:spPr bwMode="auto">
            <a:xfrm>
              <a:off x="1803" y="1243"/>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5"/>
            <p:cNvSpPr>
              <a:spLocks noChangeShapeType="1"/>
            </p:cNvSpPr>
            <p:nvPr/>
          </p:nvSpPr>
          <p:spPr bwMode="auto">
            <a:xfrm>
              <a:off x="329" y="1587"/>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Line 16"/>
            <p:cNvSpPr>
              <a:spLocks noChangeShapeType="1"/>
            </p:cNvSpPr>
            <p:nvPr/>
          </p:nvSpPr>
          <p:spPr bwMode="auto">
            <a:xfrm>
              <a:off x="1077" y="1587"/>
              <a:ext cx="0" cy="238"/>
            </a:xfrm>
            <a:prstGeom prst="line">
              <a:avLst/>
            </a:prstGeom>
            <a:noFill/>
            <a:ln w="25400"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Line 17"/>
            <p:cNvSpPr>
              <a:spLocks noChangeShapeType="1"/>
            </p:cNvSpPr>
            <p:nvPr/>
          </p:nvSpPr>
          <p:spPr bwMode="auto">
            <a:xfrm flipH="1">
              <a:off x="322" y="1593"/>
              <a:ext cx="187"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Line 18"/>
            <p:cNvSpPr>
              <a:spLocks noChangeShapeType="1"/>
            </p:cNvSpPr>
            <p:nvPr/>
          </p:nvSpPr>
          <p:spPr bwMode="auto">
            <a:xfrm flipH="1">
              <a:off x="888" y="1591"/>
              <a:ext cx="187"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19"/>
            <p:cNvSpPr>
              <a:spLocks noChangeShapeType="1"/>
            </p:cNvSpPr>
            <p:nvPr/>
          </p:nvSpPr>
          <p:spPr bwMode="auto">
            <a:xfrm flipH="1">
              <a:off x="702" y="1240"/>
              <a:ext cx="411"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0"/>
            <p:cNvSpPr>
              <a:spLocks noChangeShapeType="1"/>
            </p:cNvSpPr>
            <p:nvPr/>
          </p:nvSpPr>
          <p:spPr bwMode="auto">
            <a:xfrm flipH="1">
              <a:off x="1496" y="1232"/>
              <a:ext cx="299" cy="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Line 21"/>
            <p:cNvSpPr>
              <a:spLocks noChangeShapeType="1"/>
            </p:cNvSpPr>
            <p:nvPr/>
          </p:nvSpPr>
          <p:spPr bwMode="auto">
            <a:xfrm flipH="1">
              <a:off x="13" y="432"/>
              <a:ext cx="1099"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2" name="Line 22"/>
            <p:cNvSpPr>
              <a:spLocks noChangeShapeType="1"/>
            </p:cNvSpPr>
            <p:nvPr/>
          </p:nvSpPr>
          <p:spPr bwMode="auto">
            <a:xfrm>
              <a:off x="329" y="2027"/>
              <a:ext cx="0" cy="35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Line 23"/>
            <p:cNvSpPr>
              <a:spLocks noChangeShapeType="1"/>
            </p:cNvSpPr>
            <p:nvPr/>
          </p:nvSpPr>
          <p:spPr bwMode="auto">
            <a:xfrm>
              <a:off x="1069" y="2034"/>
              <a:ext cx="0" cy="35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4" name="Line 24"/>
            <p:cNvSpPr>
              <a:spLocks noChangeShapeType="1"/>
            </p:cNvSpPr>
            <p:nvPr/>
          </p:nvSpPr>
          <p:spPr bwMode="auto">
            <a:xfrm>
              <a:off x="1802" y="2116"/>
              <a:ext cx="0" cy="637"/>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5" name="Line 25"/>
            <p:cNvSpPr>
              <a:spLocks noChangeShapeType="1"/>
            </p:cNvSpPr>
            <p:nvPr/>
          </p:nvSpPr>
          <p:spPr bwMode="auto">
            <a:xfrm>
              <a:off x="5" y="418"/>
              <a:ext cx="1" cy="2746"/>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26"/>
            <p:cNvSpPr>
              <a:spLocks noChangeShapeType="1"/>
            </p:cNvSpPr>
            <p:nvPr/>
          </p:nvSpPr>
          <p:spPr bwMode="auto">
            <a:xfrm>
              <a:off x="2116" y="432"/>
              <a:ext cx="0" cy="2499"/>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27"/>
            <p:cNvSpPr>
              <a:spLocks noChangeShapeType="1"/>
            </p:cNvSpPr>
            <p:nvPr/>
          </p:nvSpPr>
          <p:spPr bwMode="auto">
            <a:xfrm flipH="1">
              <a:off x="1526" y="426"/>
              <a:ext cx="591" cy="0"/>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28"/>
            <p:cNvSpPr>
              <a:spLocks noChangeShapeType="1"/>
            </p:cNvSpPr>
            <p:nvPr/>
          </p:nvSpPr>
          <p:spPr bwMode="auto">
            <a:xfrm flipH="1">
              <a:off x="1345" y="2758"/>
              <a:ext cx="456" cy="0"/>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29"/>
            <p:cNvSpPr>
              <a:spLocks noChangeShapeType="1"/>
            </p:cNvSpPr>
            <p:nvPr/>
          </p:nvSpPr>
          <p:spPr bwMode="auto">
            <a:xfrm flipH="1">
              <a:off x="732" y="2383"/>
              <a:ext cx="337" cy="8"/>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Oval 30"/>
            <p:cNvSpPr>
              <a:spLocks noChangeArrowheads="1"/>
            </p:cNvSpPr>
            <p:nvPr/>
          </p:nvSpPr>
          <p:spPr bwMode="auto">
            <a:xfrm>
              <a:off x="681" y="2356"/>
              <a:ext cx="68" cy="76"/>
            </a:xfrm>
            <a:prstGeom prst="ellipse">
              <a:avLst/>
            </a:prstGeom>
            <a:solidFill>
              <a:schemeClr val="bg2"/>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1" name="Oval 31"/>
            <p:cNvSpPr>
              <a:spLocks noChangeArrowheads="1"/>
            </p:cNvSpPr>
            <p:nvPr/>
          </p:nvSpPr>
          <p:spPr bwMode="auto">
            <a:xfrm>
              <a:off x="1285" y="2722"/>
              <a:ext cx="68" cy="76"/>
            </a:xfrm>
            <a:prstGeom prst="ellipse">
              <a:avLst/>
            </a:prstGeom>
            <a:solidFill>
              <a:schemeClr val="bg2"/>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2" name="Line 32"/>
            <p:cNvSpPr>
              <a:spLocks noChangeShapeType="1"/>
            </p:cNvSpPr>
            <p:nvPr/>
          </p:nvSpPr>
          <p:spPr bwMode="auto">
            <a:xfrm flipV="1">
              <a:off x="321" y="2386"/>
              <a:ext cx="360" cy="0"/>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33"/>
            <p:cNvSpPr>
              <a:spLocks noChangeShapeType="1"/>
            </p:cNvSpPr>
            <p:nvPr/>
          </p:nvSpPr>
          <p:spPr bwMode="auto">
            <a:xfrm flipV="1">
              <a:off x="710" y="2759"/>
              <a:ext cx="591" cy="0"/>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34"/>
            <p:cNvSpPr>
              <a:spLocks noChangeShapeType="1"/>
            </p:cNvSpPr>
            <p:nvPr/>
          </p:nvSpPr>
          <p:spPr bwMode="auto">
            <a:xfrm>
              <a:off x="718" y="2439"/>
              <a:ext cx="0" cy="321"/>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Line 35"/>
            <p:cNvSpPr>
              <a:spLocks noChangeShapeType="1"/>
            </p:cNvSpPr>
            <p:nvPr/>
          </p:nvSpPr>
          <p:spPr bwMode="auto">
            <a:xfrm>
              <a:off x="0" y="3163"/>
              <a:ext cx="1259" cy="1"/>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6" name="Line 36"/>
            <p:cNvSpPr>
              <a:spLocks noChangeShapeType="1"/>
            </p:cNvSpPr>
            <p:nvPr/>
          </p:nvSpPr>
          <p:spPr bwMode="auto">
            <a:xfrm flipH="1">
              <a:off x="1324" y="2932"/>
              <a:ext cx="8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Line 37"/>
            <p:cNvSpPr>
              <a:spLocks noChangeShapeType="1"/>
            </p:cNvSpPr>
            <p:nvPr/>
          </p:nvSpPr>
          <p:spPr bwMode="auto">
            <a:xfrm>
              <a:off x="1324" y="2805"/>
              <a:ext cx="0" cy="127"/>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Oval 38"/>
            <p:cNvSpPr>
              <a:spLocks noChangeArrowheads="1"/>
            </p:cNvSpPr>
            <p:nvPr/>
          </p:nvSpPr>
          <p:spPr bwMode="auto">
            <a:xfrm>
              <a:off x="1258" y="0"/>
              <a:ext cx="119" cy="120"/>
            </a:xfrm>
            <a:prstGeom prst="ellipse">
              <a:avLst/>
            </a:prstGeom>
            <a:solidFill>
              <a:srgbClr val="66FF66"/>
            </a:solidFill>
            <a:ln w="9525" cmpd="sng">
              <a:solidFill>
                <a:schemeClr val="tx1"/>
              </a:solidFill>
              <a:round/>
              <a:headEnd/>
              <a:tailEnd/>
            </a:ln>
            <a:effectLst>
              <a:outerShdw dist="35921" dir="2700000" algn="ctr" rotWithShape="0">
                <a:schemeClr val="bg2"/>
              </a:outerShdw>
            </a:effectLst>
          </p:spPr>
          <p:txBody>
            <a:bodyPr wrap="none" anchor="ctr"/>
            <a:lstStyle/>
            <a:p>
              <a:endParaRPr lang="zh-CN" altLang="en-US"/>
            </a:p>
          </p:txBody>
        </p:sp>
        <p:sp>
          <p:nvSpPr>
            <p:cNvPr id="71719" name="Oval 39"/>
            <p:cNvSpPr>
              <a:spLocks noChangeArrowheads="1"/>
            </p:cNvSpPr>
            <p:nvPr/>
          </p:nvSpPr>
          <p:spPr bwMode="auto">
            <a:xfrm>
              <a:off x="1262" y="3097"/>
              <a:ext cx="119" cy="120"/>
            </a:xfrm>
            <a:prstGeom prst="ellipse">
              <a:avLst/>
            </a:prstGeom>
            <a:solidFill>
              <a:srgbClr val="66FF66"/>
            </a:solidFill>
            <a:ln w="9525" cmpd="sng">
              <a:solidFill>
                <a:schemeClr val="tx1"/>
              </a:solidFill>
              <a:round/>
              <a:headEnd/>
              <a:tailEnd/>
            </a:ln>
            <a:effectLst>
              <a:outerShdw dist="35921" dir="2700000" algn="ctr" rotWithShape="0">
                <a:schemeClr val="bg2"/>
              </a:outerShdw>
            </a:effectLst>
          </p:spPr>
          <p:txBody>
            <a:bodyPr wrap="none" anchor="ctr"/>
            <a:lstStyle/>
            <a:p>
              <a:endParaRPr lang="zh-CN" altLang="en-US"/>
            </a:p>
          </p:txBody>
        </p:sp>
        <p:sp>
          <p:nvSpPr>
            <p:cNvPr id="71720" name="Text Box 40"/>
            <p:cNvSpPr txBox="1">
              <a:spLocks noChangeArrowheads="1"/>
            </p:cNvSpPr>
            <p:nvPr/>
          </p:nvSpPr>
          <p:spPr bwMode="auto">
            <a:xfrm>
              <a:off x="1370" y="3016"/>
              <a:ext cx="2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b="1">
                  <a:solidFill>
                    <a:schemeClr val="tx2"/>
                  </a:solidFill>
                  <a:latin typeface="Arial" pitchFamily="34" charset="0"/>
                </a:rPr>
                <a:t>11</a:t>
              </a:r>
            </a:p>
          </p:txBody>
        </p:sp>
        <p:sp>
          <p:nvSpPr>
            <p:cNvPr id="71721" name="Text Box 41"/>
            <p:cNvSpPr txBox="1">
              <a:spLocks noChangeArrowheads="1"/>
            </p:cNvSpPr>
            <p:nvPr/>
          </p:nvSpPr>
          <p:spPr bwMode="auto">
            <a:xfrm>
              <a:off x="1183" y="2445"/>
              <a:ext cx="2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b="1">
                  <a:solidFill>
                    <a:schemeClr val="tx2"/>
                  </a:solidFill>
                  <a:latin typeface="Arial" pitchFamily="34" charset="0"/>
                </a:rPr>
                <a:t>10</a:t>
              </a:r>
            </a:p>
          </p:txBody>
        </p:sp>
        <p:sp>
          <p:nvSpPr>
            <p:cNvPr id="71722" name="Text Box 42"/>
            <p:cNvSpPr txBox="1">
              <a:spLocks noChangeArrowheads="1"/>
            </p:cNvSpPr>
            <p:nvPr/>
          </p:nvSpPr>
          <p:spPr bwMode="auto">
            <a:xfrm>
              <a:off x="614" y="2107"/>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b="1">
                  <a:solidFill>
                    <a:schemeClr val="tx2"/>
                  </a:solidFill>
                  <a:latin typeface="Arial" pitchFamily="34" charset="0"/>
                </a:rPr>
                <a:t>9</a:t>
              </a:r>
            </a:p>
          </p:txBody>
        </p:sp>
        <p:sp>
          <p:nvSpPr>
            <p:cNvPr id="71723" name="AutoShape 43"/>
            <p:cNvSpPr>
              <a:spLocks noChangeArrowheads="1"/>
            </p:cNvSpPr>
            <p:nvPr/>
          </p:nvSpPr>
          <p:spPr bwMode="auto">
            <a:xfrm>
              <a:off x="1116" y="321"/>
              <a:ext cx="404" cy="226"/>
            </a:xfrm>
            <a:prstGeom prst="diamond">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1</a:t>
              </a:r>
            </a:p>
          </p:txBody>
        </p:sp>
        <p:sp>
          <p:nvSpPr>
            <p:cNvPr id="71724" name="Rectangle 44"/>
            <p:cNvSpPr>
              <a:spLocks noChangeArrowheads="1"/>
            </p:cNvSpPr>
            <p:nvPr/>
          </p:nvSpPr>
          <p:spPr bwMode="auto">
            <a:xfrm>
              <a:off x="1107" y="740"/>
              <a:ext cx="411" cy="187"/>
            </a:xfrm>
            <a:prstGeom prst="rect">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2</a:t>
              </a:r>
            </a:p>
          </p:txBody>
        </p:sp>
        <p:sp>
          <p:nvSpPr>
            <p:cNvPr id="71725" name="Rectangle 45"/>
            <p:cNvSpPr>
              <a:spLocks noChangeArrowheads="1"/>
            </p:cNvSpPr>
            <p:nvPr/>
          </p:nvSpPr>
          <p:spPr bwMode="auto">
            <a:xfrm>
              <a:off x="1598" y="1491"/>
              <a:ext cx="411" cy="187"/>
            </a:xfrm>
            <a:prstGeom prst="rect">
              <a:avLst/>
            </a:prstGeom>
            <a:solidFill>
              <a:srgbClr val="66FF66"/>
            </a:solidFill>
            <a:ln w="9525" cmpd="sng">
              <a:solidFill>
                <a:schemeClr val="tx1"/>
              </a:solidFill>
              <a:miter lim="800000"/>
              <a:headEnd/>
              <a:tailEnd/>
            </a:ln>
            <a:effectLst>
              <a:outerShdw dist="35921" dir="2700000" algn="ctr" rotWithShape="0">
                <a:schemeClr val="bg2"/>
              </a:outerShdw>
            </a:effectLst>
          </p:spPr>
          <p:txBody>
            <a:bodyPr wrap="none" anchor="ctr"/>
            <a:lstStyle/>
            <a:p>
              <a:pPr algn="ctr"/>
              <a:r>
                <a:rPr lang="en-US" sz="2200" b="1">
                  <a:solidFill>
                    <a:schemeClr val="tx2"/>
                  </a:solidFill>
                  <a:latin typeface="Arial" pitchFamily="34" charset="0"/>
                </a:rPr>
                <a:t>4</a:t>
              </a:r>
            </a:p>
          </p:txBody>
        </p:sp>
      </p:grpSp>
      <p:grpSp>
        <p:nvGrpSpPr>
          <p:cNvPr id="71726" name="Group 46"/>
          <p:cNvGrpSpPr>
            <a:grpSpLocks/>
          </p:cNvGrpSpPr>
          <p:nvPr/>
        </p:nvGrpSpPr>
        <p:grpSpPr bwMode="auto">
          <a:xfrm>
            <a:off x="4806950" y="1447800"/>
            <a:ext cx="3041650" cy="4972050"/>
            <a:chOff x="0" y="0"/>
            <a:chExt cx="1916" cy="3132"/>
          </a:xfrm>
        </p:grpSpPr>
        <p:sp>
          <p:nvSpPr>
            <p:cNvPr id="71727" name="Oval 47"/>
            <p:cNvSpPr>
              <a:spLocks noChangeArrowheads="1"/>
            </p:cNvSpPr>
            <p:nvPr/>
          </p:nvSpPr>
          <p:spPr bwMode="auto">
            <a:xfrm>
              <a:off x="1282" y="971"/>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4,5</a:t>
              </a:r>
            </a:p>
          </p:txBody>
        </p:sp>
        <p:sp>
          <p:nvSpPr>
            <p:cNvPr id="71728" name="Text Box 48"/>
            <p:cNvSpPr txBox="1">
              <a:spLocks noChangeArrowheads="1"/>
            </p:cNvSpPr>
            <p:nvPr/>
          </p:nvSpPr>
          <p:spPr bwMode="auto">
            <a:xfrm>
              <a:off x="530" y="1572"/>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chemeClr val="hlink"/>
                  </a:solidFill>
                  <a:latin typeface="Arial" pitchFamily="34" charset="0"/>
                </a:rPr>
                <a:t>R</a:t>
              </a:r>
              <a:r>
                <a:rPr lang="en-US" b="1" baseline="-25000">
                  <a:solidFill>
                    <a:schemeClr val="hlink"/>
                  </a:solidFill>
                  <a:latin typeface="Arial" pitchFamily="34" charset="0"/>
                </a:rPr>
                <a:t>3</a:t>
              </a:r>
            </a:p>
          </p:txBody>
        </p:sp>
        <p:grpSp>
          <p:nvGrpSpPr>
            <p:cNvPr id="71729" name="Group 49"/>
            <p:cNvGrpSpPr>
              <a:grpSpLocks/>
            </p:cNvGrpSpPr>
            <p:nvPr/>
          </p:nvGrpSpPr>
          <p:grpSpPr bwMode="auto">
            <a:xfrm>
              <a:off x="0" y="0"/>
              <a:ext cx="1916" cy="3132"/>
              <a:chOff x="0" y="0"/>
              <a:chExt cx="1916" cy="3132"/>
            </a:xfrm>
          </p:grpSpPr>
          <p:sp>
            <p:nvSpPr>
              <p:cNvPr id="71730" name="Oval 50"/>
              <p:cNvSpPr>
                <a:spLocks noChangeArrowheads="1"/>
              </p:cNvSpPr>
              <p:nvPr/>
            </p:nvSpPr>
            <p:spPr bwMode="auto">
              <a:xfrm>
                <a:off x="936" y="506"/>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2,3</a:t>
                </a:r>
              </a:p>
            </p:txBody>
          </p:sp>
          <p:sp>
            <p:nvSpPr>
              <p:cNvPr id="71731" name="Oval 51"/>
              <p:cNvSpPr>
                <a:spLocks noChangeArrowheads="1"/>
              </p:cNvSpPr>
              <p:nvPr/>
            </p:nvSpPr>
            <p:spPr bwMode="auto">
              <a:xfrm>
                <a:off x="934" y="0"/>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1</a:t>
                </a:r>
              </a:p>
            </p:txBody>
          </p:sp>
          <p:sp>
            <p:nvSpPr>
              <p:cNvPr id="71732" name="Line 52"/>
              <p:cNvSpPr>
                <a:spLocks noChangeShapeType="1"/>
              </p:cNvSpPr>
              <p:nvPr/>
            </p:nvSpPr>
            <p:spPr bwMode="auto">
              <a:xfrm flipH="1">
                <a:off x="1082" y="284"/>
                <a:ext cx="2" cy="231"/>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3" name="Oval 53"/>
              <p:cNvSpPr>
                <a:spLocks noChangeArrowheads="1"/>
              </p:cNvSpPr>
              <p:nvPr/>
            </p:nvSpPr>
            <p:spPr bwMode="auto">
              <a:xfrm>
                <a:off x="584" y="959"/>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6</a:t>
                </a:r>
              </a:p>
            </p:txBody>
          </p:sp>
          <p:sp>
            <p:nvSpPr>
              <p:cNvPr id="71734" name="Line 54"/>
              <p:cNvSpPr>
                <a:spLocks noChangeShapeType="1"/>
              </p:cNvSpPr>
              <p:nvPr/>
            </p:nvSpPr>
            <p:spPr bwMode="auto">
              <a:xfrm flipH="1">
                <a:off x="791" y="760"/>
                <a:ext cx="210" cy="210"/>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5" name="Line 55"/>
              <p:cNvSpPr>
                <a:spLocks noChangeShapeType="1"/>
              </p:cNvSpPr>
              <p:nvPr/>
            </p:nvSpPr>
            <p:spPr bwMode="auto">
              <a:xfrm>
                <a:off x="1151" y="761"/>
                <a:ext cx="225" cy="224"/>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6" name="Oval 56"/>
              <p:cNvSpPr>
                <a:spLocks noChangeArrowheads="1"/>
              </p:cNvSpPr>
              <p:nvPr/>
            </p:nvSpPr>
            <p:spPr bwMode="auto">
              <a:xfrm>
                <a:off x="806" y="1433"/>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8</a:t>
                </a:r>
              </a:p>
            </p:txBody>
          </p:sp>
          <p:sp>
            <p:nvSpPr>
              <p:cNvPr id="71737" name="Oval 57"/>
              <p:cNvSpPr>
                <a:spLocks noChangeArrowheads="1"/>
              </p:cNvSpPr>
              <p:nvPr/>
            </p:nvSpPr>
            <p:spPr bwMode="auto">
              <a:xfrm>
                <a:off x="295" y="1440"/>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7</a:t>
                </a:r>
              </a:p>
            </p:txBody>
          </p:sp>
          <p:sp>
            <p:nvSpPr>
              <p:cNvPr id="71738" name="Line 58"/>
              <p:cNvSpPr>
                <a:spLocks noChangeShapeType="1"/>
              </p:cNvSpPr>
              <p:nvPr/>
            </p:nvSpPr>
            <p:spPr bwMode="auto">
              <a:xfrm flipH="1">
                <a:off x="506" y="1216"/>
                <a:ext cx="142" cy="233"/>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9" name="Line 59"/>
              <p:cNvSpPr>
                <a:spLocks noChangeShapeType="1"/>
              </p:cNvSpPr>
              <p:nvPr/>
            </p:nvSpPr>
            <p:spPr bwMode="auto">
              <a:xfrm>
                <a:off x="798" y="1224"/>
                <a:ext cx="104" cy="216"/>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0" name="Oval 60"/>
              <p:cNvSpPr>
                <a:spLocks noChangeArrowheads="1"/>
              </p:cNvSpPr>
              <p:nvPr/>
            </p:nvSpPr>
            <p:spPr bwMode="auto">
              <a:xfrm>
                <a:off x="552" y="1942"/>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9</a:t>
                </a:r>
              </a:p>
            </p:txBody>
          </p:sp>
          <p:sp>
            <p:nvSpPr>
              <p:cNvPr id="71741" name="Line 61"/>
              <p:cNvSpPr>
                <a:spLocks noChangeShapeType="1"/>
              </p:cNvSpPr>
              <p:nvPr/>
            </p:nvSpPr>
            <p:spPr bwMode="auto">
              <a:xfrm flipH="1">
                <a:off x="757" y="1693"/>
                <a:ext cx="157" cy="255"/>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2" name="Line 62"/>
              <p:cNvSpPr>
                <a:spLocks noChangeShapeType="1"/>
              </p:cNvSpPr>
              <p:nvPr/>
            </p:nvSpPr>
            <p:spPr bwMode="auto">
              <a:xfrm>
                <a:off x="475" y="1707"/>
                <a:ext cx="141" cy="254"/>
              </a:xfrm>
              <a:prstGeom prst="line">
                <a:avLst/>
              </a:prstGeom>
              <a:noFill/>
              <a:ln w="28575" cmpd="sng">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3" name="Line 63"/>
              <p:cNvSpPr>
                <a:spLocks noChangeShapeType="1"/>
              </p:cNvSpPr>
              <p:nvPr/>
            </p:nvSpPr>
            <p:spPr bwMode="auto">
              <a:xfrm>
                <a:off x="730" y="2210"/>
                <a:ext cx="239" cy="246"/>
              </a:xfrm>
              <a:prstGeom prst="line">
                <a:avLst/>
              </a:prstGeom>
              <a:noFill/>
              <a:ln w="28575" cmpd="sng">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4" name="Oval 64"/>
              <p:cNvSpPr>
                <a:spLocks noChangeArrowheads="1"/>
              </p:cNvSpPr>
              <p:nvPr/>
            </p:nvSpPr>
            <p:spPr bwMode="auto">
              <a:xfrm>
                <a:off x="921" y="2423"/>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10</a:t>
                </a:r>
              </a:p>
            </p:txBody>
          </p:sp>
          <p:sp>
            <p:nvSpPr>
              <p:cNvPr id="71745" name="Oval 65"/>
              <p:cNvSpPr>
                <a:spLocks noChangeArrowheads="1"/>
              </p:cNvSpPr>
              <p:nvPr/>
            </p:nvSpPr>
            <p:spPr bwMode="auto">
              <a:xfrm>
                <a:off x="926" y="2855"/>
                <a:ext cx="292" cy="277"/>
              </a:xfrm>
              <a:prstGeom prst="ellipse">
                <a:avLst/>
              </a:prstGeom>
              <a:solidFill>
                <a:schemeClr val="accent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b="1">
                    <a:solidFill>
                      <a:schemeClr val="hlink"/>
                    </a:solidFill>
                    <a:latin typeface="Arial" pitchFamily="34" charset="0"/>
                  </a:rPr>
                  <a:t>11</a:t>
                </a:r>
              </a:p>
            </p:txBody>
          </p:sp>
          <p:sp>
            <p:nvSpPr>
              <p:cNvPr id="71746" name="Freeform 66"/>
              <p:cNvSpPr>
                <a:spLocks/>
              </p:cNvSpPr>
              <p:nvPr/>
            </p:nvSpPr>
            <p:spPr bwMode="auto">
              <a:xfrm>
                <a:off x="0" y="162"/>
                <a:ext cx="948" cy="2798"/>
              </a:xfrm>
              <a:custGeom>
                <a:avLst/>
                <a:gdLst>
                  <a:gd name="T0" fmla="*/ 948 w 948"/>
                  <a:gd name="T1" fmla="*/ 0 h 2798"/>
                  <a:gd name="T2" fmla="*/ 657 w 948"/>
                  <a:gd name="T3" fmla="*/ 134 h 2798"/>
                  <a:gd name="T4" fmla="*/ 455 w 948"/>
                  <a:gd name="T5" fmla="*/ 277 h 2798"/>
                  <a:gd name="T6" fmla="*/ 290 w 948"/>
                  <a:gd name="T7" fmla="*/ 456 h 2798"/>
                  <a:gd name="T8" fmla="*/ 125 w 948"/>
                  <a:gd name="T9" fmla="*/ 793 h 2798"/>
                  <a:gd name="T10" fmla="*/ 43 w 948"/>
                  <a:gd name="T11" fmla="*/ 1114 h 2798"/>
                  <a:gd name="T12" fmla="*/ 6 w 948"/>
                  <a:gd name="T13" fmla="*/ 1391 h 2798"/>
                  <a:gd name="T14" fmla="*/ 81 w 948"/>
                  <a:gd name="T15" fmla="*/ 1825 h 2798"/>
                  <a:gd name="T16" fmla="*/ 312 w 948"/>
                  <a:gd name="T17" fmla="*/ 2237 h 2798"/>
                  <a:gd name="T18" fmla="*/ 784 w 948"/>
                  <a:gd name="T19" fmla="*/ 2685 h 2798"/>
                  <a:gd name="T20" fmla="*/ 933 w 948"/>
                  <a:gd name="T21"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2798">
                    <a:moveTo>
                      <a:pt x="948" y="0"/>
                    </a:moveTo>
                    <a:cubicBezTo>
                      <a:pt x="843" y="44"/>
                      <a:pt x="739" y="88"/>
                      <a:pt x="657" y="134"/>
                    </a:cubicBezTo>
                    <a:cubicBezTo>
                      <a:pt x="575" y="180"/>
                      <a:pt x="516" y="223"/>
                      <a:pt x="455" y="277"/>
                    </a:cubicBezTo>
                    <a:cubicBezTo>
                      <a:pt x="394" y="331"/>
                      <a:pt x="345" y="370"/>
                      <a:pt x="290" y="456"/>
                    </a:cubicBezTo>
                    <a:cubicBezTo>
                      <a:pt x="235" y="542"/>
                      <a:pt x="166" y="683"/>
                      <a:pt x="125" y="793"/>
                    </a:cubicBezTo>
                    <a:cubicBezTo>
                      <a:pt x="84" y="903"/>
                      <a:pt x="63" y="1014"/>
                      <a:pt x="43" y="1114"/>
                    </a:cubicBezTo>
                    <a:cubicBezTo>
                      <a:pt x="23" y="1214"/>
                      <a:pt x="0" y="1273"/>
                      <a:pt x="6" y="1391"/>
                    </a:cubicBezTo>
                    <a:cubicBezTo>
                      <a:pt x="12" y="1509"/>
                      <a:pt x="30" y="1684"/>
                      <a:pt x="81" y="1825"/>
                    </a:cubicBezTo>
                    <a:cubicBezTo>
                      <a:pt x="132" y="1966"/>
                      <a:pt x="195" y="2094"/>
                      <a:pt x="312" y="2237"/>
                    </a:cubicBezTo>
                    <a:cubicBezTo>
                      <a:pt x="429" y="2380"/>
                      <a:pt x="681" y="2592"/>
                      <a:pt x="784" y="2685"/>
                    </a:cubicBezTo>
                    <a:cubicBezTo>
                      <a:pt x="887" y="2778"/>
                      <a:pt x="909" y="2779"/>
                      <a:pt x="933" y="2798"/>
                    </a:cubicBezTo>
                  </a:path>
                </a:pathLst>
              </a:custGeom>
              <a:noFill/>
              <a:ln w="28575" cmpd="sng">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7" name="Freeform 67"/>
              <p:cNvSpPr>
                <a:spLocks/>
              </p:cNvSpPr>
              <p:nvPr/>
            </p:nvSpPr>
            <p:spPr bwMode="auto">
              <a:xfrm>
                <a:off x="1158" y="1239"/>
                <a:ext cx="306" cy="1212"/>
              </a:xfrm>
              <a:custGeom>
                <a:avLst/>
                <a:gdLst>
                  <a:gd name="T0" fmla="*/ 306 w 306"/>
                  <a:gd name="T1" fmla="*/ 0 h 1212"/>
                  <a:gd name="T2" fmla="*/ 262 w 306"/>
                  <a:gd name="T3" fmla="*/ 262 h 1212"/>
                  <a:gd name="T4" fmla="*/ 179 w 306"/>
                  <a:gd name="T5" fmla="*/ 643 h 1212"/>
                  <a:gd name="T6" fmla="*/ 75 w 306"/>
                  <a:gd name="T7" fmla="*/ 1017 h 1212"/>
                  <a:gd name="T8" fmla="*/ 0 w 306"/>
                  <a:gd name="T9" fmla="*/ 1212 h 1212"/>
                </a:gdLst>
                <a:ahLst/>
                <a:cxnLst>
                  <a:cxn ang="0">
                    <a:pos x="T0" y="T1"/>
                  </a:cxn>
                  <a:cxn ang="0">
                    <a:pos x="T2" y="T3"/>
                  </a:cxn>
                  <a:cxn ang="0">
                    <a:pos x="T4" y="T5"/>
                  </a:cxn>
                  <a:cxn ang="0">
                    <a:pos x="T6" y="T7"/>
                  </a:cxn>
                  <a:cxn ang="0">
                    <a:pos x="T8" y="T9"/>
                  </a:cxn>
                </a:cxnLst>
                <a:rect l="0" t="0" r="r" b="b"/>
                <a:pathLst>
                  <a:path w="306" h="1212">
                    <a:moveTo>
                      <a:pt x="306" y="0"/>
                    </a:moveTo>
                    <a:cubicBezTo>
                      <a:pt x="294" y="77"/>
                      <a:pt x="283" y="155"/>
                      <a:pt x="262" y="262"/>
                    </a:cubicBezTo>
                    <a:cubicBezTo>
                      <a:pt x="241" y="369"/>
                      <a:pt x="210" y="517"/>
                      <a:pt x="179" y="643"/>
                    </a:cubicBezTo>
                    <a:cubicBezTo>
                      <a:pt x="148" y="769"/>
                      <a:pt x="105" y="922"/>
                      <a:pt x="75" y="1017"/>
                    </a:cubicBezTo>
                    <a:cubicBezTo>
                      <a:pt x="45" y="1112"/>
                      <a:pt x="12" y="1180"/>
                      <a:pt x="0" y="1212"/>
                    </a:cubicBezTo>
                  </a:path>
                </a:pathLst>
              </a:custGeom>
              <a:noFill/>
              <a:ln w="28575" cmpd="sng">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8" name="Freeform 68"/>
              <p:cNvSpPr>
                <a:spLocks/>
              </p:cNvSpPr>
              <p:nvPr/>
            </p:nvSpPr>
            <p:spPr bwMode="auto">
              <a:xfrm>
                <a:off x="1218" y="162"/>
                <a:ext cx="698" cy="2416"/>
              </a:xfrm>
              <a:custGeom>
                <a:avLst/>
                <a:gdLst>
                  <a:gd name="T0" fmla="*/ 0 w 698"/>
                  <a:gd name="T1" fmla="*/ 2416 h 2416"/>
                  <a:gd name="T2" fmla="*/ 172 w 698"/>
                  <a:gd name="T3" fmla="*/ 2334 h 2416"/>
                  <a:gd name="T4" fmla="*/ 434 w 698"/>
                  <a:gd name="T5" fmla="*/ 2102 h 2416"/>
                  <a:gd name="T6" fmla="*/ 658 w 698"/>
                  <a:gd name="T7" fmla="*/ 1541 h 2416"/>
                  <a:gd name="T8" fmla="*/ 628 w 698"/>
                  <a:gd name="T9" fmla="*/ 755 h 2416"/>
                  <a:gd name="T10" fmla="*/ 239 w 698"/>
                  <a:gd name="T11" fmla="*/ 209 h 2416"/>
                  <a:gd name="T12" fmla="*/ 15 w 698"/>
                  <a:gd name="T13" fmla="*/ 0 h 2416"/>
                </a:gdLst>
                <a:ahLst/>
                <a:cxnLst>
                  <a:cxn ang="0">
                    <a:pos x="T0" y="T1"/>
                  </a:cxn>
                  <a:cxn ang="0">
                    <a:pos x="T2" y="T3"/>
                  </a:cxn>
                  <a:cxn ang="0">
                    <a:pos x="T4" y="T5"/>
                  </a:cxn>
                  <a:cxn ang="0">
                    <a:pos x="T6" y="T7"/>
                  </a:cxn>
                  <a:cxn ang="0">
                    <a:pos x="T8" y="T9"/>
                  </a:cxn>
                  <a:cxn ang="0">
                    <a:pos x="T10" y="T11"/>
                  </a:cxn>
                  <a:cxn ang="0">
                    <a:pos x="T12" y="T13"/>
                  </a:cxn>
                </a:cxnLst>
                <a:rect l="0" t="0" r="r" b="b"/>
                <a:pathLst>
                  <a:path w="698" h="2416">
                    <a:moveTo>
                      <a:pt x="0" y="2416"/>
                    </a:moveTo>
                    <a:cubicBezTo>
                      <a:pt x="50" y="2401"/>
                      <a:pt x="100" y="2386"/>
                      <a:pt x="172" y="2334"/>
                    </a:cubicBezTo>
                    <a:cubicBezTo>
                      <a:pt x="244" y="2282"/>
                      <a:pt x="353" y="2234"/>
                      <a:pt x="434" y="2102"/>
                    </a:cubicBezTo>
                    <a:cubicBezTo>
                      <a:pt x="515" y="1970"/>
                      <a:pt x="626" y="1765"/>
                      <a:pt x="658" y="1541"/>
                    </a:cubicBezTo>
                    <a:cubicBezTo>
                      <a:pt x="690" y="1317"/>
                      <a:pt x="698" y="977"/>
                      <a:pt x="628" y="755"/>
                    </a:cubicBezTo>
                    <a:cubicBezTo>
                      <a:pt x="558" y="533"/>
                      <a:pt x="341" y="335"/>
                      <a:pt x="239" y="209"/>
                    </a:cubicBezTo>
                    <a:cubicBezTo>
                      <a:pt x="137" y="83"/>
                      <a:pt x="54" y="35"/>
                      <a:pt x="15" y="0"/>
                    </a:cubicBezTo>
                  </a:path>
                </a:pathLst>
              </a:custGeom>
              <a:noFill/>
              <a:ln w="28575" cmpd="sng">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9" name="Text Box 69"/>
              <p:cNvSpPr txBox="1">
                <a:spLocks noChangeArrowheads="1"/>
              </p:cNvSpPr>
              <p:nvPr/>
            </p:nvSpPr>
            <p:spPr bwMode="auto">
              <a:xfrm>
                <a:off x="1451" y="1534"/>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chemeClr val="hlink"/>
                    </a:solidFill>
                    <a:latin typeface="Arial" pitchFamily="34" charset="0"/>
                  </a:rPr>
                  <a:t>R</a:t>
                </a:r>
                <a:r>
                  <a:rPr lang="en-US" b="1" baseline="-25000">
                    <a:solidFill>
                      <a:schemeClr val="hlink"/>
                    </a:solidFill>
                    <a:latin typeface="Arial" pitchFamily="34" charset="0"/>
                  </a:rPr>
                  <a:t>1</a:t>
                </a:r>
              </a:p>
            </p:txBody>
          </p:sp>
          <p:sp>
            <p:nvSpPr>
              <p:cNvPr id="71750" name="Text Box 70"/>
              <p:cNvSpPr txBox="1">
                <a:spLocks noChangeArrowheads="1"/>
              </p:cNvSpPr>
              <p:nvPr/>
            </p:nvSpPr>
            <p:spPr bwMode="auto">
              <a:xfrm>
                <a:off x="941" y="1794"/>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chemeClr val="hlink"/>
                    </a:solidFill>
                    <a:latin typeface="Arial" pitchFamily="34" charset="0"/>
                  </a:rPr>
                  <a:t>R</a:t>
                </a:r>
                <a:r>
                  <a:rPr lang="en-US" b="1" baseline="-25000">
                    <a:solidFill>
                      <a:schemeClr val="hlink"/>
                    </a:solidFill>
                    <a:latin typeface="Arial" pitchFamily="34" charset="0"/>
                  </a:rPr>
                  <a:t>2</a:t>
                </a:r>
              </a:p>
            </p:txBody>
          </p:sp>
          <p:sp>
            <p:nvSpPr>
              <p:cNvPr id="71751" name="Text Box 71"/>
              <p:cNvSpPr txBox="1">
                <a:spLocks noChangeArrowheads="1"/>
              </p:cNvSpPr>
              <p:nvPr/>
            </p:nvSpPr>
            <p:spPr bwMode="auto">
              <a:xfrm>
                <a:off x="1547" y="2438"/>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chemeClr val="hlink"/>
                    </a:solidFill>
                    <a:latin typeface="Arial" pitchFamily="34" charset="0"/>
                  </a:rPr>
                  <a:t>R</a:t>
                </a:r>
                <a:r>
                  <a:rPr lang="en-US" b="1" baseline="-25000">
                    <a:solidFill>
                      <a:schemeClr val="hlink"/>
                    </a:solidFill>
                    <a:latin typeface="Arial" pitchFamily="34" charset="0"/>
                  </a:rPr>
                  <a:t>4</a:t>
                </a:r>
              </a:p>
            </p:txBody>
          </p:sp>
        </p:grpSp>
      </p:grpSp>
    </p:spTree>
    <p:extLst>
      <p:ext uri="{BB962C8B-B14F-4D97-AF65-F5344CB8AC3E}">
        <p14:creationId xmlns:p14="http://schemas.microsoft.com/office/powerpoint/2010/main" val="2352853072"/>
      </p:ext>
    </p:extLst>
  </p:cSld>
  <p:clrMapOvr>
    <a:masterClrMapping/>
  </p:clrMapOvr>
  <p:transition>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72706" name="Rectangle 2"/>
          <p:cNvSpPr>
            <a:spLocks noGrp="1" noChangeArrowheads="1"/>
          </p:cNvSpPr>
          <p:nvPr>
            <p:ph type="title"/>
          </p:nvPr>
        </p:nvSpPr>
        <p:spPr>
          <a:xfrm>
            <a:off x="1150938" y="355600"/>
            <a:ext cx="7793037" cy="762000"/>
          </a:xfrm>
        </p:spPr>
        <p:txBody>
          <a:bodyPr/>
          <a:lstStyle/>
          <a:p>
            <a:r>
              <a:rPr lang="zh-CN"/>
              <a:t>三、循环结构测试</a:t>
            </a:r>
          </a:p>
        </p:txBody>
      </p:sp>
      <p:sp>
        <p:nvSpPr>
          <p:cNvPr id="72707" name="Rectangle 3"/>
          <p:cNvSpPr>
            <a:spLocks noGrp="1" noChangeArrowheads="1"/>
          </p:cNvSpPr>
          <p:nvPr>
            <p:ph type="body" idx="1"/>
          </p:nvPr>
        </p:nvSpPr>
        <p:spPr>
          <a:xfrm>
            <a:off x="971550" y="1628775"/>
            <a:ext cx="7772400" cy="4108450"/>
          </a:xfrm>
        </p:spPr>
        <p:txBody>
          <a:bodyPr/>
          <a:lstStyle/>
          <a:p>
            <a:pPr>
              <a:buFont typeface="Wingdings" pitchFamily="2" charset="2"/>
              <a:buNone/>
            </a:pPr>
            <a:r>
              <a:rPr lang="zh-CN" altLang="en-US">
                <a:latin typeface="Times New Roman" pitchFamily="18" charset="0"/>
              </a:rPr>
              <a:t>对最多为</a:t>
            </a:r>
            <a:r>
              <a:rPr lang="en-US">
                <a:solidFill>
                  <a:srgbClr val="FF0066"/>
                </a:solidFill>
                <a:latin typeface="Times New Roman" pitchFamily="18" charset="0"/>
              </a:rPr>
              <a:t>n</a:t>
            </a:r>
            <a:r>
              <a:rPr lang="zh-CN" altLang="en-US">
                <a:solidFill>
                  <a:srgbClr val="FF0066"/>
                </a:solidFill>
                <a:latin typeface="Times New Roman" pitchFamily="18" charset="0"/>
              </a:rPr>
              <a:t>次</a:t>
            </a:r>
            <a:r>
              <a:rPr lang="zh-CN" altLang="en-US">
                <a:latin typeface="Times New Roman" pitchFamily="18" charset="0"/>
              </a:rPr>
              <a:t>的</a:t>
            </a:r>
            <a:r>
              <a:rPr lang="zh-CN" altLang="en-US">
                <a:solidFill>
                  <a:srgbClr val="FF0066"/>
                </a:solidFill>
                <a:latin typeface="Times New Roman" pitchFamily="18" charset="0"/>
              </a:rPr>
              <a:t>单循环</a:t>
            </a:r>
            <a:r>
              <a:rPr lang="zh-CN" altLang="en-US">
                <a:latin typeface="Times New Roman" pitchFamily="18" charset="0"/>
              </a:rPr>
              <a:t>结构测试方法：</a:t>
            </a:r>
          </a:p>
          <a:p>
            <a:pPr lvl="1"/>
            <a:r>
              <a:rPr lang="zh-CN" altLang="en-US">
                <a:latin typeface="Times New Roman" pitchFamily="18" charset="0"/>
              </a:rPr>
              <a:t>（</a:t>
            </a:r>
            <a:r>
              <a:rPr lang="en-US">
                <a:latin typeface="Times New Roman" pitchFamily="18" charset="0"/>
              </a:rPr>
              <a:t>1</a:t>
            </a:r>
            <a:r>
              <a:rPr lang="zh-CN" altLang="en-US">
                <a:latin typeface="Times New Roman" pitchFamily="18" charset="0"/>
              </a:rPr>
              <a:t>）</a:t>
            </a:r>
            <a:r>
              <a:rPr lang="zh-CN" altLang="en-US" b="1">
                <a:solidFill>
                  <a:srgbClr val="F933C5"/>
                </a:solidFill>
                <a:latin typeface="Times New Roman" pitchFamily="18" charset="0"/>
              </a:rPr>
              <a:t>跳过循环</a:t>
            </a:r>
            <a:r>
              <a:rPr lang="zh-CN" altLang="en-US">
                <a:latin typeface="Times New Roman" pitchFamily="18" charset="0"/>
              </a:rPr>
              <a:t>，即一次也不执行。</a:t>
            </a:r>
          </a:p>
          <a:p>
            <a:pPr lvl="1"/>
            <a:r>
              <a:rPr lang="zh-CN" altLang="en-US">
                <a:latin typeface="Times New Roman" pitchFamily="18" charset="0"/>
              </a:rPr>
              <a:t>（</a:t>
            </a:r>
            <a:r>
              <a:rPr lang="en-US">
                <a:latin typeface="Times New Roman" pitchFamily="18" charset="0"/>
              </a:rPr>
              <a:t>2</a:t>
            </a:r>
            <a:r>
              <a:rPr lang="zh-CN" altLang="en-US">
                <a:latin typeface="Times New Roman" pitchFamily="18" charset="0"/>
              </a:rPr>
              <a:t>）仅循环</a:t>
            </a:r>
            <a:r>
              <a:rPr lang="en-US" b="1">
                <a:solidFill>
                  <a:srgbClr val="F933C5"/>
                </a:solidFill>
                <a:latin typeface="Times New Roman" pitchFamily="18" charset="0"/>
              </a:rPr>
              <a:t>1</a:t>
            </a:r>
            <a:r>
              <a:rPr lang="zh-CN" altLang="en-US" b="1">
                <a:solidFill>
                  <a:srgbClr val="F933C5"/>
                </a:solidFill>
                <a:latin typeface="Times New Roman" pitchFamily="18" charset="0"/>
              </a:rPr>
              <a:t>次</a:t>
            </a:r>
            <a:r>
              <a:rPr lang="zh-CN" altLang="en-US">
                <a:latin typeface="Times New Roman" pitchFamily="18" charset="0"/>
              </a:rPr>
              <a:t>。</a:t>
            </a:r>
          </a:p>
          <a:p>
            <a:pPr lvl="1"/>
            <a:r>
              <a:rPr lang="zh-CN" altLang="en-US">
                <a:latin typeface="Times New Roman" pitchFamily="18" charset="0"/>
              </a:rPr>
              <a:t>（</a:t>
            </a:r>
            <a:r>
              <a:rPr lang="en-US">
                <a:latin typeface="Times New Roman" pitchFamily="18" charset="0"/>
              </a:rPr>
              <a:t>3</a:t>
            </a:r>
            <a:r>
              <a:rPr lang="zh-CN" altLang="en-US">
                <a:latin typeface="Times New Roman" pitchFamily="18" charset="0"/>
              </a:rPr>
              <a:t>）循环</a:t>
            </a:r>
            <a:r>
              <a:rPr lang="en-US" b="1">
                <a:solidFill>
                  <a:srgbClr val="F933C5"/>
                </a:solidFill>
                <a:latin typeface="Times New Roman" pitchFamily="18" charset="0"/>
              </a:rPr>
              <a:t>2</a:t>
            </a:r>
            <a:r>
              <a:rPr lang="zh-CN" altLang="en-US" b="1">
                <a:solidFill>
                  <a:srgbClr val="F933C5"/>
                </a:solidFill>
                <a:latin typeface="Times New Roman" pitchFamily="18" charset="0"/>
              </a:rPr>
              <a:t>次</a:t>
            </a:r>
            <a:r>
              <a:rPr lang="zh-CN" altLang="en-US">
                <a:latin typeface="Times New Roman" pitchFamily="18" charset="0"/>
              </a:rPr>
              <a:t>。</a:t>
            </a:r>
          </a:p>
          <a:p>
            <a:pPr lvl="1"/>
            <a:r>
              <a:rPr lang="zh-CN" altLang="en-US">
                <a:latin typeface="Times New Roman" pitchFamily="18" charset="0"/>
              </a:rPr>
              <a:t>（</a:t>
            </a:r>
            <a:r>
              <a:rPr lang="en-US">
                <a:latin typeface="Times New Roman" pitchFamily="18" charset="0"/>
              </a:rPr>
              <a:t>4</a:t>
            </a:r>
            <a:r>
              <a:rPr lang="zh-CN" altLang="en-US">
                <a:latin typeface="Times New Roman" pitchFamily="18" charset="0"/>
              </a:rPr>
              <a:t>）循环</a:t>
            </a:r>
            <a:r>
              <a:rPr lang="en-US" b="1">
                <a:solidFill>
                  <a:srgbClr val="F933C5"/>
                </a:solidFill>
                <a:latin typeface="Times New Roman" pitchFamily="18" charset="0"/>
              </a:rPr>
              <a:t>m</a:t>
            </a:r>
            <a:r>
              <a:rPr lang="zh-CN" altLang="en-US" b="1">
                <a:solidFill>
                  <a:srgbClr val="F933C5"/>
                </a:solidFill>
                <a:latin typeface="Times New Roman" pitchFamily="18" charset="0"/>
              </a:rPr>
              <a:t>次</a:t>
            </a:r>
            <a:r>
              <a:rPr lang="zh-CN" altLang="en-US">
                <a:latin typeface="Times New Roman" pitchFamily="18" charset="0"/>
              </a:rPr>
              <a:t>，</a:t>
            </a:r>
            <a:r>
              <a:rPr lang="en-US" b="1">
                <a:solidFill>
                  <a:srgbClr val="F933C5"/>
                </a:solidFill>
                <a:latin typeface="Times New Roman" pitchFamily="18" charset="0"/>
              </a:rPr>
              <a:t>m&lt;n</a:t>
            </a:r>
            <a:r>
              <a:rPr lang="zh-CN" altLang="en-US">
                <a:latin typeface="Times New Roman" pitchFamily="18" charset="0"/>
              </a:rPr>
              <a:t>。</a:t>
            </a:r>
          </a:p>
          <a:p>
            <a:pPr lvl="1"/>
            <a:r>
              <a:rPr lang="zh-CN" altLang="en-US">
                <a:latin typeface="Times New Roman" pitchFamily="18" charset="0"/>
              </a:rPr>
              <a:t>（</a:t>
            </a:r>
            <a:r>
              <a:rPr lang="en-US">
                <a:latin typeface="Times New Roman" pitchFamily="18" charset="0"/>
              </a:rPr>
              <a:t>5</a:t>
            </a:r>
            <a:r>
              <a:rPr lang="zh-CN" altLang="en-US">
                <a:latin typeface="Times New Roman" pitchFamily="18" charset="0"/>
              </a:rPr>
              <a:t>）分别循环</a:t>
            </a:r>
            <a:r>
              <a:rPr lang="en-US" b="1">
                <a:solidFill>
                  <a:srgbClr val="F933C5"/>
                </a:solidFill>
                <a:latin typeface="Times New Roman" pitchFamily="18" charset="0"/>
              </a:rPr>
              <a:t>n-l</a:t>
            </a:r>
            <a:r>
              <a:rPr lang="zh-CN" altLang="en-US" b="1">
                <a:solidFill>
                  <a:srgbClr val="F933C5"/>
                </a:solidFill>
                <a:latin typeface="Times New Roman" pitchFamily="18" charset="0"/>
              </a:rPr>
              <a:t>次</a:t>
            </a:r>
            <a:r>
              <a:rPr lang="zh-CN" altLang="en-US">
                <a:latin typeface="Times New Roman" pitchFamily="18" charset="0"/>
              </a:rPr>
              <a:t>、</a:t>
            </a:r>
            <a:r>
              <a:rPr lang="en-US" b="1">
                <a:solidFill>
                  <a:srgbClr val="F933C5"/>
                </a:solidFill>
                <a:latin typeface="Times New Roman" pitchFamily="18" charset="0"/>
              </a:rPr>
              <a:t>n</a:t>
            </a:r>
            <a:r>
              <a:rPr lang="zh-CN" altLang="en-US" b="1">
                <a:solidFill>
                  <a:srgbClr val="F933C5"/>
                </a:solidFill>
                <a:latin typeface="Times New Roman" pitchFamily="18" charset="0"/>
              </a:rPr>
              <a:t>次</a:t>
            </a:r>
            <a:r>
              <a:rPr lang="zh-CN" altLang="en-US">
                <a:latin typeface="Times New Roman" pitchFamily="18" charset="0"/>
              </a:rPr>
              <a:t>、</a:t>
            </a:r>
            <a:r>
              <a:rPr lang="en-US" b="1">
                <a:solidFill>
                  <a:srgbClr val="F933C5"/>
                </a:solidFill>
                <a:latin typeface="Times New Roman" pitchFamily="18" charset="0"/>
              </a:rPr>
              <a:t>n+1</a:t>
            </a:r>
            <a:r>
              <a:rPr lang="zh-CN" altLang="en-US" b="1">
                <a:solidFill>
                  <a:srgbClr val="F933C5"/>
                </a:solidFill>
                <a:latin typeface="Times New Roman" pitchFamily="18" charset="0"/>
              </a:rPr>
              <a:t>次</a:t>
            </a:r>
            <a:r>
              <a:rPr lang="zh-CN" altLang="en-US">
                <a:latin typeface="Times New Roman" pitchFamily="18" charset="0"/>
              </a:rPr>
              <a:t>。</a:t>
            </a:r>
          </a:p>
          <a:p>
            <a:endParaRPr lang="zh-CN" altLang="en-US">
              <a:latin typeface="Times New Roman" pitchFamily="18" charset="0"/>
            </a:endParaRPr>
          </a:p>
          <a:p>
            <a:endParaRPr lang="zh-CN" altLang="en-US">
              <a:latin typeface="Times New Roman" pitchFamily="18" charset="0"/>
            </a:endParaRPr>
          </a:p>
        </p:txBody>
      </p:sp>
    </p:spTree>
    <p:extLst>
      <p:ext uri="{BB962C8B-B14F-4D97-AF65-F5344CB8AC3E}">
        <p14:creationId xmlns:p14="http://schemas.microsoft.com/office/powerpoint/2010/main" val="3540908969"/>
      </p:ext>
    </p:extLst>
  </p:cSld>
  <p:clrMapOvr>
    <a:masterClrMapping/>
  </p:clrMapOvr>
  <p:transition>
    <p:split orient="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zh-CN"/>
              <a:t>课件制作人：谢希仁</a:t>
            </a:r>
          </a:p>
        </p:txBody>
      </p:sp>
      <p:sp>
        <p:nvSpPr>
          <p:cNvPr id="73730" name="Rectangle 2"/>
          <p:cNvSpPr>
            <a:spLocks noGrp="1" noChangeArrowheads="1"/>
          </p:cNvSpPr>
          <p:nvPr>
            <p:ph type="title"/>
          </p:nvPr>
        </p:nvSpPr>
        <p:spPr>
          <a:xfrm>
            <a:off x="1150938" y="355600"/>
            <a:ext cx="7793037" cy="762000"/>
          </a:xfrm>
        </p:spPr>
        <p:txBody>
          <a:bodyPr/>
          <a:lstStyle/>
          <a:p>
            <a:r>
              <a:rPr lang="zh-CN"/>
              <a:t>三、循环结构测试</a:t>
            </a:r>
          </a:p>
        </p:txBody>
      </p:sp>
      <p:sp>
        <p:nvSpPr>
          <p:cNvPr id="73731" name="Rectangle 3"/>
          <p:cNvSpPr>
            <a:spLocks noGrp="1" noChangeArrowheads="1"/>
          </p:cNvSpPr>
          <p:nvPr>
            <p:ph type="body" idx="1"/>
          </p:nvPr>
        </p:nvSpPr>
        <p:spPr>
          <a:xfrm>
            <a:off x="971550" y="1628775"/>
            <a:ext cx="7772400" cy="2911475"/>
          </a:xfrm>
        </p:spPr>
        <p:txBody>
          <a:bodyPr/>
          <a:lstStyle/>
          <a:p>
            <a:pPr>
              <a:buFont typeface="Wingdings" pitchFamily="2" charset="2"/>
              <a:buNone/>
            </a:pPr>
            <a:r>
              <a:rPr lang="zh-CN" altLang="en-US">
                <a:latin typeface="Times New Roman" pitchFamily="18" charset="0"/>
              </a:rPr>
              <a:t>对</a:t>
            </a:r>
            <a:r>
              <a:rPr lang="zh-CN" altLang="en-US">
                <a:solidFill>
                  <a:srgbClr val="FF0066"/>
                </a:solidFill>
                <a:latin typeface="Times New Roman" pitchFamily="18" charset="0"/>
              </a:rPr>
              <a:t>嵌套循环</a:t>
            </a:r>
            <a:r>
              <a:rPr lang="zh-CN" altLang="en-US">
                <a:latin typeface="Times New Roman" pitchFamily="18" charset="0"/>
              </a:rPr>
              <a:t>的测试方法：</a:t>
            </a:r>
          </a:p>
          <a:p>
            <a:pPr lvl="1"/>
            <a:r>
              <a:rPr lang="zh-CN" altLang="en-US"/>
              <a:t>（</a:t>
            </a:r>
            <a:r>
              <a:rPr lang="en-US"/>
              <a:t>1</a:t>
            </a:r>
            <a:r>
              <a:rPr lang="zh-CN" altLang="en-US"/>
              <a:t>）从最内层循环开始测试，此时外层循环都取最小值，对内层进行单循环的测试。</a:t>
            </a:r>
          </a:p>
          <a:p>
            <a:pPr lvl="1"/>
            <a:r>
              <a:rPr lang="zh-CN" altLang="en-US"/>
              <a:t>（</a:t>
            </a:r>
            <a:r>
              <a:rPr lang="en-US"/>
              <a:t>2</a:t>
            </a:r>
            <a:r>
              <a:rPr lang="zh-CN" altLang="en-US"/>
              <a:t>）向外退一层进行测试，此时其内层循环取一些典型值，其外层循环仍取最小值。</a:t>
            </a:r>
          </a:p>
          <a:p>
            <a:pPr lvl="1"/>
            <a:r>
              <a:rPr lang="zh-CN" altLang="en-US"/>
              <a:t>（</a:t>
            </a:r>
            <a:r>
              <a:rPr lang="en-US"/>
              <a:t>3</a:t>
            </a:r>
            <a:r>
              <a:rPr lang="zh-CN" altLang="en-US"/>
              <a:t>）继续向外层扩展，直至测试完成。</a:t>
            </a:r>
          </a:p>
        </p:txBody>
      </p:sp>
    </p:spTree>
    <p:extLst>
      <p:ext uri="{BB962C8B-B14F-4D97-AF65-F5344CB8AC3E}">
        <p14:creationId xmlns:p14="http://schemas.microsoft.com/office/powerpoint/2010/main" val="1031822071"/>
      </p:ext>
    </p:extLst>
  </p:cSld>
  <p:clrMapOvr>
    <a:masterClrMapping/>
  </p:clrMapOvr>
  <p:transition>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E5F50AC4-2F78-4202-B027-5A32D6B5AF01}" type="datetime1">
              <a:rPr lang="zh-CN" altLang="en-US"/>
              <a:pPr/>
              <a:t>2020/1/5</a:t>
            </a:fld>
            <a:endParaRPr lang="en-US" altLang="zh-CN"/>
          </a:p>
        </p:txBody>
      </p:sp>
      <p:sp>
        <p:nvSpPr>
          <p:cNvPr id="10" name="灯片编号占位符 4"/>
          <p:cNvSpPr>
            <a:spLocks noGrp="1"/>
          </p:cNvSpPr>
          <p:nvPr>
            <p:ph type="sldNum" sz="quarter" idx="11"/>
          </p:nvPr>
        </p:nvSpPr>
        <p:spPr/>
        <p:txBody>
          <a:bodyPr/>
          <a:lstStyle/>
          <a:p>
            <a:fld id="{B3E8F89D-5BCF-4D92-8C80-6FC41FFD8425}" type="slidenum">
              <a:rPr lang="en-US" altLang="zh-CN"/>
              <a:pPr/>
              <a:t>64</a:t>
            </a:fld>
            <a:endParaRPr lang="en-US" altLang="zh-CN"/>
          </a:p>
        </p:txBody>
      </p:sp>
      <p:sp>
        <p:nvSpPr>
          <p:cNvPr id="86018" name="Rectangle 2"/>
          <p:cNvSpPr>
            <a:spLocks noGrp="1" noChangeArrowheads="1"/>
          </p:cNvSpPr>
          <p:nvPr>
            <p:ph type="title"/>
          </p:nvPr>
        </p:nvSpPr>
        <p:spPr/>
        <p:txBody>
          <a:bodyPr/>
          <a:lstStyle/>
          <a:p>
            <a:r>
              <a:rPr lang="en-US" altLang="zh-CN"/>
              <a:t>7.4.1 </a:t>
            </a:r>
            <a:r>
              <a:rPr lang="zh-CN" altLang="en-US"/>
              <a:t>白盒测试用例设计</a:t>
            </a:r>
          </a:p>
        </p:txBody>
      </p:sp>
      <p:sp>
        <p:nvSpPr>
          <p:cNvPr id="86019" name="Rectangle 3"/>
          <p:cNvSpPr>
            <a:spLocks noGrp="1" noChangeArrowheads="1"/>
          </p:cNvSpPr>
          <p:nvPr>
            <p:ph type="body" idx="1"/>
          </p:nvPr>
        </p:nvSpPr>
        <p:spPr/>
        <p:txBody>
          <a:bodyPr/>
          <a:lstStyle/>
          <a:p>
            <a:r>
              <a:rPr lang="zh-CN" altLang="en-US"/>
              <a:t>以</a:t>
            </a:r>
            <a:r>
              <a:rPr lang="zh-CN" altLang="en-US">
                <a:solidFill>
                  <a:srgbClr val="0000FF"/>
                </a:solidFill>
              </a:rPr>
              <a:t>程序内部逻辑结构</a:t>
            </a:r>
            <a:r>
              <a:rPr lang="zh-CN" altLang="en-US"/>
              <a:t>为基础设计测试用例。</a:t>
            </a:r>
          </a:p>
          <a:p>
            <a:r>
              <a:rPr lang="en-US" altLang="zh-CN">
                <a:solidFill>
                  <a:srgbClr val="CC0000"/>
                </a:solidFill>
              </a:rPr>
              <a:t>【</a:t>
            </a:r>
            <a:r>
              <a:rPr lang="zh-CN" altLang="zh-CN">
                <a:solidFill>
                  <a:srgbClr val="CC0000"/>
                </a:solidFill>
              </a:rPr>
              <a:t>⑴</a:t>
            </a:r>
            <a:r>
              <a:rPr lang="zh-CN" altLang="en-US">
                <a:solidFill>
                  <a:srgbClr val="CC0000"/>
                </a:solidFill>
              </a:rPr>
              <a:t>逻辑覆盖法</a:t>
            </a:r>
            <a:r>
              <a:rPr lang="en-US" altLang="zh-CN">
                <a:solidFill>
                  <a:srgbClr val="CC0000"/>
                </a:solidFill>
              </a:rPr>
              <a:t>】</a:t>
            </a:r>
          </a:p>
          <a:p>
            <a:pPr lvl="1"/>
            <a:r>
              <a:rPr lang="zh-CN" altLang="en-US"/>
              <a:t>使用</a:t>
            </a:r>
            <a:r>
              <a:rPr lang="zh-CN" altLang="en-US">
                <a:solidFill>
                  <a:srgbClr val="0000FF"/>
                </a:solidFill>
              </a:rPr>
              <a:t>程序流程图</a:t>
            </a:r>
            <a:r>
              <a:rPr lang="zh-CN" altLang="en-US"/>
              <a:t>设计测试用例。</a:t>
            </a:r>
          </a:p>
          <a:p>
            <a:pPr lvl="1"/>
            <a:r>
              <a:rPr lang="zh-CN" altLang="en-US">
                <a:solidFill>
                  <a:srgbClr val="0000FF"/>
                </a:solidFill>
                <a:latin typeface="黑体" pitchFamily="2" charset="-122"/>
              </a:rPr>
              <a:t>⒈</a:t>
            </a:r>
            <a:r>
              <a:rPr lang="zh-CN" altLang="en-US">
                <a:solidFill>
                  <a:srgbClr val="0000FF"/>
                </a:solidFill>
              </a:rPr>
              <a:t>语句覆盖		 </a:t>
            </a:r>
            <a:r>
              <a:rPr lang="zh-CN" altLang="en-US">
                <a:solidFill>
                  <a:srgbClr val="0000FF"/>
                </a:solidFill>
                <a:latin typeface="黑体" pitchFamily="2" charset="-122"/>
              </a:rPr>
              <a:t>⒉</a:t>
            </a:r>
            <a:r>
              <a:rPr lang="zh-CN" altLang="en-US">
                <a:solidFill>
                  <a:srgbClr val="0000FF"/>
                </a:solidFill>
              </a:rPr>
              <a:t>判定覆盖</a:t>
            </a:r>
          </a:p>
          <a:p>
            <a:pPr lvl="1"/>
            <a:r>
              <a:rPr lang="zh-CN" altLang="en-US">
                <a:solidFill>
                  <a:srgbClr val="0000FF"/>
                </a:solidFill>
                <a:latin typeface="黑体" pitchFamily="2" charset="-122"/>
              </a:rPr>
              <a:t>⒊</a:t>
            </a:r>
            <a:r>
              <a:rPr lang="zh-CN" altLang="en-US">
                <a:solidFill>
                  <a:srgbClr val="0000FF"/>
                </a:solidFill>
              </a:rPr>
              <a:t>条件覆盖		 </a:t>
            </a:r>
            <a:r>
              <a:rPr lang="zh-CN" altLang="en-US">
                <a:solidFill>
                  <a:srgbClr val="0000FF"/>
                </a:solidFill>
                <a:latin typeface="黑体" pitchFamily="2" charset="-122"/>
              </a:rPr>
              <a:t>⒋</a:t>
            </a:r>
            <a:r>
              <a:rPr lang="zh-CN" altLang="en-US">
                <a:solidFill>
                  <a:srgbClr val="0000FF"/>
                </a:solidFill>
              </a:rPr>
              <a:t>判定</a:t>
            </a:r>
            <a:r>
              <a:rPr lang="en-US" altLang="zh-CN">
                <a:solidFill>
                  <a:srgbClr val="0000FF"/>
                </a:solidFill>
              </a:rPr>
              <a:t>/</a:t>
            </a:r>
            <a:r>
              <a:rPr lang="zh-CN" altLang="en-US">
                <a:solidFill>
                  <a:srgbClr val="0000FF"/>
                </a:solidFill>
              </a:rPr>
              <a:t>条件覆盖</a:t>
            </a:r>
          </a:p>
          <a:p>
            <a:pPr lvl="1"/>
            <a:r>
              <a:rPr lang="zh-CN" altLang="en-US">
                <a:solidFill>
                  <a:srgbClr val="0000FF"/>
                </a:solidFill>
                <a:latin typeface="黑体" pitchFamily="2" charset="-122"/>
              </a:rPr>
              <a:t>⒌</a:t>
            </a:r>
            <a:r>
              <a:rPr lang="zh-CN" altLang="en-US">
                <a:solidFill>
                  <a:srgbClr val="0000FF"/>
                </a:solidFill>
              </a:rPr>
              <a:t>条件组合覆盖</a:t>
            </a:r>
          </a:p>
          <a:p>
            <a:r>
              <a:rPr lang="en-US" altLang="zh-CN">
                <a:solidFill>
                  <a:srgbClr val="CC0000"/>
                </a:solidFill>
              </a:rPr>
              <a:t>【</a:t>
            </a:r>
            <a:r>
              <a:rPr lang="zh-CN" altLang="zh-CN">
                <a:solidFill>
                  <a:srgbClr val="CC0000"/>
                </a:solidFill>
              </a:rPr>
              <a:t>⑵</a:t>
            </a:r>
            <a:r>
              <a:rPr lang="zh-CN" altLang="en-US">
                <a:solidFill>
                  <a:srgbClr val="CC0000"/>
                </a:solidFill>
              </a:rPr>
              <a:t>路径测试法</a:t>
            </a:r>
            <a:r>
              <a:rPr lang="en-US" altLang="zh-CN">
                <a:solidFill>
                  <a:srgbClr val="CC0000"/>
                </a:solidFill>
              </a:rPr>
              <a:t>】</a:t>
            </a:r>
          </a:p>
          <a:p>
            <a:pPr lvl="1"/>
            <a:r>
              <a:rPr lang="zh-CN" altLang="en-US"/>
              <a:t>使用</a:t>
            </a:r>
            <a:r>
              <a:rPr lang="zh-CN" altLang="en-US">
                <a:solidFill>
                  <a:srgbClr val="0000FF"/>
                </a:solidFill>
              </a:rPr>
              <a:t>程序图</a:t>
            </a:r>
            <a:r>
              <a:rPr lang="zh-CN" altLang="en-US"/>
              <a:t>设计测试用例。</a:t>
            </a:r>
          </a:p>
          <a:p>
            <a:pPr lvl="1"/>
            <a:r>
              <a:rPr lang="zh-CN" altLang="en-US">
                <a:solidFill>
                  <a:srgbClr val="0000FF"/>
                </a:solidFill>
                <a:latin typeface="黑体" pitchFamily="2" charset="-122"/>
              </a:rPr>
              <a:t>⒈</a:t>
            </a:r>
            <a:r>
              <a:rPr lang="zh-CN" altLang="en-US">
                <a:solidFill>
                  <a:srgbClr val="0000FF"/>
                </a:solidFill>
              </a:rPr>
              <a:t>点覆盖		</a:t>
            </a:r>
            <a:r>
              <a:rPr lang="zh-CN" altLang="en-US">
                <a:solidFill>
                  <a:srgbClr val="0000FF"/>
                </a:solidFill>
                <a:latin typeface="黑体" pitchFamily="2" charset="-122"/>
              </a:rPr>
              <a:t>⒉</a:t>
            </a:r>
            <a:r>
              <a:rPr lang="zh-CN" altLang="en-US">
                <a:solidFill>
                  <a:srgbClr val="0000FF"/>
                </a:solidFill>
              </a:rPr>
              <a:t>边覆盖</a:t>
            </a:r>
          </a:p>
          <a:p>
            <a:pPr lvl="1"/>
            <a:r>
              <a:rPr lang="zh-CN" altLang="en-US">
                <a:solidFill>
                  <a:srgbClr val="0000FF"/>
                </a:solidFill>
                <a:latin typeface="黑体" pitchFamily="2" charset="-122"/>
              </a:rPr>
              <a:t>⒊</a:t>
            </a:r>
            <a:r>
              <a:rPr lang="zh-CN" altLang="en-US">
                <a:solidFill>
                  <a:srgbClr val="0000FF"/>
                </a:solidFill>
              </a:rPr>
              <a:t>路径覆盖</a:t>
            </a:r>
          </a:p>
        </p:txBody>
      </p:sp>
      <p:sp>
        <p:nvSpPr>
          <p:cNvPr id="86022" name="Rectangle 6"/>
          <p:cNvSpPr>
            <a:spLocks noChangeArrowheads="1"/>
          </p:cNvSpPr>
          <p:nvPr/>
        </p:nvSpPr>
        <p:spPr bwMode="auto">
          <a:xfrm>
            <a:off x="1190625" y="3505200"/>
            <a:ext cx="2743200" cy="533400"/>
          </a:xfrm>
          <a:prstGeom prst="rect">
            <a:avLst/>
          </a:prstGeom>
          <a:noFill/>
          <a:ln w="63500">
            <a:solidFill>
              <a:srgbClr val="FF0000"/>
            </a:solidFill>
            <a:miter lim="800000"/>
            <a:headEnd/>
            <a:tailEnd/>
          </a:ln>
          <a:effectLst/>
        </p:spPr>
        <p:txBody>
          <a:bodyPr wrap="none" anchor="ctr"/>
          <a:lstStyle/>
          <a:p>
            <a:endParaRPr lang="zh-CN" altLang="en-US"/>
          </a:p>
        </p:txBody>
      </p:sp>
      <p:sp>
        <p:nvSpPr>
          <p:cNvPr id="86023" name="Rectangle 7"/>
          <p:cNvSpPr>
            <a:spLocks noChangeArrowheads="1"/>
          </p:cNvSpPr>
          <p:nvPr/>
        </p:nvSpPr>
        <p:spPr bwMode="auto">
          <a:xfrm>
            <a:off x="1143000" y="5410200"/>
            <a:ext cx="2743200" cy="533400"/>
          </a:xfrm>
          <a:prstGeom prst="rect">
            <a:avLst/>
          </a:prstGeom>
          <a:noFill/>
          <a:ln w="63500">
            <a:solidFill>
              <a:srgbClr val="FF0000"/>
            </a:solidFill>
            <a:miter lim="800000"/>
            <a:headEnd/>
            <a:tailEnd/>
          </a:ln>
          <a:effectLst/>
        </p:spPr>
        <p:txBody>
          <a:bodyPr wrap="none" anchor="ctr"/>
          <a:lstStyle/>
          <a:p>
            <a:endParaRPr lang="zh-CN" altLang="en-US"/>
          </a:p>
        </p:txBody>
      </p:sp>
      <p:sp>
        <p:nvSpPr>
          <p:cNvPr id="86024" name="Rectangle 8"/>
          <p:cNvSpPr>
            <a:spLocks noChangeArrowheads="1"/>
          </p:cNvSpPr>
          <p:nvPr/>
        </p:nvSpPr>
        <p:spPr bwMode="auto">
          <a:xfrm>
            <a:off x="7485063" y="2973388"/>
            <a:ext cx="590550" cy="3016250"/>
          </a:xfrm>
          <a:prstGeom prst="rect">
            <a:avLst/>
          </a:prstGeom>
          <a:solidFill>
            <a:srgbClr val="FF0000"/>
          </a:solidFill>
          <a:ln w="9525">
            <a:noFill/>
            <a:miter lim="800000"/>
            <a:headEnd/>
            <a:tailEnd/>
          </a:ln>
          <a:effectLst/>
        </p:spPr>
        <p:txBody>
          <a:bodyPr wrap="none">
            <a:spAutoFit/>
          </a:bodyPr>
          <a:lstStyle/>
          <a:p>
            <a:r>
              <a:rPr lang="zh-CN" altLang="en-US" sz="3200" b="1">
                <a:solidFill>
                  <a:schemeClr val="bg1"/>
                </a:solidFill>
                <a:ea typeface="黑体" pitchFamily="2" charset="-122"/>
              </a:rPr>
              <a:t>好</a:t>
            </a:r>
          </a:p>
          <a:p>
            <a:r>
              <a:rPr lang="zh-CN" altLang="en-US" sz="3200" b="1">
                <a:solidFill>
                  <a:schemeClr val="bg1"/>
                </a:solidFill>
                <a:ea typeface="黑体" pitchFamily="2" charset="-122"/>
              </a:rPr>
              <a:t>的</a:t>
            </a:r>
          </a:p>
          <a:p>
            <a:r>
              <a:rPr lang="zh-CN" altLang="en-US" sz="3200" b="1">
                <a:solidFill>
                  <a:schemeClr val="bg1"/>
                </a:solidFill>
                <a:ea typeface="黑体" pitchFamily="2" charset="-122"/>
              </a:rPr>
              <a:t>白</a:t>
            </a:r>
          </a:p>
          <a:p>
            <a:r>
              <a:rPr lang="zh-CN" altLang="en-US" sz="3200" b="1">
                <a:solidFill>
                  <a:schemeClr val="bg1"/>
                </a:solidFill>
                <a:ea typeface="黑体" pitchFamily="2" charset="-122"/>
              </a:rPr>
              <a:t>盒</a:t>
            </a:r>
          </a:p>
          <a:p>
            <a:r>
              <a:rPr lang="zh-CN" altLang="en-US" sz="3200" b="1">
                <a:solidFill>
                  <a:schemeClr val="bg1"/>
                </a:solidFill>
                <a:ea typeface="黑体" pitchFamily="2" charset="-122"/>
              </a:rPr>
              <a:t>测</a:t>
            </a:r>
          </a:p>
          <a:p>
            <a:r>
              <a:rPr lang="zh-CN" altLang="en-US" sz="3200" b="1">
                <a:solidFill>
                  <a:schemeClr val="bg1"/>
                </a:solidFill>
                <a:ea typeface="黑体" pitchFamily="2" charset="-122"/>
              </a:rPr>
              <a:t>试</a:t>
            </a:r>
          </a:p>
        </p:txBody>
      </p:sp>
      <p:cxnSp>
        <p:nvCxnSpPr>
          <p:cNvPr id="86025" name="AutoShape 9"/>
          <p:cNvCxnSpPr>
            <a:cxnSpLocks noChangeShapeType="1"/>
            <a:stCxn id="86022" idx="3"/>
            <a:endCxn id="86024" idx="1"/>
          </p:cNvCxnSpPr>
          <p:nvPr/>
        </p:nvCxnSpPr>
        <p:spPr bwMode="auto">
          <a:xfrm>
            <a:off x="3965575" y="3771900"/>
            <a:ext cx="3519488" cy="709613"/>
          </a:xfrm>
          <a:prstGeom prst="bentConnector3">
            <a:avLst>
              <a:gd name="adj1" fmla="val 49528"/>
            </a:avLst>
          </a:prstGeom>
          <a:noFill/>
          <a:ln w="76200">
            <a:solidFill>
              <a:srgbClr val="FF0000"/>
            </a:solidFill>
            <a:miter lim="800000"/>
            <a:headEnd/>
            <a:tailEnd type="triangle" w="med" len="med"/>
          </a:ln>
          <a:effectLst/>
        </p:spPr>
      </p:cxnSp>
      <p:cxnSp>
        <p:nvCxnSpPr>
          <p:cNvPr id="86026" name="AutoShape 10"/>
          <p:cNvCxnSpPr>
            <a:cxnSpLocks noChangeShapeType="1"/>
            <a:stCxn id="86023" idx="3"/>
            <a:endCxn id="86024" idx="1"/>
          </p:cNvCxnSpPr>
          <p:nvPr/>
        </p:nvCxnSpPr>
        <p:spPr bwMode="auto">
          <a:xfrm flipV="1">
            <a:off x="3917950" y="4481513"/>
            <a:ext cx="3567113" cy="1195387"/>
          </a:xfrm>
          <a:prstGeom prst="bentConnector3">
            <a:avLst>
              <a:gd name="adj1" fmla="val 49532"/>
            </a:avLst>
          </a:prstGeom>
          <a:noFill/>
          <a:ln w="76200">
            <a:solidFill>
              <a:srgbClr val="FF0000"/>
            </a:solidFill>
            <a:miter lim="800000"/>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strips(downRight)">
                                      <p:cBhvr>
                                        <p:cTn id="7" dur="500"/>
                                        <p:tgtEl>
                                          <p:spTgt spid="86022"/>
                                        </p:tgtEl>
                                      </p:cBhvr>
                                    </p:animEffect>
                                  </p:childTnLst>
                                </p:cTn>
                              </p:par>
                              <p:par>
                                <p:cTn id="8" presetID="18" presetClass="entr" presetSubtype="6" fill="hold" nodeType="withEffect">
                                  <p:stCondLst>
                                    <p:cond delay="0"/>
                                  </p:stCondLst>
                                  <p:childTnLst>
                                    <p:set>
                                      <p:cBhvr>
                                        <p:cTn id="9" dur="1" fill="hold">
                                          <p:stCondLst>
                                            <p:cond delay="0"/>
                                          </p:stCondLst>
                                        </p:cTn>
                                        <p:tgtEl>
                                          <p:spTgt spid="86025"/>
                                        </p:tgtEl>
                                        <p:attrNameLst>
                                          <p:attrName>style.visibility</p:attrName>
                                        </p:attrNameLst>
                                      </p:cBhvr>
                                      <p:to>
                                        <p:strVal val="visible"/>
                                      </p:to>
                                    </p:set>
                                    <p:animEffect transition="in" filter="strips(downRight)">
                                      <p:cBhvr>
                                        <p:cTn id="10" dur="500"/>
                                        <p:tgtEl>
                                          <p:spTgt spid="8602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86023"/>
                                        </p:tgtEl>
                                        <p:attrNameLst>
                                          <p:attrName>style.visibility</p:attrName>
                                        </p:attrNameLst>
                                      </p:cBhvr>
                                      <p:to>
                                        <p:strVal val="visible"/>
                                      </p:to>
                                    </p:set>
                                    <p:animEffect transition="in" filter="strips(upRight)">
                                      <p:cBhvr>
                                        <p:cTn id="15" dur="500"/>
                                        <p:tgtEl>
                                          <p:spTgt spid="86023"/>
                                        </p:tgtEl>
                                      </p:cBhvr>
                                    </p:animEffect>
                                  </p:childTnLst>
                                </p:cTn>
                              </p:par>
                              <p:par>
                                <p:cTn id="16" presetID="18" presetClass="entr" presetSubtype="3" fill="hold" nodeType="withEffect">
                                  <p:stCondLst>
                                    <p:cond delay="0"/>
                                  </p:stCondLst>
                                  <p:childTnLst>
                                    <p:set>
                                      <p:cBhvr>
                                        <p:cTn id="17" dur="1" fill="hold">
                                          <p:stCondLst>
                                            <p:cond delay="0"/>
                                          </p:stCondLst>
                                        </p:cTn>
                                        <p:tgtEl>
                                          <p:spTgt spid="86026"/>
                                        </p:tgtEl>
                                        <p:attrNameLst>
                                          <p:attrName>style.visibility</p:attrName>
                                        </p:attrNameLst>
                                      </p:cBhvr>
                                      <p:to>
                                        <p:strVal val="visible"/>
                                      </p:to>
                                    </p:set>
                                    <p:animEffect transition="in" filter="strips(upRight)">
                                      <p:cBhvr>
                                        <p:cTn id="18" dur="500"/>
                                        <p:tgtEl>
                                          <p:spTgt spid="8602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86024"/>
                                        </p:tgtEl>
                                        <p:attrNameLst>
                                          <p:attrName>style.visibility</p:attrName>
                                        </p:attrNameLst>
                                      </p:cBhvr>
                                      <p:to>
                                        <p:strVal val="visible"/>
                                      </p:to>
                                    </p:set>
                                    <p:animEffect transition="in" filter="strips(downRight)">
                                      <p:cBhvr>
                                        <p:cTn id="23" dur="500"/>
                                        <p:tgtEl>
                                          <p:spTgt spid="86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animBg="1"/>
      <p:bldP spid="86023" grpId="0" animBg="1"/>
      <p:bldP spid="860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A8A7048C-72CF-47DB-B878-69D5DE2F6F67}" type="datetime1">
              <a:rPr lang="zh-CN" altLang="en-US" smtClean="0"/>
              <a:pPr/>
              <a:t>2020/1/5</a:t>
            </a:fld>
            <a:endParaRPr lang="en-US" altLang="zh-CN"/>
          </a:p>
        </p:txBody>
      </p:sp>
      <p:sp>
        <p:nvSpPr>
          <p:cNvPr id="5" name="灯片编号占位符 4"/>
          <p:cNvSpPr>
            <a:spLocks noGrp="1"/>
          </p:cNvSpPr>
          <p:nvPr>
            <p:ph type="sldNum" sz="quarter" idx="11"/>
          </p:nvPr>
        </p:nvSpPr>
        <p:spPr/>
        <p:txBody>
          <a:bodyPr/>
          <a:lstStyle/>
          <a:p>
            <a:fld id="{7885FB2E-E214-469D-A5A2-C481E3767098}" type="slidenum">
              <a:rPr lang="en-US" altLang="zh-CN" smtClean="0"/>
              <a:pPr/>
              <a:t>65</a:t>
            </a:fld>
            <a:endParaRPr lang="en-US" altLang="zh-CN"/>
          </a:p>
        </p:txBody>
      </p:sp>
      <p:pic>
        <p:nvPicPr>
          <p:cNvPr id="7" name="Picture 3" descr="WhiteBoxTestCas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762000"/>
            <a:ext cx="3956050" cy="546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1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EB3F26E-4F31-4622-A5AF-9D693709F404}"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3B0ABD47-872C-4B7B-8821-D01787F89AFE}" type="slidenum">
              <a:rPr lang="en-US" altLang="zh-CN"/>
              <a:pPr/>
              <a:t>66</a:t>
            </a:fld>
            <a:endParaRPr lang="en-US" altLang="zh-CN"/>
          </a:p>
        </p:txBody>
      </p:sp>
      <p:sp>
        <p:nvSpPr>
          <p:cNvPr id="88066" name="Rectangle 2"/>
          <p:cNvSpPr>
            <a:spLocks noGrp="1" noChangeArrowheads="1"/>
          </p:cNvSpPr>
          <p:nvPr>
            <p:ph type="title"/>
          </p:nvPr>
        </p:nvSpPr>
        <p:spPr/>
        <p:txBody>
          <a:bodyPr/>
          <a:lstStyle/>
          <a:p>
            <a:r>
              <a:rPr lang="en-US" altLang="zh-CN"/>
              <a:t>7.4.2 </a:t>
            </a:r>
            <a:r>
              <a:rPr lang="zh-CN" altLang="en-US"/>
              <a:t>黑盒测试用例设计</a:t>
            </a:r>
          </a:p>
        </p:txBody>
      </p:sp>
      <p:sp>
        <p:nvSpPr>
          <p:cNvPr id="88067" name="Rectangle 3"/>
          <p:cNvSpPr>
            <a:spLocks noGrp="1" noChangeArrowheads="1"/>
          </p:cNvSpPr>
          <p:nvPr>
            <p:ph type="body" idx="1"/>
          </p:nvPr>
        </p:nvSpPr>
        <p:spPr/>
        <p:txBody>
          <a:bodyPr/>
          <a:lstStyle/>
          <a:p>
            <a:r>
              <a:rPr lang="zh-CN" altLang="en-US"/>
              <a:t>完全</a:t>
            </a:r>
            <a:r>
              <a:rPr lang="zh-CN" altLang="en-US">
                <a:solidFill>
                  <a:srgbClr val="CC0000"/>
                </a:solidFill>
              </a:rPr>
              <a:t>不考虑程序的内部结构</a:t>
            </a:r>
            <a:r>
              <a:rPr lang="zh-CN" altLang="en-US"/>
              <a:t>，只依据程序的</a:t>
            </a:r>
            <a:r>
              <a:rPr lang="zh-CN" altLang="en-US">
                <a:solidFill>
                  <a:srgbClr val="CC0000"/>
                </a:solidFill>
              </a:rPr>
              <a:t>功能</a:t>
            </a:r>
            <a:r>
              <a:rPr lang="zh-CN" altLang="en-US"/>
              <a:t>来设计测试用例。</a:t>
            </a:r>
            <a:endParaRPr lang="zh-CN" altLang="en-US">
              <a:solidFill>
                <a:srgbClr val="CC0000"/>
              </a:solidFill>
            </a:endParaRPr>
          </a:p>
          <a:p>
            <a:r>
              <a:rPr lang="zh-CN" altLang="en-US"/>
              <a:t>假设一个</a:t>
            </a:r>
            <a:r>
              <a:rPr lang="zh-CN" altLang="en-US">
                <a:solidFill>
                  <a:srgbClr val="CC0000"/>
                </a:solidFill>
              </a:rPr>
              <a:t>程序</a:t>
            </a:r>
            <a:r>
              <a:rPr lang="en-US" altLang="zh-CN">
                <a:solidFill>
                  <a:srgbClr val="CC0000"/>
                </a:solidFill>
              </a:rPr>
              <a:t>P</a:t>
            </a:r>
            <a:r>
              <a:rPr lang="zh-CN" altLang="en-US"/>
              <a:t>有</a:t>
            </a:r>
            <a:r>
              <a:rPr lang="zh-CN" altLang="en-US">
                <a:solidFill>
                  <a:srgbClr val="0000FF"/>
                </a:solidFill>
              </a:rPr>
              <a:t>输入量</a:t>
            </a:r>
            <a:r>
              <a:rPr lang="en-US" altLang="zh-CN">
                <a:solidFill>
                  <a:srgbClr val="0000FF"/>
                </a:solidFill>
              </a:rPr>
              <a:t>X</a:t>
            </a:r>
            <a:r>
              <a:rPr lang="zh-CN" altLang="en-US">
                <a:solidFill>
                  <a:srgbClr val="0000FF"/>
                </a:solidFill>
              </a:rPr>
              <a:t>、</a:t>
            </a:r>
            <a:r>
              <a:rPr lang="en-US" altLang="zh-CN">
                <a:solidFill>
                  <a:srgbClr val="0000FF"/>
                </a:solidFill>
              </a:rPr>
              <a:t>Y</a:t>
            </a:r>
            <a:r>
              <a:rPr lang="zh-CN" altLang="en-US"/>
              <a:t>及</a:t>
            </a:r>
            <a:r>
              <a:rPr lang="zh-CN" altLang="en-US">
                <a:solidFill>
                  <a:srgbClr val="0000FF"/>
                </a:solidFill>
              </a:rPr>
              <a:t>输出量</a:t>
            </a:r>
            <a:r>
              <a:rPr lang="en-US" altLang="zh-CN">
                <a:solidFill>
                  <a:srgbClr val="0000FF"/>
                </a:solidFill>
              </a:rPr>
              <a:t>Z</a:t>
            </a:r>
            <a:r>
              <a:rPr lang="zh-CN" altLang="en-US"/>
              <a:t>。在字长为</a:t>
            </a:r>
            <a:r>
              <a:rPr lang="en-US" altLang="zh-CN">
                <a:solidFill>
                  <a:srgbClr val="0000FF"/>
                </a:solidFill>
              </a:rPr>
              <a:t>32</a:t>
            </a:r>
            <a:r>
              <a:rPr lang="zh-CN" altLang="en-US">
                <a:solidFill>
                  <a:srgbClr val="0000FF"/>
                </a:solidFill>
              </a:rPr>
              <a:t>位</a:t>
            </a:r>
            <a:r>
              <a:rPr lang="zh-CN" altLang="en-US"/>
              <a:t>的计算机上运行。 </a:t>
            </a:r>
            <a:r>
              <a:rPr lang="en-US" altLang="zh-CN"/>
              <a:t>X</a:t>
            </a:r>
            <a:r>
              <a:rPr lang="zh-CN" altLang="en-US"/>
              <a:t>、</a:t>
            </a:r>
            <a:r>
              <a:rPr lang="en-US" altLang="zh-CN"/>
              <a:t>Y</a:t>
            </a:r>
            <a:r>
              <a:rPr lang="zh-CN" altLang="en-US"/>
              <a:t>取整数。</a:t>
            </a:r>
          </a:p>
          <a:p>
            <a:r>
              <a:rPr lang="en-US" altLang="zh-CN">
                <a:solidFill>
                  <a:srgbClr val="CC0000"/>
                </a:solidFill>
              </a:rPr>
              <a:t>【</a:t>
            </a:r>
            <a:r>
              <a:rPr lang="zh-CN" altLang="en-US">
                <a:solidFill>
                  <a:srgbClr val="CC0000"/>
                </a:solidFill>
              </a:rPr>
              <a:t>穷举测试</a:t>
            </a:r>
            <a:r>
              <a:rPr lang="en-US" altLang="zh-CN">
                <a:solidFill>
                  <a:srgbClr val="CC0000"/>
                </a:solidFill>
              </a:rPr>
              <a:t>】</a:t>
            </a:r>
          </a:p>
          <a:p>
            <a:pPr lvl="1"/>
            <a:r>
              <a:rPr lang="zh-CN" altLang="en-US"/>
              <a:t>让被测程序在一切可能的输入情况下执行一遍。</a:t>
            </a:r>
          </a:p>
          <a:p>
            <a:r>
              <a:rPr lang="zh-CN" altLang="en-US"/>
              <a:t>按</a:t>
            </a:r>
            <a:r>
              <a:rPr lang="zh-CN" altLang="en-US" u="sng">
                <a:solidFill>
                  <a:srgbClr val="CC0000"/>
                </a:solidFill>
              </a:rPr>
              <a:t>黑盒方法</a:t>
            </a:r>
            <a:r>
              <a:rPr lang="zh-CN" altLang="en-US"/>
              <a:t>进行</a:t>
            </a:r>
            <a:r>
              <a:rPr lang="zh-CN" altLang="en-US" u="sng">
                <a:solidFill>
                  <a:srgbClr val="CC0000"/>
                </a:solidFill>
              </a:rPr>
              <a:t>穷举测试</a:t>
            </a:r>
            <a:r>
              <a:rPr lang="zh-CN" altLang="en-US"/>
              <a:t>：</a:t>
            </a:r>
          </a:p>
          <a:p>
            <a:pPr lvl="1"/>
            <a:r>
              <a:rPr lang="zh-CN" altLang="zh-CN"/>
              <a:t>⒈</a:t>
            </a:r>
            <a:r>
              <a:rPr lang="zh-CN" altLang="en-US"/>
              <a:t>有效测试数据组：</a:t>
            </a:r>
            <a:r>
              <a:rPr lang="en-US" altLang="zh-CN"/>
              <a:t>2</a:t>
            </a:r>
            <a:r>
              <a:rPr lang="en-US" altLang="zh-CN" baseline="30000"/>
              <a:t>32</a:t>
            </a:r>
            <a:r>
              <a:rPr lang="en-US" altLang="zh-CN"/>
              <a:t>×2</a:t>
            </a:r>
            <a:r>
              <a:rPr lang="en-US" altLang="zh-CN" baseline="30000"/>
              <a:t>32</a:t>
            </a:r>
            <a:r>
              <a:rPr lang="zh-CN" altLang="en-US"/>
              <a:t>＝</a:t>
            </a:r>
            <a:r>
              <a:rPr lang="en-US" altLang="zh-CN">
                <a:solidFill>
                  <a:srgbClr val="FF0000"/>
                </a:solidFill>
              </a:rPr>
              <a:t>2</a:t>
            </a:r>
            <a:r>
              <a:rPr lang="en-US" altLang="zh-CN" baseline="30000">
                <a:solidFill>
                  <a:srgbClr val="FF0000"/>
                </a:solidFill>
              </a:rPr>
              <a:t>64</a:t>
            </a:r>
          </a:p>
          <a:p>
            <a:pPr lvl="1"/>
            <a:r>
              <a:rPr lang="zh-CN" altLang="zh-CN"/>
              <a:t>⒉</a:t>
            </a:r>
            <a:r>
              <a:rPr lang="zh-CN" altLang="en-US">
                <a:solidFill>
                  <a:srgbClr val="0000FF"/>
                </a:solidFill>
              </a:rPr>
              <a:t>无效测试数据</a:t>
            </a:r>
            <a:r>
              <a:rPr lang="zh-CN" altLang="en-US"/>
              <a:t>：</a:t>
            </a:r>
            <a:r>
              <a:rPr lang="en-US" altLang="zh-CN"/>
              <a:t>……</a:t>
            </a:r>
          </a:p>
        </p:txBody>
      </p:sp>
      <p:pic>
        <p:nvPicPr>
          <p:cNvPr id="88068" name="Picture 4"/>
          <p:cNvPicPr>
            <a:picLocks noChangeAspect="1" noChangeArrowheads="1"/>
          </p:cNvPicPr>
          <p:nvPr/>
        </p:nvPicPr>
        <p:blipFill>
          <a:blip cstate="print">
            <a:clrChange>
              <a:clrFrom>
                <a:srgbClr val="FFFFFF"/>
              </a:clrFrom>
              <a:clrTo>
                <a:srgbClr val="FFFFFF">
                  <a:alpha val="0"/>
                </a:srgbClr>
              </a:clrTo>
            </a:clrChange>
          </a:blip>
          <a:srcRect/>
          <a:stretch>
            <a:fillRect/>
          </a:stretch>
        </p:blipFill>
        <p:spPr bwMode="auto">
          <a:xfrm>
            <a:off x="4800600" y="4314825"/>
            <a:ext cx="4572000" cy="2466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strips(downRight)">
                                      <p:cBhvr>
                                        <p:cTn id="7" dur="500"/>
                                        <p:tgtEl>
                                          <p:spTgt spid="88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8067">
                                            <p:txEl>
                                              <p:pRg st="1" end="1"/>
                                            </p:txEl>
                                          </p:spTgt>
                                        </p:tgtEl>
                                        <p:attrNameLst>
                                          <p:attrName>style.visibility</p:attrName>
                                        </p:attrNameLst>
                                      </p:cBhvr>
                                      <p:to>
                                        <p:strVal val="visible"/>
                                      </p:to>
                                    </p:set>
                                    <p:animEffect transition="in" filter="strips(downRight)">
                                      <p:cBhvr>
                                        <p:cTn id="12" dur="500"/>
                                        <p:tgtEl>
                                          <p:spTgt spid="88067">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88068"/>
                                        </p:tgtEl>
                                        <p:attrNameLst>
                                          <p:attrName>style.visibility</p:attrName>
                                        </p:attrNameLst>
                                      </p:cBhvr>
                                      <p:to>
                                        <p:strVal val="visible"/>
                                      </p:to>
                                    </p:set>
                                    <p:anim calcmode="lin" valueType="num">
                                      <p:cBhvr additive="base">
                                        <p:cTn id="15" dur="500" fill="hold"/>
                                        <p:tgtEl>
                                          <p:spTgt spid="88068"/>
                                        </p:tgtEl>
                                        <p:attrNameLst>
                                          <p:attrName>ppt_x</p:attrName>
                                        </p:attrNameLst>
                                      </p:cBhvr>
                                      <p:tavLst>
                                        <p:tav tm="0">
                                          <p:val>
                                            <p:strVal val="#ppt_x"/>
                                          </p:val>
                                        </p:tav>
                                        <p:tav tm="100000">
                                          <p:val>
                                            <p:strVal val="#ppt_x"/>
                                          </p:val>
                                        </p:tav>
                                      </p:tavLst>
                                    </p:anim>
                                    <p:anim calcmode="lin" valueType="num">
                                      <p:cBhvr additive="base">
                                        <p:cTn id="16" dur="500" fill="hold"/>
                                        <p:tgtEl>
                                          <p:spTgt spid="8806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88067">
                                            <p:txEl>
                                              <p:pRg st="2" end="2"/>
                                            </p:txEl>
                                          </p:spTgt>
                                        </p:tgtEl>
                                        <p:attrNameLst>
                                          <p:attrName>style.visibility</p:attrName>
                                        </p:attrNameLst>
                                      </p:cBhvr>
                                      <p:to>
                                        <p:strVal val="visible"/>
                                      </p:to>
                                    </p:set>
                                    <p:animEffect transition="in" filter="strips(downRight)">
                                      <p:cBhvr>
                                        <p:cTn id="21" dur="500"/>
                                        <p:tgtEl>
                                          <p:spTgt spid="8806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88067">
                                            <p:txEl>
                                              <p:pRg st="3" end="3"/>
                                            </p:txEl>
                                          </p:spTgt>
                                        </p:tgtEl>
                                        <p:attrNameLst>
                                          <p:attrName>style.visibility</p:attrName>
                                        </p:attrNameLst>
                                      </p:cBhvr>
                                      <p:to>
                                        <p:strVal val="visible"/>
                                      </p:to>
                                    </p:set>
                                    <p:animEffect transition="in" filter="strips(downRight)">
                                      <p:cBhvr>
                                        <p:cTn id="26" dur="500"/>
                                        <p:tgtEl>
                                          <p:spTgt spid="8806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88067">
                                            <p:txEl>
                                              <p:pRg st="4" end="4"/>
                                            </p:txEl>
                                          </p:spTgt>
                                        </p:tgtEl>
                                        <p:attrNameLst>
                                          <p:attrName>style.visibility</p:attrName>
                                        </p:attrNameLst>
                                      </p:cBhvr>
                                      <p:to>
                                        <p:strVal val="visible"/>
                                      </p:to>
                                    </p:set>
                                    <p:animEffect transition="in" filter="strips(downRight)">
                                      <p:cBhvr>
                                        <p:cTn id="31" dur="500"/>
                                        <p:tgtEl>
                                          <p:spTgt spid="8806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88067">
                                            <p:txEl>
                                              <p:pRg st="5" end="5"/>
                                            </p:txEl>
                                          </p:spTgt>
                                        </p:tgtEl>
                                        <p:attrNameLst>
                                          <p:attrName>style.visibility</p:attrName>
                                        </p:attrNameLst>
                                      </p:cBhvr>
                                      <p:to>
                                        <p:strVal val="visible"/>
                                      </p:to>
                                    </p:set>
                                    <p:animEffect transition="in" filter="strips(downRight)">
                                      <p:cBhvr>
                                        <p:cTn id="36" dur="500"/>
                                        <p:tgtEl>
                                          <p:spTgt spid="8806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88067">
                                            <p:txEl>
                                              <p:pRg st="6" end="6"/>
                                            </p:txEl>
                                          </p:spTgt>
                                        </p:tgtEl>
                                        <p:attrNameLst>
                                          <p:attrName>style.visibility</p:attrName>
                                        </p:attrNameLst>
                                      </p:cBhvr>
                                      <p:to>
                                        <p:strVal val="visible"/>
                                      </p:to>
                                    </p:set>
                                    <p:animEffect transition="in" filter="strips(downRight)">
                                      <p:cBhvr>
                                        <p:cTn id="41" dur="500"/>
                                        <p:tgtEl>
                                          <p:spTgt spid="880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FEBA7E9-FEB9-4EFC-82C6-9C97810203E8}"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3A48A2F9-3B7F-4516-B836-33EF711822EB}" type="slidenum">
              <a:rPr lang="en-US" altLang="zh-CN"/>
              <a:pPr/>
              <a:t>67</a:t>
            </a:fld>
            <a:endParaRPr lang="en-US" altLang="zh-CN"/>
          </a:p>
        </p:txBody>
      </p:sp>
      <p:sp>
        <p:nvSpPr>
          <p:cNvPr id="47106" name="Rectangle 2"/>
          <p:cNvSpPr>
            <a:spLocks noGrp="1" noChangeArrowheads="1"/>
          </p:cNvSpPr>
          <p:nvPr>
            <p:ph type="title"/>
          </p:nvPr>
        </p:nvSpPr>
        <p:spPr/>
        <p:txBody>
          <a:bodyPr/>
          <a:lstStyle/>
          <a:p>
            <a:r>
              <a:rPr lang="en-US" altLang="zh-CN"/>
              <a:t>7.4.2 </a:t>
            </a:r>
            <a:r>
              <a:rPr lang="zh-CN" altLang="en-US"/>
              <a:t>黑盒测试用例设计</a:t>
            </a:r>
          </a:p>
        </p:txBody>
      </p:sp>
      <p:sp>
        <p:nvSpPr>
          <p:cNvPr id="47107" name="Rectangle 3"/>
          <p:cNvSpPr>
            <a:spLocks noGrp="1" noChangeArrowheads="1"/>
          </p:cNvSpPr>
          <p:nvPr>
            <p:ph type="body" idx="1"/>
          </p:nvPr>
        </p:nvSpPr>
        <p:spPr/>
        <p:txBody>
          <a:bodyPr/>
          <a:lstStyle/>
          <a:p>
            <a:r>
              <a:rPr lang="zh-CN" altLang="en-US"/>
              <a:t>完全</a:t>
            </a:r>
            <a:r>
              <a:rPr lang="zh-CN" altLang="en-US">
                <a:solidFill>
                  <a:srgbClr val="CC0000"/>
                </a:solidFill>
              </a:rPr>
              <a:t>不考虑程序的内部结构</a:t>
            </a:r>
            <a:r>
              <a:rPr lang="zh-CN" altLang="en-US"/>
              <a:t>，只依据程序的</a:t>
            </a:r>
            <a:r>
              <a:rPr lang="zh-CN" altLang="en-US">
                <a:solidFill>
                  <a:srgbClr val="CC0000"/>
                </a:solidFill>
              </a:rPr>
              <a:t>功能</a:t>
            </a:r>
            <a:r>
              <a:rPr lang="zh-CN" altLang="en-US"/>
              <a:t>来设计测试用例。</a:t>
            </a:r>
          </a:p>
          <a:p>
            <a:r>
              <a:rPr lang="en-US" altLang="zh-CN">
                <a:solidFill>
                  <a:srgbClr val="0000FF"/>
                </a:solidFill>
              </a:rPr>
              <a:t>【</a:t>
            </a:r>
            <a:r>
              <a:rPr lang="zh-CN" altLang="en-US">
                <a:solidFill>
                  <a:srgbClr val="0000FF"/>
                </a:solidFill>
              </a:rPr>
              <a:t>穷举测试</a:t>
            </a:r>
            <a:r>
              <a:rPr lang="en-US" altLang="zh-CN">
                <a:solidFill>
                  <a:srgbClr val="0000FF"/>
                </a:solidFill>
              </a:rPr>
              <a:t>】——</a:t>
            </a:r>
            <a:r>
              <a:rPr lang="zh-CN" altLang="en-US">
                <a:solidFill>
                  <a:srgbClr val="0000FF"/>
                </a:solidFill>
              </a:rPr>
              <a:t>不可行</a:t>
            </a:r>
          </a:p>
          <a:p>
            <a:r>
              <a:rPr lang="en-US" altLang="zh-CN">
                <a:solidFill>
                  <a:srgbClr val="CC0000"/>
                </a:solidFill>
              </a:rPr>
              <a:t>【</a:t>
            </a:r>
            <a:r>
              <a:rPr lang="zh-CN" altLang="zh-CN">
                <a:solidFill>
                  <a:srgbClr val="CC0000"/>
                </a:solidFill>
              </a:rPr>
              <a:t>⑴</a:t>
            </a:r>
            <a:r>
              <a:rPr lang="zh-CN" altLang="en-US">
                <a:solidFill>
                  <a:srgbClr val="CC0000"/>
                </a:solidFill>
              </a:rPr>
              <a:t>等价分类法</a:t>
            </a:r>
            <a:r>
              <a:rPr lang="en-US" altLang="zh-CN">
                <a:solidFill>
                  <a:srgbClr val="CC0000"/>
                </a:solidFill>
              </a:rPr>
              <a:t>】</a:t>
            </a:r>
          </a:p>
          <a:p>
            <a:r>
              <a:rPr lang="en-US" altLang="zh-CN">
                <a:solidFill>
                  <a:srgbClr val="CC0000"/>
                </a:solidFill>
              </a:rPr>
              <a:t>【</a:t>
            </a:r>
            <a:r>
              <a:rPr lang="en-US" altLang="zh-CN">
                <a:solidFill>
                  <a:srgbClr val="CC0000"/>
                </a:solidFill>
                <a:latin typeface="黑体" pitchFamily="2" charset="-122"/>
              </a:rPr>
              <a:t>⑵</a:t>
            </a:r>
            <a:r>
              <a:rPr lang="zh-CN" altLang="en-US">
                <a:solidFill>
                  <a:srgbClr val="CC0000"/>
                </a:solidFill>
              </a:rPr>
              <a:t>边界值分析法</a:t>
            </a:r>
            <a:r>
              <a:rPr lang="en-US" altLang="zh-CN">
                <a:solidFill>
                  <a:srgbClr val="CC0000"/>
                </a:solidFill>
              </a:rPr>
              <a:t>】</a:t>
            </a:r>
            <a:endParaRPr lang="en-US" altLang="zh-CN">
              <a:solidFill>
                <a:srgbClr val="CC0000"/>
              </a:solidFill>
              <a:latin typeface="黑体" pitchFamily="2" charset="-122"/>
            </a:endParaRPr>
          </a:p>
          <a:p>
            <a:r>
              <a:rPr lang="en-US" altLang="zh-CN">
                <a:solidFill>
                  <a:srgbClr val="CC0000"/>
                </a:solidFill>
              </a:rPr>
              <a:t>【</a:t>
            </a:r>
            <a:r>
              <a:rPr lang="en-US" altLang="zh-CN">
                <a:solidFill>
                  <a:srgbClr val="CC0000"/>
                </a:solidFill>
                <a:latin typeface="黑体" pitchFamily="2" charset="-122"/>
              </a:rPr>
              <a:t>⑶</a:t>
            </a:r>
            <a:r>
              <a:rPr lang="zh-CN" altLang="en-US">
                <a:solidFill>
                  <a:srgbClr val="CC0000"/>
                </a:solidFill>
              </a:rPr>
              <a:t>错误推测法</a:t>
            </a:r>
            <a:r>
              <a:rPr lang="en-US" altLang="zh-CN">
                <a:solidFill>
                  <a:srgbClr val="CC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7107">
                                            <p:txEl>
                                              <p:pRg st="2" end="2"/>
                                            </p:txEl>
                                          </p:spTgt>
                                        </p:tgtEl>
                                        <p:attrNameLst>
                                          <p:attrName>style.visibility</p:attrName>
                                        </p:attrNameLst>
                                      </p:cBhvr>
                                      <p:to>
                                        <p:strVal val="visible"/>
                                      </p:to>
                                    </p:set>
                                    <p:animEffect transition="in" filter="strips(downRight)">
                                      <p:cBhvr>
                                        <p:cTn id="7" dur="500"/>
                                        <p:tgtEl>
                                          <p:spTgt spid="4710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7107">
                                            <p:txEl>
                                              <p:pRg st="3" end="3"/>
                                            </p:txEl>
                                          </p:spTgt>
                                        </p:tgtEl>
                                        <p:attrNameLst>
                                          <p:attrName>style.visibility</p:attrName>
                                        </p:attrNameLst>
                                      </p:cBhvr>
                                      <p:to>
                                        <p:strVal val="visible"/>
                                      </p:to>
                                    </p:set>
                                    <p:animEffect transition="in" filter="strips(downRight)">
                                      <p:cBhvr>
                                        <p:cTn id="12" dur="500"/>
                                        <p:tgtEl>
                                          <p:spTgt spid="4710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7107">
                                            <p:txEl>
                                              <p:pRg st="4" end="4"/>
                                            </p:txEl>
                                          </p:spTgt>
                                        </p:tgtEl>
                                        <p:attrNameLst>
                                          <p:attrName>style.visibility</p:attrName>
                                        </p:attrNameLst>
                                      </p:cBhvr>
                                      <p:to>
                                        <p:strVal val="visible"/>
                                      </p:to>
                                    </p:set>
                                    <p:animEffect transition="in" filter="strips(downRight)">
                                      <p:cBhvr>
                                        <p:cTn id="17" dur="500"/>
                                        <p:tgtEl>
                                          <p:spTgt spid="47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A232170-8836-433C-8378-883DDC09F789}"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1383533E-9694-4FE3-A0DE-BF939086FCC8}" type="slidenum">
              <a:rPr lang="en-US" altLang="zh-CN"/>
              <a:pPr/>
              <a:t>68</a:t>
            </a:fld>
            <a:endParaRPr lang="en-US" altLang="zh-CN"/>
          </a:p>
        </p:txBody>
      </p:sp>
      <p:sp>
        <p:nvSpPr>
          <p:cNvPr id="89090"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89091" name="Rectangle 3"/>
          <p:cNvSpPr>
            <a:spLocks noGrp="1" noChangeArrowheads="1"/>
          </p:cNvSpPr>
          <p:nvPr>
            <p:ph type="body" idx="1"/>
          </p:nvPr>
        </p:nvSpPr>
        <p:spPr/>
        <p:txBody>
          <a:bodyPr/>
          <a:lstStyle/>
          <a:p>
            <a:r>
              <a:rPr lang="zh-CN" altLang="en-US"/>
              <a:t>将所有可能的</a:t>
            </a:r>
            <a:r>
              <a:rPr lang="zh-CN" altLang="en-US">
                <a:solidFill>
                  <a:srgbClr val="0000FF"/>
                </a:solidFill>
              </a:rPr>
              <a:t>输入数据</a:t>
            </a:r>
            <a:r>
              <a:rPr lang="zh-CN" altLang="en-US"/>
              <a:t>划分成若干个</a:t>
            </a:r>
            <a:r>
              <a:rPr lang="zh-CN" altLang="en-US">
                <a:solidFill>
                  <a:srgbClr val="0000FF"/>
                </a:solidFill>
              </a:rPr>
              <a:t>等价类</a:t>
            </a:r>
            <a:r>
              <a:rPr lang="zh-CN" altLang="en-US"/>
              <a:t>，然后从</a:t>
            </a:r>
            <a:r>
              <a:rPr lang="zh-CN" altLang="en-US">
                <a:solidFill>
                  <a:srgbClr val="0000FF"/>
                </a:solidFill>
              </a:rPr>
              <a:t>每一类中选取少数有代表性的数据</a:t>
            </a:r>
            <a:r>
              <a:rPr lang="zh-CN" altLang="en-US"/>
              <a:t>作为测试用例。</a:t>
            </a:r>
          </a:p>
          <a:p>
            <a:r>
              <a:rPr lang="zh-CN" altLang="en-US" u="sng">
                <a:solidFill>
                  <a:srgbClr val="CC0000"/>
                </a:solidFill>
              </a:rPr>
              <a:t>等价类包括：</a:t>
            </a:r>
          </a:p>
          <a:p>
            <a:pPr lvl="1"/>
            <a:r>
              <a:rPr lang="zh-CN" altLang="en-US">
                <a:solidFill>
                  <a:srgbClr val="CC0000"/>
                </a:solidFill>
                <a:latin typeface="黑体" pitchFamily="2" charset="-122"/>
              </a:rPr>
              <a:t>①</a:t>
            </a:r>
            <a:r>
              <a:rPr lang="zh-CN" altLang="en-US">
                <a:solidFill>
                  <a:srgbClr val="CC0000"/>
                </a:solidFill>
              </a:rPr>
              <a:t>有效等价类</a:t>
            </a:r>
          </a:p>
          <a:p>
            <a:pPr lvl="2"/>
            <a:r>
              <a:rPr lang="zh-CN" altLang="en-US"/>
              <a:t>对于程序来说，是</a:t>
            </a:r>
            <a:r>
              <a:rPr lang="zh-CN" altLang="en-US">
                <a:solidFill>
                  <a:srgbClr val="CC0000"/>
                </a:solidFill>
              </a:rPr>
              <a:t>合理的</a:t>
            </a:r>
            <a:r>
              <a:rPr lang="zh-CN" altLang="en-US"/>
              <a:t>、</a:t>
            </a:r>
            <a:r>
              <a:rPr lang="zh-CN" altLang="en-US">
                <a:solidFill>
                  <a:srgbClr val="CC0000"/>
                </a:solidFill>
              </a:rPr>
              <a:t>有效的</a:t>
            </a:r>
            <a:r>
              <a:rPr lang="zh-CN" altLang="en-US"/>
              <a:t>输入数据构成的集合。</a:t>
            </a:r>
            <a:endParaRPr lang="zh-CN" altLang="en-US">
              <a:latin typeface="黑体" pitchFamily="2" charset="-122"/>
            </a:endParaRPr>
          </a:p>
          <a:p>
            <a:pPr lvl="1"/>
            <a:r>
              <a:rPr lang="zh-CN" altLang="en-US">
                <a:solidFill>
                  <a:srgbClr val="0000FF"/>
                </a:solidFill>
                <a:latin typeface="黑体" pitchFamily="2" charset="-122"/>
              </a:rPr>
              <a:t>②</a:t>
            </a:r>
            <a:r>
              <a:rPr lang="zh-CN" altLang="en-US">
                <a:solidFill>
                  <a:srgbClr val="0000FF"/>
                </a:solidFill>
              </a:rPr>
              <a:t>无效等价类</a:t>
            </a:r>
          </a:p>
          <a:p>
            <a:pPr lvl="2"/>
            <a:r>
              <a:rPr lang="zh-CN" altLang="en-US"/>
              <a:t>对于程序来说，是</a:t>
            </a:r>
            <a:r>
              <a:rPr lang="zh-CN" altLang="en-US">
                <a:solidFill>
                  <a:srgbClr val="0000FF"/>
                </a:solidFill>
              </a:rPr>
              <a:t>不合理的</a:t>
            </a:r>
            <a:r>
              <a:rPr lang="zh-CN" altLang="en-US"/>
              <a:t>、</a:t>
            </a:r>
            <a:r>
              <a:rPr lang="zh-CN" altLang="en-US">
                <a:solidFill>
                  <a:srgbClr val="0000FF"/>
                </a:solidFill>
              </a:rPr>
              <a:t>无效的</a:t>
            </a:r>
            <a:r>
              <a:rPr lang="zh-CN" altLang="en-US"/>
              <a:t>输入数据构成的集合。</a:t>
            </a:r>
          </a:p>
          <a:p>
            <a:endParaRPr lang="en-US" altLang="zh-CN"/>
          </a:p>
        </p:txBody>
      </p:sp>
      <p:sp>
        <p:nvSpPr>
          <p:cNvPr id="89092" name="Rectangle 4"/>
          <p:cNvSpPr>
            <a:spLocks noChangeArrowheads="1"/>
          </p:cNvSpPr>
          <p:nvPr/>
        </p:nvSpPr>
        <p:spPr bwMode="auto">
          <a:xfrm>
            <a:off x="787400" y="5510213"/>
            <a:ext cx="7296150" cy="946150"/>
          </a:xfrm>
          <a:prstGeom prst="rect">
            <a:avLst/>
          </a:prstGeom>
          <a:solidFill>
            <a:srgbClr val="FF0000"/>
          </a:solidFill>
          <a:ln w="9525">
            <a:noFill/>
            <a:miter lim="800000"/>
            <a:headEnd/>
            <a:tailEnd/>
          </a:ln>
          <a:effectLst/>
        </p:spPr>
        <p:txBody>
          <a:bodyPr wrap="none">
            <a:spAutoFit/>
          </a:bodyPr>
          <a:lstStyle/>
          <a:p>
            <a:pPr algn="ctr"/>
            <a:r>
              <a:rPr lang="zh-CN" altLang="en-US" sz="2800" b="1">
                <a:solidFill>
                  <a:schemeClr val="bg1"/>
                </a:solidFill>
                <a:ea typeface="黑体" pitchFamily="2" charset="-122"/>
              </a:rPr>
              <a:t>在设计测试用例时，</a:t>
            </a:r>
          </a:p>
          <a:p>
            <a:pPr algn="ctr"/>
            <a:r>
              <a:rPr lang="zh-CN" altLang="en-US" sz="2800" b="1">
                <a:solidFill>
                  <a:schemeClr val="bg1"/>
                </a:solidFill>
                <a:ea typeface="黑体" pitchFamily="2" charset="-122"/>
              </a:rPr>
              <a:t>要同时考虑有效等价类和无效等价类的设计。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strips(downRight)">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strips(downRight)">
                                      <p:cBhvr>
                                        <p:cTn id="12" dur="500"/>
                                        <p:tgtEl>
                                          <p:spTgt spid="89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strips(downRight)">
                                      <p:cBhvr>
                                        <p:cTn id="17" dur="500"/>
                                        <p:tgtEl>
                                          <p:spTgt spid="89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89091">
                                            <p:txEl>
                                              <p:pRg st="4" end="4"/>
                                            </p:txEl>
                                          </p:spTgt>
                                        </p:tgtEl>
                                        <p:attrNameLst>
                                          <p:attrName>style.visibility</p:attrName>
                                        </p:attrNameLst>
                                      </p:cBhvr>
                                      <p:to>
                                        <p:strVal val="visible"/>
                                      </p:to>
                                    </p:set>
                                    <p:animEffect transition="in" filter="strips(downRight)">
                                      <p:cBhvr>
                                        <p:cTn id="22" dur="500"/>
                                        <p:tgtEl>
                                          <p:spTgt spid="890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89091">
                                            <p:txEl>
                                              <p:pRg st="3" end="3"/>
                                            </p:txEl>
                                          </p:spTgt>
                                        </p:tgtEl>
                                        <p:attrNameLst>
                                          <p:attrName>style.visibility</p:attrName>
                                        </p:attrNameLst>
                                      </p:cBhvr>
                                      <p:to>
                                        <p:strVal val="visible"/>
                                      </p:to>
                                    </p:set>
                                    <p:animEffect transition="in" filter="strips(downRight)">
                                      <p:cBhvr>
                                        <p:cTn id="27" dur="500"/>
                                        <p:tgtEl>
                                          <p:spTgt spid="890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89091">
                                            <p:txEl>
                                              <p:pRg st="5" end="5"/>
                                            </p:txEl>
                                          </p:spTgt>
                                        </p:tgtEl>
                                        <p:attrNameLst>
                                          <p:attrName>style.visibility</p:attrName>
                                        </p:attrNameLst>
                                      </p:cBhvr>
                                      <p:to>
                                        <p:strVal val="visible"/>
                                      </p:to>
                                    </p:set>
                                    <p:animEffect transition="in" filter="strips(downRight)">
                                      <p:cBhvr>
                                        <p:cTn id="32" dur="500"/>
                                        <p:tgtEl>
                                          <p:spTgt spid="890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9092"/>
                                        </p:tgtEl>
                                        <p:attrNameLst>
                                          <p:attrName>style.visibility</p:attrName>
                                        </p:attrNameLst>
                                      </p:cBhvr>
                                      <p:to>
                                        <p:strVal val="visible"/>
                                      </p:to>
                                    </p:set>
                                    <p:anim calcmode="lin" valueType="num">
                                      <p:cBhvr additive="base">
                                        <p:cTn id="37" dur="500" fill="hold"/>
                                        <p:tgtEl>
                                          <p:spTgt spid="89092"/>
                                        </p:tgtEl>
                                        <p:attrNameLst>
                                          <p:attrName>ppt_x</p:attrName>
                                        </p:attrNameLst>
                                      </p:cBhvr>
                                      <p:tavLst>
                                        <p:tav tm="0">
                                          <p:val>
                                            <p:strVal val="#ppt_x"/>
                                          </p:val>
                                        </p:tav>
                                        <p:tav tm="100000">
                                          <p:val>
                                            <p:strVal val="#ppt_x"/>
                                          </p:val>
                                        </p:tav>
                                      </p:tavLst>
                                    </p:anim>
                                    <p:anim calcmode="lin" valueType="num">
                                      <p:cBhvr additive="base">
                                        <p:cTn id="38" dur="500" fill="hold"/>
                                        <p:tgtEl>
                                          <p:spTgt spid="890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p:bldP spid="8909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7966C542-2D30-4F25-8122-192DB617030F}" type="datetime1">
              <a:rPr lang="zh-CN" altLang="en-US"/>
              <a:pPr/>
              <a:t>2020/1/5</a:t>
            </a:fld>
            <a:endParaRPr lang="en-US" altLang="zh-CN"/>
          </a:p>
        </p:txBody>
      </p:sp>
      <p:sp>
        <p:nvSpPr>
          <p:cNvPr id="7" name="灯片编号占位符 4"/>
          <p:cNvSpPr>
            <a:spLocks noGrp="1"/>
          </p:cNvSpPr>
          <p:nvPr>
            <p:ph type="sldNum" sz="quarter" idx="11"/>
          </p:nvPr>
        </p:nvSpPr>
        <p:spPr/>
        <p:txBody>
          <a:bodyPr/>
          <a:lstStyle/>
          <a:p>
            <a:fld id="{D7AEA9F0-6FE4-4A32-AF03-8438BA8AEA3B}" type="slidenum">
              <a:rPr lang="en-US" altLang="zh-CN"/>
              <a:pPr/>
              <a:t>69</a:t>
            </a:fld>
            <a:endParaRPr lang="en-US" altLang="zh-CN"/>
          </a:p>
        </p:txBody>
      </p:sp>
      <p:sp>
        <p:nvSpPr>
          <p:cNvPr id="92162"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92163" name="Rectangle 3"/>
          <p:cNvSpPr>
            <a:spLocks noGrp="1" noChangeArrowheads="1"/>
          </p:cNvSpPr>
          <p:nvPr>
            <p:ph type="body" idx="1"/>
          </p:nvPr>
        </p:nvSpPr>
        <p:spPr/>
        <p:txBody>
          <a:bodyPr/>
          <a:lstStyle/>
          <a:p>
            <a:r>
              <a:rPr lang="zh-CN" altLang="en-US"/>
              <a:t>将所有可能的</a:t>
            </a:r>
            <a:r>
              <a:rPr lang="zh-CN" altLang="en-US">
                <a:solidFill>
                  <a:srgbClr val="0000FF"/>
                </a:solidFill>
              </a:rPr>
              <a:t>输入数据</a:t>
            </a:r>
            <a:r>
              <a:rPr lang="zh-CN" altLang="en-US"/>
              <a:t>划分成若干个</a:t>
            </a:r>
            <a:r>
              <a:rPr lang="zh-CN" altLang="en-US">
                <a:solidFill>
                  <a:srgbClr val="0000FF"/>
                </a:solidFill>
              </a:rPr>
              <a:t>等价类</a:t>
            </a:r>
            <a:r>
              <a:rPr lang="zh-CN" altLang="en-US"/>
              <a:t>，然后从</a:t>
            </a:r>
            <a:r>
              <a:rPr lang="zh-CN" altLang="en-US">
                <a:solidFill>
                  <a:srgbClr val="0000FF"/>
                </a:solidFill>
              </a:rPr>
              <a:t>每一类中选取少数有代表性的数据</a:t>
            </a:r>
            <a:r>
              <a:rPr lang="zh-CN" altLang="en-US"/>
              <a:t>作为测试用例。</a:t>
            </a:r>
          </a:p>
          <a:p>
            <a:r>
              <a:rPr lang="zh-CN" altLang="en-US" u="sng">
                <a:solidFill>
                  <a:srgbClr val="CC0000"/>
                </a:solidFill>
              </a:rPr>
              <a:t>等价类包括：</a:t>
            </a:r>
          </a:p>
          <a:p>
            <a:pPr lvl="1"/>
            <a:r>
              <a:rPr lang="zh-CN" altLang="en-US">
                <a:solidFill>
                  <a:srgbClr val="CC0000"/>
                </a:solidFill>
                <a:latin typeface="黑体" pitchFamily="2" charset="-122"/>
              </a:rPr>
              <a:t>①</a:t>
            </a:r>
            <a:r>
              <a:rPr lang="zh-CN" altLang="en-US">
                <a:solidFill>
                  <a:srgbClr val="CC0000"/>
                </a:solidFill>
              </a:rPr>
              <a:t>有效等价类</a:t>
            </a:r>
          </a:p>
          <a:p>
            <a:pPr lvl="1"/>
            <a:r>
              <a:rPr lang="zh-CN" altLang="en-US">
                <a:solidFill>
                  <a:srgbClr val="CC0000"/>
                </a:solidFill>
                <a:latin typeface="黑体" pitchFamily="2" charset="-122"/>
              </a:rPr>
              <a:t>②</a:t>
            </a:r>
            <a:r>
              <a:rPr lang="zh-CN" altLang="en-US">
                <a:solidFill>
                  <a:srgbClr val="CC0000"/>
                </a:solidFill>
              </a:rPr>
              <a:t>无效等价类</a:t>
            </a:r>
          </a:p>
          <a:p>
            <a:r>
              <a:rPr lang="zh-CN" altLang="en-US"/>
              <a:t>如， 输入数据的取值范围从</a:t>
            </a:r>
            <a:r>
              <a:rPr lang="en-US" altLang="zh-CN"/>
              <a:t>1</a:t>
            </a:r>
            <a:r>
              <a:rPr lang="zh-CN" altLang="en-US"/>
              <a:t>到</a:t>
            </a:r>
            <a:r>
              <a:rPr lang="en-US" altLang="zh-CN"/>
              <a:t>999</a:t>
            </a:r>
          </a:p>
          <a:p>
            <a:pPr lvl="1"/>
            <a:endParaRPr lang="en-US" altLang="zh-CN"/>
          </a:p>
        </p:txBody>
      </p:sp>
      <p:pic>
        <p:nvPicPr>
          <p:cNvPr id="9216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4572000"/>
            <a:ext cx="8686800" cy="1752600"/>
          </a:xfrm>
          <a:prstGeom prst="rect">
            <a:avLst/>
          </a:prstGeom>
          <a:noFill/>
          <a:ln w="9525">
            <a:noFill/>
            <a:miter lim="800000"/>
            <a:headEnd/>
            <a:tailEnd/>
          </a:ln>
        </p:spPr>
      </p:pic>
      <p:sp>
        <p:nvSpPr>
          <p:cNvPr id="92165" name="Line 5"/>
          <p:cNvSpPr>
            <a:spLocks noChangeShapeType="1"/>
          </p:cNvSpPr>
          <p:nvPr/>
        </p:nvSpPr>
        <p:spPr bwMode="auto">
          <a:xfrm>
            <a:off x="3048000" y="5334000"/>
            <a:ext cx="3048000" cy="0"/>
          </a:xfrm>
          <a:prstGeom prst="line">
            <a:avLst/>
          </a:prstGeom>
          <a:noFill/>
          <a:ln w="127000" cap="sq">
            <a:solidFill>
              <a:srgbClr val="FF0000"/>
            </a:solidFill>
            <a:round/>
            <a:headEnd type="none" w="sm" len="sm"/>
            <a:tailEnd type="none" w="sm" len="sm"/>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2163">
                                            <p:txEl>
                                              <p:pRg st="4" end="4"/>
                                            </p:txEl>
                                          </p:spTgt>
                                        </p:tgtEl>
                                        <p:attrNameLst>
                                          <p:attrName>style.visibility</p:attrName>
                                        </p:attrNameLst>
                                      </p:cBhvr>
                                      <p:to>
                                        <p:strVal val="visible"/>
                                      </p:to>
                                    </p:set>
                                    <p:animEffect transition="in" filter="strips(downRight)">
                                      <p:cBhvr>
                                        <p:cTn id="7" dur="500"/>
                                        <p:tgtEl>
                                          <p:spTgt spid="9216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box(out)">
                                      <p:cBhvr>
                                        <p:cTn id="12" dur="500"/>
                                        <p:tgtEl>
                                          <p:spTgt spid="921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165"/>
                                        </p:tgtEl>
                                        <p:attrNameLst>
                                          <p:attrName>style.visibility</p:attrName>
                                        </p:attrNameLst>
                                      </p:cBhvr>
                                      <p:to>
                                        <p:strVal val="visible"/>
                                      </p:to>
                                    </p:set>
                                    <p:animEffect transition="in" filter="box(out)">
                                      <p:cBhvr>
                                        <p:cTn id="17" dur="500"/>
                                        <p:tgtEl>
                                          <p:spTgt spid="92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2698979-AC72-4822-8D09-6A80708164D7}"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A5CCAFA9-F219-4486-A737-8F76FFFA696D}" type="slidenum">
              <a:rPr lang="en-US" altLang="zh-CN"/>
              <a:pPr/>
              <a:t>7</a:t>
            </a:fld>
            <a:endParaRPr lang="en-US" altLang="zh-CN"/>
          </a:p>
        </p:txBody>
      </p:sp>
      <p:sp>
        <p:nvSpPr>
          <p:cNvPr id="30722" name="Rectangle 2"/>
          <p:cNvSpPr>
            <a:spLocks noGrp="1" noChangeArrowheads="1"/>
          </p:cNvSpPr>
          <p:nvPr>
            <p:ph type="title"/>
          </p:nvPr>
        </p:nvSpPr>
        <p:spPr/>
        <p:txBody>
          <a:bodyPr/>
          <a:lstStyle/>
          <a:p>
            <a:r>
              <a:rPr lang="en-US" altLang="zh-CN"/>
              <a:t>7.1.2</a:t>
            </a:r>
            <a:r>
              <a:rPr lang="zh-CN" altLang="en-US"/>
              <a:t>软件测试的目的</a:t>
            </a:r>
          </a:p>
        </p:txBody>
      </p:sp>
      <p:sp>
        <p:nvSpPr>
          <p:cNvPr id="30723" name="Rectangle 3"/>
          <p:cNvSpPr>
            <a:spLocks noGrp="1" noChangeArrowheads="1"/>
          </p:cNvSpPr>
          <p:nvPr>
            <p:ph type="body" idx="1"/>
          </p:nvPr>
        </p:nvSpPr>
        <p:spPr>
          <a:xfrm>
            <a:off x="468313" y="1052513"/>
            <a:ext cx="8229600" cy="5576887"/>
          </a:xfrm>
        </p:spPr>
        <p:txBody>
          <a:bodyPr/>
          <a:lstStyle/>
          <a:p>
            <a:r>
              <a:rPr lang="en-US" altLang="en-US">
                <a:solidFill>
                  <a:srgbClr val="CC0000"/>
                </a:solidFill>
              </a:rPr>
              <a:t>【 </a:t>
            </a:r>
            <a:r>
              <a:rPr lang="en-US" altLang="zh-CN">
                <a:solidFill>
                  <a:srgbClr val="CC0000"/>
                </a:solidFill>
              </a:rPr>
              <a:t>Glenford J. Myers</a:t>
            </a:r>
            <a:r>
              <a:rPr lang="zh-CN" altLang="en-US">
                <a:solidFill>
                  <a:srgbClr val="CC0000"/>
                </a:solidFill>
              </a:rPr>
              <a:t>软件测试目的</a:t>
            </a:r>
            <a:r>
              <a:rPr lang="en-US" altLang="en-US">
                <a:solidFill>
                  <a:srgbClr val="CC0000"/>
                </a:solidFill>
              </a:rPr>
              <a:t>】</a:t>
            </a:r>
            <a:endParaRPr lang="en-US" altLang="zh-CN">
              <a:solidFill>
                <a:srgbClr val="CC0000"/>
              </a:solidFill>
            </a:endParaRPr>
          </a:p>
          <a:p>
            <a:pPr lvl="1"/>
            <a:r>
              <a:rPr lang="en-US" altLang="zh-CN">
                <a:latin typeface="黑体" pitchFamily="2" charset="-122"/>
              </a:rPr>
              <a:t>⑴</a:t>
            </a:r>
            <a:r>
              <a:rPr lang="zh-CN" altLang="en-US"/>
              <a:t>为了</a:t>
            </a:r>
            <a:r>
              <a:rPr lang="zh-CN" altLang="en-US">
                <a:solidFill>
                  <a:schemeClr val="hlink"/>
                </a:solidFill>
              </a:rPr>
              <a:t>证明程序有错</a:t>
            </a:r>
            <a:r>
              <a:rPr lang="zh-CN" altLang="en-US"/>
              <a:t>，而不是证明程序无错误；</a:t>
            </a:r>
          </a:p>
          <a:p>
            <a:pPr lvl="1"/>
            <a:r>
              <a:rPr lang="zh-CN" altLang="en-US">
                <a:latin typeface="黑体" pitchFamily="2" charset="-122"/>
              </a:rPr>
              <a:t>⑵</a:t>
            </a:r>
            <a:r>
              <a:rPr lang="zh-CN" altLang="en-US"/>
              <a:t>一个</a:t>
            </a:r>
            <a:r>
              <a:rPr lang="zh-CN" altLang="en-US">
                <a:solidFill>
                  <a:schemeClr val="hlink"/>
                </a:solidFill>
              </a:rPr>
              <a:t>好的测试用例</a:t>
            </a:r>
            <a:r>
              <a:rPr lang="zh-CN" altLang="en-US"/>
              <a:t>是在于它</a:t>
            </a:r>
            <a:r>
              <a:rPr lang="zh-CN" altLang="en-US">
                <a:solidFill>
                  <a:schemeClr val="hlink"/>
                </a:solidFill>
              </a:rPr>
              <a:t>能发现至今未发现的错误</a:t>
            </a:r>
            <a:r>
              <a:rPr lang="zh-CN" altLang="en-US"/>
              <a:t>；</a:t>
            </a:r>
          </a:p>
          <a:p>
            <a:pPr lvl="1"/>
            <a:r>
              <a:rPr lang="zh-CN" altLang="en-US">
                <a:latin typeface="黑体" pitchFamily="2" charset="-122"/>
              </a:rPr>
              <a:t>⑶</a:t>
            </a:r>
            <a:r>
              <a:rPr lang="zh-CN" altLang="en-US"/>
              <a:t>一个</a:t>
            </a:r>
            <a:r>
              <a:rPr lang="zh-CN" altLang="en-US">
                <a:solidFill>
                  <a:schemeClr val="hlink"/>
                </a:solidFill>
              </a:rPr>
              <a:t>成功的测试</a:t>
            </a:r>
            <a:r>
              <a:rPr lang="zh-CN" altLang="en-US"/>
              <a:t>是</a:t>
            </a:r>
            <a:r>
              <a:rPr lang="zh-CN" altLang="en-US">
                <a:solidFill>
                  <a:schemeClr val="hlink"/>
                </a:solidFill>
              </a:rPr>
              <a:t>发现了至今未发现的错误的测试</a:t>
            </a:r>
            <a:r>
              <a:rPr lang="zh-CN" altLang="en-US"/>
              <a:t>；</a:t>
            </a:r>
          </a:p>
        </p:txBody>
      </p:sp>
      <p:sp>
        <p:nvSpPr>
          <p:cNvPr id="30724" name="Rectangle 4"/>
          <p:cNvSpPr>
            <a:spLocks noChangeArrowheads="1"/>
          </p:cNvSpPr>
          <p:nvPr/>
        </p:nvSpPr>
        <p:spPr bwMode="auto">
          <a:xfrm>
            <a:off x="2438400" y="4724400"/>
            <a:ext cx="4470400" cy="946150"/>
          </a:xfrm>
          <a:prstGeom prst="rect">
            <a:avLst/>
          </a:prstGeom>
          <a:solidFill>
            <a:srgbClr val="FF0000"/>
          </a:solidFill>
          <a:ln w="9525" algn="ctr">
            <a:noFill/>
            <a:miter lim="800000"/>
            <a:headEnd/>
            <a:tailEnd/>
          </a:ln>
          <a:effectLst/>
        </p:spPr>
        <p:txBody>
          <a:bodyPr wrap="none">
            <a:spAutoFit/>
          </a:bodyPr>
          <a:lstStyle/>
          <a:p>
            <a:pPr algn="ctr"/>
            <a:r>
              <a:rPr lang="zh-CN" altLang="en-US" sz="2800" b="1">
                <a:solidFill>
                  <a:schemeClr val="bg1"/>
                </a:solidFill>
                <a:ea typeface="黑体" pitchFamily="2" charset="-122"/>
              </a:rPr>
              <a:t>破坏性工作</a:t>
            </a:r>
          </a:p>
          <a:p>
            <a:pPr algn="ctr"/>
            <a:r>
              <a:rPr lang="zh-CN" altLang="en-US" sz="2800" b="1">
                <a:solidFill>
                  <a:schemeClr val="bg1"/>
                </a:solidFill>
                <a:ea typeface="黑体" pitchFamily="2" charset="-122"/>
              </a:rPr>
              <a:t>用各种方法证明软件有错误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strips(downRight)">
                                      <p:cBhvr>
                                        <p:cTn id="7" dur="500"/>
                                        <p:tgtEl>
                                          <p:spTgt spid="30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strips(downRight)">
                                      <p:cBhvr>
                                        <p:cTn id="12" dur="500"/>
                                        <p:tgtEl>
                                          <p:spTgt spid="30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strips(downRight)">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strips(downRight)">
                                      <p:cBhvr>
                                        <p:cTn id="22" dur="500"/>
                                        <p:tgtEl>
                                          <p:spTgt spid="30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724"/>
                                        </p:tgtEl>
                                        <p:attrNameLst>
                                          <p:attrName>style.visibility</p:attrName>
                                        </p:attrNameLst>
                                      </p:cBhvr>
                                      <p:to>
                                        <p:strVal val="visible"/>
                                      </p:to>
                                    </p:set>
                                    <p:anim calcmode="lin" valueType="num">
                                      <p:cBhvr additive="base">
                                        <p:cTn id="27" dur="500" fill="hold"/>
                                        <p:tgtEl>
                                          <p:spTgt spid="30724"/>
                                        </p:tgtEl>
                                        <p:attrNameLst>
                                          <p:attrName>ppt_x</p:attrName>
                                        </p:attrNameLst>
                                      </p:cBhvr>
                                      <p:tavLst>
                                        <p:tav tm="0">
                                          <p:val>
                                            <p:strVal val="#ppt_x"/>
                                          </p:val>
                                        </p:tav>
                                        <p:tav tm="100000">
                                          <p:val>
                                            <p:strVal val="#ppt_x"/>
                                          </p:val>
                                        </p:tav>
                                      </p:tavLst>
                                    </p:anim>
                                    <p:anim calcmode="lin" valueType="num">
                                      <p:cBhvr additive="base">
                                        <p:cTn id="28"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P spid="307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0025863-5050-435A-8B27-C0036728FC72}"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E8AD6EFB-FDC7-4673-A04D-00DAFBF2A33E}" type="slidenum">
              <a:rPr lang="en-US" altLang="zh-CN"/>
              <a:pPr/>
              <a:t>70</a:t>
            </a:fld>
            <a:endParaRPr lang="en-US" altLang="zh-CN"/>
          </a:p>
        </p:txBody>
      </p:sp>
      <p:sp>
        <p:nvSpPr>
          <p:cNvPr id="93186"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93187" name="Rectangle 3"/>
          <p:cNvSpPr>
            <a:spLocks noGrp="1" noChangeArrowheads="1"/>
          </p:cNvSpPr>
          <p:nvPr>
            <p:ph type="body" idx="1"/>
          </p:nvPr>
        </p:nvSpPr>
        <p:spPr/>
        <p:txBody>
          <a:bodyPr/>
          <a:lstStyle/>
          <a:p>
            <a:r>
              <a:rPr lang="zh-CN" altLang="en-US"/>
              <a:t>将所有可能的</a:t>
            </a:r>
            <a:r>
              <a:rPr lang="zh-CN" altLang="en-US">
                <a:solidFill>
                  <a:srgbClr val="0000FF"/>
                </a:solidFill>
              </a:rPr>
              <a:t>输入数据</a:t>
            </a:r>
            <a:r>
              <a:rPr lang="zh-CN" altLang="en-US"/>
              <a:t>划分成若干个</a:t>
            </a:r>
            <a:r>
              <a:rPr lang="zh-CN" altLang="en-US">
                <a:solidFill>
                  <a:srgbClr val="0000FF"/>
                </a:solidFill>
              </a:rPr>
              <a:t>等价类</a:t>
            </a:r>
            <a:r>
              <a:rPr lang="zh-CN" altLang="en-US"/>
              <a:t>，然后从</a:t>
            </a:r>
            <a:r>
              <a:rPr lang="zh-CN" altLang="en-US">
                <a:solidFill>
                  <a:srgbClr val="0000FF"/>
                </a:solidFill>
              </a:rPr>
              <a:t>每一类中选取少数有代表性的数据</a:t>
            </a:r>
            <a:r>
              <a:rPr lang="zh-CN" altLang="en-US"/>
              <a:t>作为测试用例。</a:t>
            </a:r>
          </a:p>
          <a:p>
            <a:r>
              <a:rPr lang="zh-CN" altLang="en-US" u="sng">
                <a:solidFill>
                  <a:srgbClr val="CC0000"/>
                </a:solidFill>
              </a:rPr>
              <a:t>步骤：</a:t>
            </a:r>
          </a:p>
          <a:p>
            <a:pPr lvl="1"/>
            <a:r>
              <a:rPr lang="zh-CN" altLang="en-US">
                <a:solidFill>
                  <a:srgbClr val="0000FF"/>
                </a:solidFill>
                <a:latin typeface="黑体" pitchFamily="2" charset="-122"/>
              </a:rPr>
              <a:t>①</a:t>
            </a:r>
            <a:r>
              <a:rPr lang="zh-CN" altLang="en-US">
                <a:solidFill>
                  <a:srgbClr val="0000FF"/>
                </a:solidFill>
              </a:rPr>
              <a:t>划分等价类（有效等价类、无效等价类）</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3187">
                                            <p:txEl>
                                              <p:pRg st="1" end="1"/>
                                            </p:txEl>
                                          </p:spTgt>
                                        </p:tgtEl>
                                        <p:attrNameLst>
                                          <p:attrName>style.visibility</p:attrName>
                                        </p:attrNameLst>
                                      </p:cBhvr>
                                      <p:to>
                                        <p:strVal val="visible"/>
                                      </p:to>
                                    </p:set>
                                    <p:animEffect transition="in" filter="strips(downRight)">
                                      <p:cBhvr>
                                        <p:cTn id="7" dur="500"/>
                                        <p:tgtEl>
                                          <p:spTgt spid="93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3187">
                                            <p:txEl>
                                              <p:pRg st="2" end="2"/>
                                            </p:txEl>
                                          </p:spTgt>
                                        </p:tgtEl>
                                        <p:attrNameLst>
                                          <p:attrName>style.visibility</p:attrName>
                                        </p:attrNameLst>
                                      </p:cBhvr>
                                      <p:to>
                                        <p:strVal val="visible"/>
                                      </p:to>
                                    </p:set>
                                    <p:animEffect transition="in" filter="strips(downRight)">
                                      <p:cBhvr>
                                        <p:cTn id="12" dur="500"/>
                                        <p:tgtEl>
                                          <p:spTgt spid="931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BAF57089-888A-487F-8F17-B0D34D381E0E}" type="datetime1">
              <a:rPr lang="zh-CN" altLang="en-US"/>
              <a:pPr/>
              <a:t>2020/1/5</a:t>
            </a:fld>
            <a:endParaRPr lang="en-US" altLang="zh-CN"/>
          </a:p>
        </p:txBody>
      </p:sp>
      <p:sp>
        <p:nvSpPr>
          <p:cNvPr id="14" name="灯片编号占位符 4"/>
          <p:cNvSpPr>
            <a:spLocks noGrp="1"/>
          </p:cNvSpPr>
          <p:nvPr>
            <p:ph type="sldNum" sz="quarter" idx="11"/>
          </p:nvPr>
        </p:nvSpPr>
        <p:spPr/>
        <p:txBody>
          <a:bodyPr/>
          <a:lstStyle/>
          <a:p>
            <a:fld id="{30B1FA2D-9EEB-4DD4-B967-8E7C57FC131E}" type="slidenum">
              <a:rPr lang="en-US" altLang="zh-CN"/>
              <a:pPr/>
              <a:t>71</a:t>
            </a:fld>
            <a:endParaRPr lang="en-US" altLang="zh-CN"/>
          </a:p>
        </p:txBody>
      </p:sp>
      <p:sp>
        <p:nvSpPr>
          <p:cNvPr id="94210"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9421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1】</a:t>
            </a:r>
            <a:r>
              <a:rPr lang="zh-CN" altLang="en-US"/>
              <a:t>某城市的电话号码由</a:t>
            </a:r>
            <a:r>
              <a:rPr lang="en-US" altLang="zh-CN"/>
              <a:t>3</a:t>
            </a:r>
            <a:r>
              <a:rPr lang="zh-CN" altLang="en-US"/>
              <a:t>部分组成。地区码（空白或</a:t>
            </a:r>
            <a:r>
              <a:rPr lang="en-US" altLang="zh-CN"/>
              <a:t>3</a:t>
            </a:r>
            <a:r>
              <a:rPr lang="zh-CN" altLang="en-US"/>
              <a:t>位数）；前缀（非“</a:t>
            </a:r>
            <a:r>
              <a:rPr lang="en-US" altLang="zh-CN"/>
              <a:t>0”</a:t>
            </a:r>
            <a:r>
              <a:rPr lang="zh-CN" altLang="en-US"/>
              <a:t>或“</a:t>
            </a:r>
            <a:r>
              <a:rPr lang="en-US" altLang="zh-CN"/>
              <a:t>1”</a:t>
            </a:r>
            <a:r>
              <a:rPr lang="zh-CN" altLang="en-US"/>
              <a:t>开头的</a:t>
            </a:r>
            <a:r>
              <a:rPr lang="en-US" altLang="zh-CN"/>
              <a:t>3</a:t>
            </a:r>
            <a:r>
              <a:rPr lang="zh-CN" altLang="en-US"/>
              <a:t>位数字；后缀（</a:t>
            </a:r>
            <a:r>
              <a:rPr lang="en-US" altLang="zh-CN"/>
              <a:t>4</a:t>
            </a:r>
            <a:r>
              <a:rPr lang="zh-CN" altLang="en-US"/>
              <a:t>为数字）</a:t>
            </a:r>
          </a:p>
          <a:p>
            <a:r>
              <a:rPr lang="zh-CN" altLang="en-US">
                <a:solidFill>
                  <a:srgbClr val="0000FF"/>
                </a:solidFill>
                <a:latin typeface="黑体" pitchFamily="2" charset="-122"/>
              </a:rPr>
              <a:t>①</a:t>
            </a:r>
            <a:r>
              <a:rPr lang="zh-CN" altLang="en-US">
                <a:solidFill>
                  <a:srgbClr val="0000FF"/>
                </a:solidFill>
              </a:rPr>
              <a:t>划分等价类</a:t>
            </a:r>
          </a:p>
        </p:txBody>
      </p:sp>
      <p:sp>
        <p:nvSpPr>
          <p:cNvPr id="94212" name="Rectangle 4"/>
          <p:cNvSpPr>
            <a:spLocks noChangeArrowheads="1"/>
          </p:cNvSpPr>
          <p:nvPr/>
        </p:nvSpPr>
        <p:spPr bwMode="auto">
          <a:xfrm>
            <a:off x="381000" y="30480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a:t>
            </a:r>
            <a:r>
              <a:rPr lang="en-US" altLang="zh-CN" sz="2400" b="1">
                <a:solidFill>
                  <a:srgbClr val="CC0000"/>
                </a:solidFill>
                <a:ea typeface="黑体" pitchFamily="2" charset="-122"/>
              </a:rPr>
              <a:t>(</a:t>
            </a:r>
            <a:r>
              <a:rPr lang="zh-CN" altLang="en-US" sz="2400" b="1">
                <a:solidFill>
                  <a:srgbClr val="CC0000"/>
                </a:solidFill>
                <a:ea typeface="黑体" pitchFamily="2" charset="-122"/>
              </a:rPr>
              <a:t>测试</a:t>
            </a:r>
            <a:r>
              <a:rPr lang="en-US" altLang="zh-CN" sz="2400" b="1">
                <a:solidFill>
                  <a:srgbClr val="CC0000"/>
                </a:solidFill>
                <a:ea typeface="黑体" pitchFamily="2" charset="-122"/>
              </a:rPr>
              <a:t>)</a:t>
            </a:r>
            <a:r>
              <a:rPr lang="zh-CN" altLang="en-US" sz="2400" b="1">
                <a:solidFill>
                  <a:srgbClr val="CC0000"/>
                </a:solidFill>
                <a:ea typeface="黑体" pitchFamily="2" charset="-122"/>
              </a:rPr>
              <a:t>条件</a:t>
            </a:r>
          </a:p>
        </p:txBody>
      </p:sp>
      <p:sp>
        <p:nvSpPr>
          <p:cNvPr id="94213" name="Rectangle 5"/>
          <p:cNvSpPr>
            <a:spLocks noChangeArrowheads="1"/>
          </p:cNvSpPr>
          <p:nvPr/>
        </p:nvSpPr>
        <p:spPr bwMode="auto">
          <a:xfrm>
            <a:off x="2667000" y="30480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有效等价类</a:t>
            </a:r>
          </a:p>
        </p:txBody>
      </p:sp>
      <p:sp>
        <p:nvSpPr>
          <p:cNvPr id="94214" name="Rectangle 6"/>
          <p:cNvSpPr>
            <a:spLocks noChangeArrowheads="1"/>
          </p:cNvSpPr>
          <p:nvPr/>
        </p:nvSpPr>
        <p:spPr bwMode="auto">
          <a:xfrm>
            <a:off x="5715000" y="30480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无效等价类</a:t>
            </a:r>
          </a:p>
        </p:txBody>
      </p:sp>
      <p:sp>
        <p:nvSpPr>
          <p:cNvPr id="94215" name="Rectangle 7"/>
          <p:cNvSpPr>
            <a:spLocks noChangeArrowheads="1"/>
          </p:cNvSpPr>
          <p:nvPr/>
        </p:nvSpPr>
        <p:spPr bwMode="auto">
          <a:xfrm>
            <a:off x="381000" y="3581400"/>
            <a:ext cx="2286000" cy="990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地区码</a:t>
            </a:r>
          </a:p>
        </p:txBody>
      </p:sp>
      <p:sp>
        <p:nvSpPr>
          <p:cNvPr id="94216" name="Rectangle 8"/>
          <p:cNvSpPr>
            <a:spLocks noChangeArrowheads="1"/>
          </p:cNvSpPr>
          <p:nvPr/>
        </p:nvSpPr>
        <p:spPr bwMode="auto">
          <a:xfrm>
            <a:off x="2667000" y="3581400"/>
            <a:ext cx="3048000" cy="990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①</a:t>
            </a:r>
            <a:r>
              <a:rPr lang="zh-CN" altLang="en-US" sz="2400" b="1">
                <a:ea typeface="黑体" pitchFamily="2" charset="-122"/>
              </a:rPr>
              <a:t>空白</a:t>
            </a:r>
          </a:p>
          <a:p>
            <a:r>
              <a:rPr lang="zh-CN" altLang="en-US" sz="2400" b="1">
                <a:ea typeface="黑体" pitchFamily="2" charset="-122"/>
              </a:rPr>
              <a:t>②</a:t>
            </a:r>
            <a:r>
              <a:rPr lang="en-US" altLang="zh-CN" sz="2400" b="1">
                <a:ea typeface="黑体" pitchFamily="2" charset="-122"/>
              </a:rPr>
              <a:t>3</a:t>
            </a:r>
            <a:r>
              <a:rPr lang="zh-CN" altLang="en-US" sz="2400" b="1">
                <a:ea typeface="黑体" pitchFamily="2" charset="-122"/>
              </a:rPr>
              <a:t>位数字</a:t>
            </a:r>
          </a:p>
        </p:txBody>
      </p:sp>
      <p:sp>
        <p:nvSpPr>
          <p:cNvPr id="94220" name="Rectangle 12"/>
          <p:cNvSpPr>
            <a:spLocks noChangeArrowheads="1"/>
          </p:cNvSpPr>
          <p:nvPr/>
        </p:nvSpPr>
        <p:spPr bwMode="auto">
          <a:xfrm>
            <a:off x="381000" y="4572000"/>
            <a:ext cx="2286000" cy="990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前缀</a:t>
            </a:r>
          </a:p>
        </p:txBody>
      </p:sp>
      <p:sp>
        <p:nvSpPr>
          <p:cNvPr id="94221" name="Rectangle 13"/>
          <p:cNvSpPr>
            <a:spLocks noChangeArrowheads="1"/>
          </p:cNvSpPr>
          <p:nvPr/>
        </p:nvSpPr>
        <p:spPr bwMode="auto">
          <a:xfrm>
            <a:off x="2667000" y="4572000"/>
            <a:ext cx="3048000" cy="990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③3</a:t>
            </a:r>
            <a:r>
              <a:rPr lang="zh-CN" altLang="en-US" sz="2400" b="1">
                <a:ea typeface="黑体" pitchFamily="2" charset="-122"/>
              </a:rPr>
              <a:t>位数</a:t>
            </a:r>
            <a:r>
              <a:rPr lang="en-US" altLang="zh-CN" sz="2400" b="1">
                <a:ea typeface="黑体" pitchFamily="2" charset="-122"/>
              </a:rPr>
              <a:t>200~999</a:t>
            </a:r>
          </a:p>
        </p:txBody>
      </p:sp>
      <p:sp>
        <p:nvSpPr>
          <p:cNvPr id="94222" name="Rectangle 14"/>
          <p:cNvSpPr>
            <a:spLocks noChangeArrowheads="1"/>
          </p:cNvSpPr>
          <p:nvPr/>
        </p:nvSpPr>
        <p:spPr bwMode="auto">
          <a:xfrm>
            <a:off x="381000" y="5562600"/>
            <a:ext cx="2286000" cy="990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后缀</a:t>
            </a:r>
          </a:p>
        </p:txBody>
      </p:sp>
      <p:sp>
        <p:nvSpPr>
          <p:cNvPr id="94223" name="Rectangle 15"/>
          <p:cNvSpPr>
            <a:spLocks noChangeArrowheads="1"/>
          </p:cNvSpPr>
          <p:nvPr/>
        </p:nvSpPr>
        <p:spPr bwMode="auto">
          <a:xfrm>
            <a:off x="2667000" y="5562600"/>
            <a:ext cx="3048000" cy="990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④4</a:t>
            </a:r>
            <a:r>
              <a:rPr lang="zh-CN" altLang="en-US" sz="2400" b="1">
                <a:ea typeface="黑体" pitchFamily="2" charset="-122"/>
              </a:rPr>
              <a:t>位数</a:t>
            </a:r>
            <a:r>
              <a:rPr lang="en-US" altLang="zh-CN" sz="2400" b="1">
                <a:ea typeface="黑体" pitchFamily="2" charset="-122"/>
              </a:rPr>
              <a:t>0000~9999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strips(downRight)">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strips(downRight)">
                                      <p:cBhvr>
                                        <p:cTn id="12" dur="500"/>
                                        <p:tgtEl>
                                          <p:spTgt spid="94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4212"/>
                                        </p:tgtEl>
                                        <p:attrNameLst>
                                          <p:attrName>style.visibility</p:attrName>
                                        </p:attrNameLst>
                                      </p:cBhvr>
                                      <p:to>
                                        <p:strVal val="visible"/>
                                      </p:to>
                                    </p:set>
                                    <p:anim calcmode="lin" valueType="num">
                                      <p:cBhvr additive="base">
                                        <p:cTn id="17" dur="500" fill="hold"/>
                                        <p:tgtEl>
                                          <p:spTgt spid="94212"/>
                                        </p:tgtEl>
                                        <p:attrNameLst>
                                          <p:attrName>ppt_x</p:attrName>
                                        </p:attrNameLst>
                                      </p:cBhvr>
                                      <p:tavLst>
                                        <p:tav tm="0">
                                          <p:val>
                                            <p:strVal val="#ppt_x"/>
                                          </p:val>
                                        </p:tav>
                                        <p:tav tm="100000">
                                          <p:val>
                                            <p:strVal val="#ppt_x"/>
                                          </p:val>
                                        </p:tav>
                                      </p:tavLst>
                                    </p:anim>
                                    <p:anim calcmode="lin" valueType="num">
                                      <p:cBhvr additive="base">
                                        <p:cTn id="18" dur="500" fill="hold"/>
                                        <p:tgtEl>
                                          <p:spTgt spid="942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4213"/>
                                        </p:tgtEl>
                                        <p:attrNameLst>
                                          <p:attrName>style.visibility</p:attrName>
                                        </p:attrNameLst>
                                      </p:cBhvr>
                                      <p:to>
                                        <p:strVal val="visible"/>
                                      </p:to>
                                    </p:set>
                                    <p:anim calcmode="lin" valueType="num">
                                      <p:cBhvr additive="base">
                                        <p:cTn id="21" dur="500" fill="hold"/>
                                        <p:tgtEl>
                                          <p:spTgt spid="94213"/>
                                        </p:tgtEl>
                                        <p:attrNameLst>
                                          <p:attrName>ppt_x</p:attrName>
                                        </p:attrNameLst>
                                      </p:cBhvr>
                                      <p:tavLst>
                                        <p:tav tm="0">
                                          <p:val>
                                            <p:strVal val="#ppt_x"/>
                                          </p:val>
                                        </p:tav>
                                        <p:tav tm="100000">
                                          <p:val>
                                            <p:strVal val="#ppt_x"/>
                                          </p:val>
                                        </p:tav>
                                      </p:tavLst>
                                    </p:anim>
                                    <p:anim calcmode="lin" valueType="num">
                                      <p:cBhvr additive="base">
                                        <p:cTn id="22" dur="500" fill="hold"/>
                                        <p:tgtEl>
                                          <p:spTgt spid="942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4214"/>
                                        </p:tgtEl>
                                        <p:attrNameLst>
                                          <p:attrName>style.visibility</p:attrName>
                                        </p:attrNameLst>
                                      </p:cBhvr>
                                      <p:to>
                                        <p:strVal val="visible"/>
                                      </p:to>
                                    </p:set>
                                    <p:anim calcmode="lin" valueType="num">
                                      <p:cBhvr additive="base">
                                        <p:cTn id="25" dur="500" fill="hold"/>
                                        <p:tgtEl>
                                          <p:spTgt spid="94214"/>
                                        </p:tgtEl>
                                        <p:attrNameLst>
                                          <p:attrName>ppt_x</p:attrName>
                                        </p:attrNameLst>
                                      </p:cBhvr>
                                      <p:tavLst>
                                        <p:tav tm="0">
                                          <p:val>
                                            <p:strVal val="#ppt_x"/>
                                          </p:val>
                                        </p:tav>
                                        <p:tav tm="100000">
                                          <p:val>
                                            <p:strVal val="#ppt_x"/>
                                          </p:val>
                                        </p:tav>
                                      </p:tavLst>
                                    </p:anim>
                                    <p:anim calcmode="lin" valueType="num">
                                      <p:cBhvr additive="base">
                                        <p:cTn id="26" dur="500" fill="hold"/>
                                        <p:tgtEl>
                                          <p:spTgt spid="942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4215"/>
                                        </p:tgtEl>
                                        <p:attrNameLst>
                                          <p:attrName>style.visibility</p:attrName>
                                        </p:attrNameLst>
                                      </p:cBhvr>
                                      <p:to>
                                        <p:strVal val="visible"/>
                                      </p:to>
                                    </p:set>
                                    <p:anim calcmode="lin" valueType="num">
                                      <p:cBhvr additive="base">
                                        <p:cTn id="31" dur="500" fill="hold"/>
                                        <p:tgtEl>
                                          <p:spTgt spid="94215"/>
                                        </p:tgtEl>
                                        <p:attrNameLst>
                                          <p:attrName>ppt_x</p:attrName>
                                        </p:attrNameLst>
                                      </p:cBhvr>
                                      <p:tavLst>
                                        <p:tav tm="0">
                                          <p:val>
                                            <p:strVal val="#ppt_x"/>
                                          </p:val>
                                        </p:tav>
                                        <p:tav tm="100000">
                                          <p:val>
                                            <p:strVal val="#ppt_x"/>
                                          </p:val>
                                        </p:tav>
                                      </p:tavLst>
                                    </p:anim>
                                    <p:anim calcmode="lin" valueType="num">
                                      <p:cBhvr additive="base">
                                        <p:cTn id="32" dur="500" fill="hold"/>
                                        <p:tgtEl>
                                          <p:spTgt spid="942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4220"/>
                                        </p:tgtEl>
                                        <p:attrNameLst>
                                          <p:attrName>style.visibility</p:attrName>
                                        </p:attrNameLst>
                                      </p:cBhvr>
                                      <p:to>
                                        <p:strVal val="visible"/>
                                      </p:to>
                                    </p:set>
                                    <p:anim calcmode="lin" valueType="num">
                                      <p:cBhvr additive="base">
                                        <p:cTn id="37" dur="500" fill="hold"/>
                                        <p:tgtEl>
                                          <p:spTgt spid="94220"/>
                                        </p:tgtEl>
                                        <p:attrNameLst>
                                          <p:attrName>ppt_x</p:attrName>
                                        </p:attrNameLst>
                                      </p:cBhvr>
                                      <p:tavLst>
                                        <p:tav tm="0">
                                          <p:val>
                                            <p:strVal val="#ppt_x"/>
                                          </p:val>
                                        </p:tav>
                                        <p:tav tm="100000">
                                          <p:val>
                                            <p:strVal val="#ppt_x"/>
                                          </p:val>
                                        </p:tav>
                                      </p:tavLst>
                                    </p:anim>
                                    <p:anim calcmode="lin" valueType="num">
                                      <p:cBhvr additive="base">
                                        <p:cTn id="38" dur="500" fill="hold"/>
                                        <p:tgtEl>
                                          <p:spTgt spid="942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4222"/>
                                        </p:tgtEl>
                                        <p:attrNameLst>
                                          <p:attrName>style.visibility</p:attrName>
                                        </p:attrNameLst>
                                      </p:cBhvr>
                                      <p:to>
                                        <p:strVal val="visible"/>
                                      </p:to>
                                    </p:set>
                                    <p:anim calcmode="lin" valueType="num">
                                      <p:cBhvr additive="base">
                                        <p:cTn id="43" dur="500" fill="hold"/>
                                        <p:tgtEl>
                                          <p:spTgt spid="94222"/>
                                        </p:tgtEl>
                                        <p:attrNameLst>
                                          <p:attrName>ppt_x</p:attrName>
                                        </p:attrNameLst>
                                      </p:cBhvr>
                                      <p:tavLst>
                                        <p:tav tm="0">
                                          <p:val>
                                            <p:strVal val="#ppt_x"/>
                                          </p:val>
                                        </p:tav>
                                        <p:tav tm="100000">
                                          <p:val>
                                            <p:strVal val="#ppt_x"/>
                                          </p:val>
                                        </p:tav>
                                      </p:tavLst>
                                    </p:anim>
                                    <p:anim calcmode="lin" valueType="num">
                                      <p:cBhvr additive="base">
                                        <p:cTn id="44" dur="500" fill="hold"/>
                                        <p:tgtEl>
                                          <p:spTgt spid="942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4216"/>
                                        </p:tgtEl>
                                        <p:attrNameLst>
                                          <p:attrName>style.visibility</p:attrName>
                                        </p:attrNameLst>
                                      </p:cBhvr>
                                      <p:to>
                                        <p:strVal val="visible"/>
                                      </p:to>
                                    </p:set>
                                    <p:anim calcmode="lin" valueType="num">
                                      <p:cBhvr additive="base">
                                        <p:cTn id="49" dur="500" fill="hold"/>
                                        <p:tgtEl>
                                          <p:spTgt spid="94216"/>
                                        </p:tgtEl>
                                        <p:attrNameLst>
                                          <p:attrName>ppt_x</p:attrName>
                                        </p:attrNameLst>
                                      </p:cBhvr>
                                      <p:tavLst>
                                        <p:tav tm="0">
                                          <p:val>
                                            <p:strVal val="#ppt_x"/>
                                          </p:val>
                                        </p:tav>
                                        <p:tav tm="100000">
                                          <p:val>
                                            <p:strVal val="#ppt_x"/>
                                          </p:val>
                                        </p:tav>
                                      </p:tavLst>
                                    </p:anim>
                                    <p:anim calcmode="lin" valueType="num">
                                      <p:cBhvr additive="base">
                                        <p:cTn id="50" dur="500" fill="hold"/>
                                        <p:tgtEl>
                                          <p:spTgt spid="942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4221"/>
                                        </p:tgtEl>
                                        <p:attrNameLst>
                                          <p:attrName>style.visibility</p:attrName>
                                        </p:attrNameLst>
                                      </p:cBhvr>
                                      <p:to>
                                        <p:strVal val="visible"/>
                                      </p:to>
                                    </p:set>
                                    <p:anim calcmode="lin" valueType="num">
                                      <p:cBhvr additive="base">
                                        <p:cTn id="55" dur="500" fill="hold"/>
                                        <p:tgtEl>
                                          <p:spTgt spid="94221"/>
                                        </p:tgtEl>
                                        <p:attrNameLst>
                                          <p:attrName>ppt_x</p:attrName>
                                        </p:attrNameLst>
                                      </p:cBhvr>
                                      <p:tavLst>
                                        <p:tav tm="0">
                                          <p:val>
                                            <p:strVal val="#ppt_x"/>
                                          </p:val>
                                        </p:tav>
                                        <p:tav tm="100000">
                                          <p:val>
                                            <p:strVal val="#ppt_x"/>
                                          </p:val>
                                        </p:tav>
                                      </p:tavLst>
                                    </p:anim>
                                    <p:anim calcmode="lin" valueType="num">
                                      <p:cBhvr additive="base">
                                        <p:cTn id="56" dur="500" fill="hold"/>
                                        <p:tgtEl>
                                          <p:spTgt spid="942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4223"/>
                                        </p:tgtEl>
                                        <p:attrNameLst>
                                          <p:attrName>style.visibility</p:attrName>
                                        </p:attrNameLst>
                                      </p:cBhvr>
                                      <p:to>
                                        <p:strVal val="visible"/>
                                      </p:to>
                                    </p:set>
                                    <p:anim calcmode="lin" valueType="num">
                                      <p:cBhvr additive="base">
                                        <p:cTn id="61" dur="500" fill="hold"/>
                                        <p:tgtEl>
                                          <p:spTgt spid="94223"/>
                                        </p:tgtEl>
                                        <p:attrNameLst>
                                          <p:attrName>ppt_x</p:attrName>
                                        </p:attrNameLst>
                                      </p:cBhvr>
                                      <p:tavLst>
                                        <p:tav tm="0">
                                          <p:val>
                                            <p:strVal val="#ppt_x"/>
                                          </p:val>
                                        </p:tav>
                                        <p:tav tm="100000">
                                          <p:val>
                                            <p:strVal val="#ppt_x"/>
                                          </p:val>
                                        </p:tav>
                                      </p:tavLst>
                                    </p:anim>
                                    <p:anim calcmode="lin" valueType="num">
                                      <p:cBhvr additive="base">
                                        <p:cTn id="62" dur="500" fill="hold"/>
                                        <p:tgtEl>
                                          <p:spTgt spid="94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nimBg="1"/>
      <p:bldP spid="94213" grpId="0" animBg="1"/>
      <p:bldP spid="94214" grpId="0" animBg="1"/>
      <p:bldP spid="94215" grpId="0" animBg="1"/>
      <p:bldP spid="94216" grpId="0" animBg="1"/>
      <p:bldP spid="94220" grpId="0" animBg="1"/>
      <p:bldP spid="94221" grpId="0" animBg="1"/>
      <p:bldP spid="94222" grpId="0" animBg="1"/>
      <p:bldP spid="942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9D016271-DE7B-40E1-B04A-C4C75D177EA9}" type="datetime1">
              <a:rPr lang="zh-CN" altLang="en-US"/>
              <a:pPr/>
              <a:t>2020/1/5</a:t>
            </a:fld>
            <a:endParaRPr lang="en-US" altLang="zh-CN"/>
          </a:p>
        </p:txBody>
      </p:sp>
      <p:sp>
        <p:nvSpPr>
          <p:cNvPr id="17" name="灯片编号占位符 4"/>
          <p:cNvSpPr>
            <a:spLocks noGrp="1"/>
          </p:cNvSpPr>
          <p:nvPr>
            <p:ph type="sldNum" sz="quarter" idx="11"/>
          </p:nvPr>
        </p:nvSpPr>
        <p:spPr/>
        <p:txBody>
          <a:bodyPr/>
          <a:lstStyle/>
          <a:p>
            <a:fld id="{1E202CBC-00A7-4ACE-BD01-93A27F527680}" type="slidenum">
              <a:rPr lang="en-US" altLang="zh-CN"/>
              <a:pPr/>
              <a:t>72</a:t>
            </a:fld>
            <a:endParaRPr lang="en-US" altLang="zh-CN"/>
          </a:p>
        </p:txBody>
      </p:sp>
      <p:sp>
        <p:nvSpPr>
          <p:cNvPr id="95234"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95236" name="Rectangle 4"/>
          <p:cNvSpPr>
            <a:spLocks noChangeArrowheads="1"/>
          </p:cNvSpPr>
          <p:nvPr/>
        </p:nvSpPr>
        <p:spPr bwMode="auto">
          <a:xfrm>
            <a:off x="381000" y="14478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输入条件</a:t>
            </a:r>
          </a:p>
        </p:txBody>
      </p:sp>
      <p:sp>
        <p:nvSpPr>
          <p:cNvPr id="95237" name="Rectangle 5"/>
          <p:cNvSpPr>
            <a:spLocks noChangeArrowheads="1"/>
          </p:cNvSpPr>
          <p:nvPr/>
        </p:nvSpPr>
        <p:spPr bwMode="auto">
          <a:xfrm>
            <a:off x="2667000" y="1447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有效等价类</a:t>
            </a:r>
          </a:p>
        </p:txBody>
      </p:sp>
      <p:sp>
        <p:nvSpPr>
          <p:cNvPr id="95238" name="Rectangle 6"/>
          <p:cNvSpPr>
            <a:spLocks noChangeArrowheads="1"/>
          </p:cNvSpPr>
          <p:nvPr/>
        </p:nvSpPr>
        <p:spPr bwMode="auto">
          <a:xfrm>
            <a:off x="5715000" y="1447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无效等价类</a:t>
            </a:r>
          </a:p>
        </p:txBody>
      </p:sp>
      <p:sp>
        <p:nvSpPr>
          <p:cNvPr id="95239" name="Rectangle 7"/>
          <p:cNvSpPr>
            <a:spLocks noChangeArrowheads="1"/>
          </p:cNvSpPr>
          <p:nvPr/>
        </p:nvSpPr>
        <p:spPr bwMode="auto">
          <a:xfrm>
            <a:off x="381000" y="1981200"/>
            <a:ext cx="2286000" cy="1371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地区码</a:t>
            </a:r>
          </a:p>
        </p:txBody>
      </p:sp>
      <p:sp>
        <p:nvSpPr>
          <p:cNvPr id="95240" name="Rectangle 8"/>
          <p:cNvSpPr>
            <a:spLocks noChangeArrowheads="1"/>
          </p:cNvSpPr>
          <p:nvPr/>
        </p:nvSpPr>
        <p:spPr bwMode="auto">
          <a:xfrm>
            <a:off x="2667000" y="1981200"/>
            <a:ext cx="3048000" cy="1371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⑴</a:t>
            </a:r>
            <a:r>
              <a:rPr lang="zh-CN" altLang="en-US" sz="2400" b="1">
                <a:ea typeface="黑体" pitchFamily="2" charset="-122"/>
              </a:rPr>
              <a:t>空白</a:t>
            </a:r>
          </a:p>
          <a:p>
            <a:r>
              <a:rPr lang="zh-CN" altLang="en-US" sz="2400" b="1">
                <a:ea typeface="黑体" pitchFamily="2" charset="-122"/>
              </a:rPr>
              <a:t>⑵</a:t>
            </a:r>
            <a:r>
              <a:rPr lang="en-US" altLang="zh-CN" sz="2400" b="1">
                <a:ea typeface="黑体" pitchFamily="2" charset="-122"/>
              </a:rPr>
              <a:t>3</a:t>
            </a:r>
            <a:r>
              <a:rPr lang="zh-CN" altLang="en-US" sz="2400" b="1">
                <a:ea typeface="黑体" pitchFamily="2" charset="-122"/>
              </a:rPr>
              <a:t>位数字</a:t>
            </a:r>
          </a:p>
        </p:txBody>
      </p:sp>
      <p:sp>
        <p:nvSpPr>
          <p:cNvPr id="95241" name="Rectangle 9"/>
          <p:cNvSpPr>
            <a:spLocks noChangeArrowheads="1"/>
          </p:cNvSpPr>
          <p:nvPr/>
        </p:nvSpPr>
        <p:spPr bwMode="auto">
          <a:xfrm>
            <a:off x="381000" y="3352800"/>
            <a:ext cx="2286000" cy="19050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前缀</a:t>
            </a:r>
          </a:p>
        </p:txBody>
      </p:sp>
      <p:sp>
        <p:nvSpPr>
          <p:cNvPr id="95242" name="Rectangle 10"/>
          <p:cNvSpPr>
            <a:spLocks noChangeArrowheads="1"/>
          </p:cNvSpPr>
          <p:nvPr/>
        </p:nvSpPr>
        <p:spPr bwMode="auto">
          <a:xfrm>
            <a:off x="2667000" y="3352800"/>
            <a:ext cx="3048000" cy="19050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⑶3</a:t>
            </a:r>
            <a:r>
              <a:rPr lang="zh-CN" altLang="en-US" sz="2400" b="1">
                <a:ea typeface="黑体" pitchFamily="2" charset="-122"/>
              </a:rPr>
              <a:t>位数</a:t>
            </a:r>
            <a:r>
              <a:rPr lang="en-US" altLang="zh-CN" sz="2400" b="1">
                <a:ea typeface="黑体" pitchFamily="2" charset="-122"/>
              </a:rPr>
              <a:t>200~999</a:t>
            </a:r>
          </a:p>
        </p:txBody>
      </p:sp>
      <p:sp>
        <p:nvSpPr>
          <p:cNvPr id="95245" name="Rectangle 13"/>
          <p:cNvSpPr>
            <a:spLocks noChangeArrowheads="1"/>
          </p:cNvSpPr>
          <p:nvPr/>
        </p:nvSpPr>
        <p:spPr bwMode="auto">
          <a:xfrm>
            <a:off x="5715000" y="1981200"/>
            <a:ext cx="3048000" cy="1371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latin typeface="黑体" pitchFamily="2" charset="-122"/>
                <a:ea typeface="黑体" pitchFamily="2" charset="-122"/>
              </a:rPr>
              <a:t>⑸</a:t>
            </a:r>
            <a:r>
              <a:rPr lang="zh-CN" altLang="en-US" sz="2400" b="1">
                <a:ea typeface="黑体" pitchFamily="2" charset="-122"/>
              </a:rPr>
              <a:t>有非数字字符 </a:t>
            </a:r>
          </a:p>
          <a:p>
            <a:r>
              <a:rPr lang="zh-CN" altLang="en-US" sz="2400" b="1">
                <a:latin typeface="黑体" pitchFamily="2" charset="-122"/>
                <a:ea typeface="黑体" pitchFamily="2" charset="-122"/>
              </a:rPr>
              <a:t>⑹</a:t>
            </a:r>
            <a:r>
              <a:rPr lang="zh-CN" altLang="en-US" sz="2400" b="1">
                <a:ea typeface="黑体" pitchFamily="2" charset="-122"/>
              </a:rPr>
              <a:t>少于</a:t>
            </a:r>
            <a:r>
              <a:rPr lang="en-US" altLang="zh-CN" sz="2400" b="1">
                <a:ea typeface="黑体" pitchFamily="2" charset="-122"/>
              </a:rPr>
              <a:t>3</a:t>
            </a:r>
            <a:r>
              <a:rPr lang="zh-CN" altLang="en-US" sz="2400" b="1">
                <a:ea typeface="黑体" pitchFamily="2" charset="-122"/>
              </a:rPr>
              <a:t>位数字</a:t>
            </a:r>
          </a:p>
          <a:p>
            <a:r>
              <a:rPr lang="zh-CN" altLang="en-US" sz="2400" b="1">
                <a:latin typeface="黑体" pitchFamily="2" charset="-122"/>
                <a:ea typeface="黑体" pitchFamily="2" charset="-122"/>
              </a:rPr>
              <a:t>⑺</a:t>
            </a:r>
            <a:r>
              <a:rPr lang="zh-CN" altLang="en-US" sz="2400" b="1">
                <a:ea typeface="黑体" pitchFamily="2" charset="-122"/>
              </a:rPr>
              <a:t>多于</a:t>
            </a:r>
            <a:r>
              <a:rPr lang="en-US" altLang="zh-CN" sz="2400" b="1">
                <a:ea typeface="黑体" pitchFamily="2" charset="-122"/>
              </a:rPr>
              <a:t>3</a:t>
            </a:r>
            <a:r>
              <a:rPr lang="zh-CN" altLang="en-US" sz="2400" b="1">
                <a:ea typeface="黑体" pitchFamily="2" charset="-122"/>
              </a:rPr>
              <a:t>位数字</a:t>
            </a:r>
          </a:p>
        </p:txBody>
      </p:sp>
      <p:sp>
        <p:nvSpPr>
          <p:cNvPr id="95246" name="Rectangle 14"/>
          <p:cNvSpPr>
            <a:spLocks noChangeArrowheads="1"/>
          </p:cNvSpPr>
          <p:nvPr/>
        </p:nvSpPr>
        <p:spPr bwMode="auto">
          <a:xfrm>
            <a:off x="5715000" y="3352800"/>
            <a:ext cx="3048000" cy="19050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⑻</a:t>
            </a:r>
            <a:r>
              <a:rPr lang="zh-CN" altLang="en-US" sz="2400" b="1">
                <a:ea typeface="黑体" pitchFamily="2" charset="-122"/>
              </a:rPr>
              <a:t>有非数字字符</a:t>
            </a:r>
          </a:p>
          <a:p>
            <a:r>
              <a:rPr lang="zh-CN" altLang="en-US" sz="2400" b="1">
                <a:ea typeface="黑体" pitchFamily="2" charset="-122"/>
              </a:rPr>
              <a:t>⑼起始位为</a:t>
            </a:r>
            <a:r>
              <a:rPr lang="en-US" altLang="zh-CN" sz="2400" b="1">
                <a:ea typeface="黑体" pitchFamily="2" charset="-122"/>
              </a:rPr>
              <a:t>0</a:t>
            </a:r>
          </a:p>
          <a:p>
            <a:r>
              <a:rPr lang="en-US" altLang="zh-CN" sz="2400" b="1">
                <a:ea typeface="黑体" pitchFamily="2" charset="-122"/>
              </a:rPr>
              <a:t>⑽</a:t>
            </a:r>
            <a:r>
              <a:rPr lang="zh-CN" altLang="en-US" sz="2400" b="1">
                <a:ea typeface="黑体" pitchFamily="2" charset="-122"/>
              </a:rPr>
              <a:t>起始位为</a:t>
            </a:r>
            <a:r>
              <a:rPr lang="en-US" altLang="zh-CN" sz="2400" b="1">
                <a:ea typeface="黑体" pitchFamily="2" charset="-122"/>
              </a:rPr>
              <a:t>1</a:t>
            </a:r>
          </a:p>
          <a:p>
            <a:r>
              <a:rPr lang="en-US" altLang="zh-CN" sz="2400" b="1">
                <a:ea typeface="黑体" pitchFamily="2" charset="-122"/>
              </a:rPr>
              <a:t>⑾</a:t>
            </a:r>
            <a:r>
              <a:rPr lang="zh-CN" altLang="en-US" sz="2400" b="1">
                <a:ea typeface="黑体" pitchFamily="2" charset="-122"/>
              </a:rPr>
              <a:t>少于</a:t>
            </a:r>
            <a:r>
              <a:rPr lang="en-US" altLang="zh-CN" sz="2400" b="1">
                <a:ea typeface="黑体" pitchFamily="2" charset="-122"/>
              </a:rPr>
              <a:t>3</a:t>
            </a:r>
            <a:r>
              <a:rPr lang="zh-CN" altLang="en-US" sz="2400" b="1">
                <a:ea typeface="黑体" pitchFamily="2" charset="-122"/>
              </a:rPr>
              <a:t>位数字</a:t>
            </a:r>
          </a:p>
          <a:p>
            <a:r>
              <a:rPr lang="zh-CN" altLang="en-US" sz="2400" b="1">
                <a:ea typeface="黑体" pitchFamily="2" charset="-122"/>
              </a:rPr>
              <a:t>⑿多于</a:t>
            </a:r>
            <a:r>
              <a:rPr lang="en-US" altLang="zh-CN" sz="2400" b="1">
                <a:ea typeface="黑体" pitchFamily="2" charset="-122"/>
              </a:rPr>
              <a:t>3</a:t>
            </a:r>
            <a:r>
              <a:rPr lang="zh-CN" altLang="en-US" sz="2400" b="1">
                <a:ea typeface="黑体" pitchFamily="2" charset="-122"/>
              </a:rPr>
              <a:t>位数字</a:t>
            </a:r>
          </a:p>
        </p:txBody>
      </p:sp>
      <p:sp>
        <p:nvSpPr>
          <p:cNvPr id="95247" name="Rectangle 15"/>
          <p:cNvSpPr>
            <a:spLocks noChangeArrowheads="1"/>
          </p:cNvSpPr>
          <p:nvPr/>
        </p:nvSpPr>
        <p:spPr bwMode="auto">
          <a:xfrm>
            <a:off x="5715000" y="5257800"/>
            <a:ext cx="3048000" cy="1371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⒀</a:t>
            </a:r>
            <a:r>
              <a:rPr lang="zh-CN" altLang="en-US" sz="2400" b="1">
                <a:ea typeface="黑体" pitchFamily="2" charset="-122"/>
              </a:rPr>
              <a:t>有非数字字符</a:t>
            </a:r>
          </a:p>
          <a:p>
            <a:r>
              <a:rPr lang="zh-CN" altLang="en-US" sz="2400" b="1">
                <a:ea typeface="黑体" pitchFamily="2" charset="-122"/>
              </a:rPr>
              <a:t>⒁少于</a:t>
            </a:r>
            <a:r>
              <a:rPr lang="en-US" altLang="zh-CN" sz="2400" b="1">
                <a:ea typeface="黑体" pitchFamily="2" charset="-122"/>
              </a:rPr>
              <a:t>4</a:t>
            </a:r>
            <a:r>
              <a:rPr lang="zh-CN" altLang="en-US" sz="2400" b="1">
                <a:ea typeface="黑体" pitchFamily="2" charset="-122"/>
              </a:rPr>
              <a:t>位数字</a:t>
            </a:r>
          </a:p>
          <a:p>
            <a:r>
              <a:rPr lang="zh-CN" altLang="en-US" sz="2400" b="1">
                <a:ea typeface="黑体" pitchFamily="2" charset="-122"/>
              </a:rPr>
              <a:t>⒂多于</a:t>
            </a:r>
            <a:r>
              <a:rPr lang="en-US" altLang="zh-CN" sz="2400" b="1">
                <a:ea typeface="黑体" pitchFamily="2" charset="-122"/>
              </a:rPr>
              <a:t>4</a:t>
            </a:r>
            <a:r>
              <a:rPr lang="zh-CN" altLang="en-US" sz="2400" b="1">
                <a:ea typeface="黑体" pitchFamily="2" charset="-122"/>
              </a:rPr>
              <a:t>位数字</a:t>
            </a:r>
          </a:p>
        </p:txBody>
      </p:sp>
      <p:sp>
        <p:nvSpPr>
          <p:cNvPr id="95248" name="Rectangle 16"/>
          <p:cNvSpPr>
            <a:spLocks noChangeArrowheads="1"/>
          </p:cNvSpPr>
          <p:nvPr/>
        </p:nvSpPr>
        <p:spPr bwMode="auto">
          <a:xfrm>
            <a:off x="2667000" y="5257800"/>
            <a:ext cx="3048000" cy="13716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⑷ 4</a:t>
            </a:r>
            <a:r>
              <a:rPr lang="zh-CN" altLang="en-US" sz="2400" b="1">
                <a:ea typeface="黑体" pitchFamily="2" charset="-122"/>
              </a:rPr>
              <a:t>位数</a:t>
            </a:r>
            <a:r>
              <a:rPr lang="en-US" altLang="zh-CN" sz="2400" b="1">
                <a:ea typeface="黑体" pitchFamily="2" charset="-122"/>
              </a:rPr>
              <a:t>0000~9999</a:t>
            </a:r>
          </a:p>
        </p:txBody>
      </p:sp>
      <p:sp>
        <p:nvSpPr>
          <p:cNvPr id="95249" name="Rectangle 17"/>
          <p:cNvSpPr>
            <a:spLocks noChangeArrowheads="1"/>
          </p:cNvSpPr>
          <p:nvPr/>
        </p:nvSpPr>
        <p:spPr bwMode="auto">
          <a:xfrm>
            <a:off x="381000" y="5257800"/>
            <a:ext cx="2286000" cy="1371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后缀</a:t>
            </a:r>
          </a:p>
        </p:txBody>
      </p:sp>
      <p:sp>
        <p:nvSpPr>
          <p:cNvPr id="95235" name="Rectangle 3"/>
          <p:cNvSpPr>
            <a:spLocks noGrp="1" noChangeArrowheads="1"/>
          </p:cNvSpPr>
          <p:nvPr>
            <p:ph type="body" idx="1"/>
          </p:nvPr>
        </p:nvSpPr>
        <p:spPr/>
        <p:txBody>
          <a:bodyPr/>
          <a:lstStyle/>
          <a:p>
            <a:r>
              <a:rPr lang="en-US" altLang="zh-CN">
                <a:solidFill>
                  <a:srgbClr val="0000FF"/>
                </a:solidFill>
                <a:latin typeface="黑体" pitchFamily="2" charset="-122"/>
              </a:rPr>
              <a:t>①</a:t>
            </a:r>
            <a:r>
              <a:rPr lang="zh-CN" altLang="en-US">
                <a:solidFill>
                  <a:srgbClr val="0000FF"/>
                </a:solidFill>
              </a:rPr>
              <a:t>划分等价类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5245">
                                            <p:bg/>
                                          </p:spTgt>
                                        </p:tgtEl>
                                        <p:attrNameLst>
                                          <p:attrName>style.visibility</p:attrName>
                                        </p:attrNameLst>
                                      </p:cBhvr>
                                      <p:to>
                                        <p:strVal val="visible"/>
                                      </p:to>
                                    </p:set>
                                    <p:animEffect transition="in" filter="strips(downRight)">
                                      <p:cBhvr>
                                        <p:cTn id="7" dur="500"/>
                                        <p:tgtEl>
                                          <p:spTgt spid="95245">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5245">
                                            <p:txEl>
                                              <p:pRg st="0" end="0"/>
                                            </p:txEl>
                                          </p:spTgt>
                                        </p:tgtEl>
                                        <p:attrNameLst>
                                          <p:attrName>style.visibility</p:attrName>
                                        </p:attrNameLst>
                                      </p:cBhvr>
                                      <p:to>
                                        <p:strVal val="visible"/>
                                      </p:to>
                                    </p:set>
                                    <p:animEffect transition="in" filter="strips(downRight)">
                                      <p:cBhvr>
                                        <p:cTn id="12" dur="500"/>
                                        <p:tgtEl>
                                          <p:spTgt spid="952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5245">
                                            <p:txEl>
                                              <p:pRg st="1" end="1"/>
                                            </p:txEl>
                                          </p:spTgt>
                                        </p:tgtEl>
                                        <p:attrNameLst>
                                          <p:attrName>style.visibility</p:attrName>
                                        </p:attrNameLst>
                                      </p:cBhvr>
                                      <p:to>
                                        <p:strVal val="visible"/>
                                      </p:to>
                                    </p:set>
                                    <p:animEffect transition="in" filter="strips(downRight)">
                                      <p:cBhvr>
                                        <p:cTn id="17" dur="500"/>
                                        <p:tgtEl>
                                          <p:spTgt spid="952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5245">
                                            <p:txEl>
                                              <p:pRg st="2" end="2"/>
                                            </p:txEl>
                                          </p:spTgt>
                                        </p:tgtEl>
                                        <p:attrNameLst>
                                          <p:attrName>style.visibility</p:attrName>
                                        </p:attrNameLst>
                                      </p:cBhvr>
                                      <p:to>
                                        <p:strVal val="visible"/>
                                      </p:to>
                                    </p:set>
                                    <p:animEffect transition="in" filter="strips(downRight)">
                                      <p:cBhvr>
                                        <p:cTn id="22" dur="500"/>
                                        <p:tgtEl>
                                          <p:spTgt spid="952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5246">
                                            <p:bg/>
                                          </p:spTgt>
                                        </p:tgtEl>
                                        <p:attrNameLst>
                                          <p:attrName>style.visibility</p:attrName>
                                        </p:attrNameLst>
                                      </p:cBhvr>
                                      <p:to>
                                        <p:strVal val="visible"/>
                                      </p:to>
                                    </p:set>
                                    <p:animEffect transition="in" filter="strips(downRight)">
                                      <p:cBhvr>
                                        <p:cTn id="27" dur="500"/>
                                        <p:tgtEl>
                                          <p:spTgt spid="95246">
                                            <p:bg/>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5246">
                                            <p:txEl>
                                              <p:pRg st="0" end="0"/>
                                            </p:txEl>
                                          </p:spTgt>
                                        </p:tgtEl>
                                        <p:attrNameLst>
                                          <p:attrName>style.visibility</p:attrName>
                                        </p:attrNameLst>
                                      </p:cBhvr>
                                      <p:to>
                                        <p:strVal val="visible"/>
                                      </p:to>
                                    </p:set>
                                    <p:animEffect transition="in" filter="strips(downRight)">
                                      <p:cBhvr>
                                        <p:cTn id="32" dur="500"/>
                                        <p:tgtEl>
                                          <p:spTgt spid="9524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95246">
                                            <p:txEl>
                                              <p:pRg st="1" end="1"/>
                                            </p:txEl>
                                          </p:spTgt>
                                        </p:tgtEl>
                                        <p:attrNameLst>
                                          <p:attrName>style.visibility</p:attrName>
                                        </p:attrNameLst>
                                      </p:cBhvr>
                                      <p:to>
                                        <p:strVal val="visible"/>
                                      </p:to>
                                    </p:set>
                                    <p:animEffect transition="in" filter="strips(downRight)">
                                      <p:cBhvr>
                                        <p:cTn id="37" dur="500"/>
                                        <p:tgtEl>
                                          <p:spTgt spid="9524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95246">
                                            <p:txEl>
                                              <p:pRg st="2" end="2"/>
                                            </p:txEl>
                                          </p:spTgt>
                                        </p:tgtEl>
                                        <p:attrNameLst>
                                          <p:attrName>style.visibility</p:attrName>
                                        </p:attrNameLst>
                                      </p:cBhvr>
                                      <p:to>
                                        <p:strVal val="visible"/>
                                      </p:to>
                                    </p:set>
                                    <p:animEffect transition="in" filter="strips(downRight)">
                                      <p:cBhvr>
                                        <p:cTn id="42" dur="500"/>
                                        <p:tgtEl>
                                          <p:spTgt spid="9524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95246">
                                            <p:txEl>
                                              <p:pRg st="3" end="3"/>
                                            </p:txEl>
                                          </p:spTgt>
                                        </p:tgtEl>
                                        <p:attrNameLst>
                                          <p:attrName>style.visibility</p:attrName>
                                        </p:attrNameLst>
                                      </p:cBhvr>
                                      <p:to>
                                        <p:strVal val="visible"/>
                                      </p:to>
                                    </p:set>
                                    <p:animEffect transition="in" filter="strips(downRight)">
                                      <p:cBhvr>
                                        <p:cTn id="47" dur="500"/>
                                        <p:tgtEl>
                                          <p:spTgt spid="95246">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5246">
                                            <p:txEl>
                                              <p:pRg st="4" end="4"/>
                                            </p:txEl>
                                          </p:spTgt>
                                        </p:tgtEl>
                                        <p:attrNameLst>
                                          <p:attrName>style.visibility</p:attrName>
                                        </p:attrNameLst>
                                      </p:cBhvr>
                                      <p:to>
                                        <p:strVal val="visible"/>
                                      </p:to>
                                    </p:set>
                                    <p:animEffect transition="in" filter="strips(downRight)">
                                      <p:cBhvr>
                                        <p:cTn id="52" dur="500"/>
                                        <p:tgtEl>
                                          <p:spTgt spid="9524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95247">
                                            <p:bg/>
                                          </p:spTgt>
                                        </p:tgtEl>
                                        <p:attrNameLst>
                                          <p:attrName>style.visibility</p:attrName>
                                        </p:attrNameLst>
                                      </p:cBhvr>
                                      <p:to>
                                        <p:strVal val="visible"/>
                                      </p:to>
                                    </p:set>
                                    <p:animEffect transition="in" filter="strips(downRight)">
                                      <p:cBhvr>
                                        <p:cTn id="57" dur="500"/>
                                        <p:tgtEl>
                                          <p:spTgt spid="95247">
                                            <p:bg/>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95247">
                                            <p:txEl>
                                              <p:pRg st="0" end="0"/>
                                            </p:txEl>
                                          </p:spTgt>
                                        </p:tgtEl>
                                        <p:attrNameLst>
                                          <p:attrName>style.visibility</p:attrName>
                                        </p:attrNameLst>
                                      </p:cBhvr>
                                      <p:to>
                                        <p:strVal val="visible"/>
                                      </p:to>
                                    </p:set>
                                    <p:animEffect transition="in" filter="strips(downRight)">
                                      <p:cBhvr>
                                        <p:cTn id="62" dur="500"/>
                                        <p:tgtEl>
                                          <p:spTgt spid="9524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95247">
                                            <p:txEl>
                                              <p:pRg st="1" end="1"/>
                                            </p:txEl>
                                          </p:spTgt>
                                        </p:tgtEl>
                                        <p:attrNameLst>
                                          <p:attrName>style.visibility</p:attrName>
                                        </p:attrNameLst>
                                      </p:cBhvr>
                                      <p:to>
                                        <p:strVal val="visible"/>
                                      </p:to>
                                    </p:set>
                                    <p:animEffect transition="in" filter="strips(downRight)">
                                      <p:cBhvr>
                                        <p:cTn id="67" dur="500"/>
                                        <p:tgtEl>
                                          <p:spTgt spid="95247">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95247">
                                            <p:txEl>
                                              <p:pRg st="2" end="2"/>
                                            </p:txEl>
                                          </p:spTgt>
                                        </p:tgtEl>
                                        <p:attrNameLst>
                                          <p:attrName>style.visibility</p:attrName>
                                        </p:attrNameLst>
                                      </p:cBhvr>
                                      <p:to>
                                        <p:strVal val="visible"/>
                                      </p:to>
                                    </p:set>
                                    <p:animEffect transition="in" filter="strips(downRight)">
                                      <p:cBhvr>
                                        <p:cTn id="72" dur="500"/>
                                        <p:tgtEl>
                                          <p:spTgt spid="952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5" grpId="0" uiExpand="1" build="allAtOnce" animBg="1"/>
      <p:bldP spid="95246" grpId="0" build="allAtOnce" animBg="1"/>
      <p:bldP spid="95247" grpId="0" build="allAtOnce"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F598C21-112E-4A81-96A5-ECC1E3A8B5B4}"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7B22699-0CCA-4E05-B9BF-B7F5EFA6B36F}" type="slidenum">
              <a:rPr lang="en-US" altLang="zh-CN"/>
              <a:pPr/>
              <a:t>73</a:t>
            </a:fld>
            <a:endParaRPr lang="en-US" altLang="zh-CN"/>
          </a:p>
        </p:txBody>
      </p:sp>
      <p:sp>
        <p:nvSpPr>
          <p:cNvPr id="211970"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211971" name="Rectangle 3"/>
          <p:cNvSpPr>
            <a:spLocks noGrp="1" noChangeArrowheads="1"/>
          </p:cNvSpPr>
          <p:nvPr>
            <p:ph type="body" idx="1"/>
          </p:nvPr>
        </p:nvSpPr>
        <p:spPr/>
        <p:txBody>
          <a:bodyPr/>
          <a:lstStyle/>
          <a:p>
            <a:r>
              <a:rPr lang="zh-CN" altLang="en-US" dirty="0"/>
              <a:t>将所有可能的</a:t>
            </a:r>
            <a:r>
              <a:rPr lang="zh-CN" altLang="en-US" dirty="0">
                <a:solidFill>
                  <a:srgbClr val="0000FF"/>
                </a:solidFill>
              </a:rPr>
              <a:t>输入数据</a:t>
            </a:r>
            <a:r>
              <a:rPr lang="zh-CN" altLang="en-US" dirty="0"/>
              <a:t>划分成若干个</a:t>
            </a:r>
            <a:r>
              <a:rPr lang="zh-CN" altLang="en-US" dirty="0">
                <a:solidFill>
                  <a:srgbClr val="0000FF"/>
                </a:solidFill>
              </a:rPr>
              <a:t>等价类</a:t>
            </a:r>
            <a:r>
              <a:rPr lang="zh-CN" altLang="en-US" dirty="0"/>
              <a:t>，然后从</a:t>
            </a:r>
            <a:r>
              <a:rPr lang="zh-CN" altLang="en-US" dirty="0">
                <a:solidFill>
                  <a:srgbClr val="0000FF"/>
                </a:solidFill>
              </a:rPr>
              <a:t>每一类中选取少数有代表性的数据</a:t>
            </a:r>
            <a:r>
              <a:rPr lang="zh-CN" altLang="en-US" dirty="0"/>
              <a:t>作为测试用例。</a:t>
            </a:r>
          </a:p>
          <a:p>
            <a:r>
              <a:rPr lang="zh-CN" altLang="en-US" u="sng" dirty="0">
                <a:solidFill>
                  <a:srgbClr val="CC0000"/>
                </a:solidFill>
              </a:rPr>
              <a:t>步骤：</a:t>
            </a:r>
          </a:p>
          <a:p>
            <a:pPr lvl="1"/>
            <a:r>
              <a:rPr lang="zh-CN" altLang="en-US" dirty="0">
                <a:solidFill>
                  <a:srgbClr val="0000FF"/>
                </a:solidFill>
                <a:latin typeface="黑体" pitchFamily="2" charset="-122"/>
              </a:rPr>
              <a:t>①</a:t>
            </a:r>
            <a:r>
              <a:rPr lang="zh-CN" altLang="en-US" dirty="0">
                <a:solidFill>
                  <a:srgbClr val="0000FF"/>
                </a:solidFill>
              </a:rPr>
              <a:t>划分等价类（有效等价类、无效等价类）</a:t>
            </a:r>
          </a:p>
          <a:p>
            <a:pPr lvl="1"/>
            <a:r>
              <a:rPr lang="zh-CN" altLang="en-US" dirty="0">
                <a:solidFill>
                  <a:srgbClr val="0000FF"/>
                </a:solidFill>
                <a:latin typeface="黑体" pitchFamily="2" charset="-122"/>
              </a:rPr>
              <a:t>②设计</a:t>
            </a:r>
            <a:r>
              <a:rPr lang="zh-CN" altLang="en-US" dirty="0">
                <a:solidFill>
                  <a:srgbClr val="0000FF"/>
                </a:solidFill>
              </a:rPr>
              <a:t>测试用例</a:t>
            </a:r>
          </a:p>
          <a:p>
            <a:r>
              <a:rPr lang="zh-CN" altLang="en-US" u="sng" dirty="0">
                <a:solidFill>
                  <a:srgbClr val="CC0000"/>
                </a:solidFill>
              </a:rPr>
              <a:t>设计测试用例原则：</a:t>
            </a:r>
          </a:p>
          <a:p>
            <a:pPr lvl="1"/>
            <a:r>
              <a:rPr lang="zh-CN" altLang="en-US" dirty="0" smtClean="0"/>
              <a:t>有效等价类</a:t>
            </a:r>
            <a:r>
              <a:rPr lang="en-US" altLang="zh-CN" smtClean="0"/>
              <a:t>, </a:t>
            </a:r>
            <a:r>
              <a:rPr lang="zh-CN" altLang="en-US" smtClean="0"/>
              <a:t>尽量</a:t>
            </a:r>
            <a:r>
              <a:rPr lang="zh-CN" altLang="en-US" dirty="0"/>
              <a:t>选取</a:t>
            </a:r>
            <a:r>
              <a:rPr lang="zh-CN" altLang="en-US" dirty="0" smtClean="0">
                <a:solidFill>
                  <a:srgbClr val="CC0000"/>
                </a:solidFill>
              </a:rPr>
              <a:t>公用测试用例</a:t>
            </a:r>
            <a:r>
              <a:rPr lang="zh-CN" altLang="en-US" dirty="0" smtClean="0"/>
              <a:t>，以</a:t>
            </a:r>
            <a:r>
              <a:rPr lang="zh-CN" altLang="en-US" dirty="0" smtClean="0">
                <a:solidFill>
                  <a:srgbClr val="CC0000"/>
                </a:solidFill>
              </a:rPr>
              <a:t>减少</a:t>
            </a:r>
            <a:r>
              <a:rPr lang="zh-CN" altLang="en-US" dirty="0">
                <a:solidFill>
                  <a:srgbClr val="CC0000"/>
                </a:solidFill>
              </a:rPr>
              <a:t>测试次数</a:t>
            </a:r>
            <a:r>
              <a:rPr lang="zh-CN" altLang="en-US" dirty="0"/>
              <a:t>。</a:t>
            </a:r>
          </a:p>
          <a:p>
            <a:pPr lvl="1"/>
            <a:r>
              <a:rPr lang="zh-CN" altLang="en-US" dirty="0" smtClean="0">
                <a:solidFill>
                  <a:srgbClr val="0000FF"/>
                </a:solidFill>
              </a:rPr>
              <a:t>无效等价类</a:t>
            </a:r>
            <a:r>
              <a:rPr lang="en-US" altLang="zh-CN" dirty="0" smtClean="0">
                <a:solidFill>
                  <a:srgbClr val="0000FF"/>
                </a:solidFill>
              </a:rPr>
              <a:t>, </a:t>
            </a:r>
            <a:r>
              <a:rPr lang="zh-CN" altLang="en-US" dirty="0" smtClean="0">
                <a:solidFill>
                  <a:srgbClr val="0000FF"/>
                </a:solidFill>
              </a:rPr>
              <a:t>每</a:t>
            </a:r>
            <a:r>
              <a:rPr lang="zh-CN" altLang="en-US" dirty="0">
                <a:solidFill>
                  <a:srgbClr val="0000FF"/>
                </a:solidFill>
              </a:rPr>
              <a:t>类一例</a:t>
            </a:r>
            <a:r>
              <a:rPr lang="zh-CN" altLang="en-US" dirty="0"/>
              <a:t>，</a:t>
            </a:r>
            <a:r>
              <a:rPr lang="zh-CN" altLang="en-US" dirty="0">
                <a:solidFill>
                  <a:srgbClr val="0000FF"/>
                </a:solidFill>
              </a:rPr>
              <a:t>以防漏掉错误</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1971">
                                            <p:txEl>
                                              <p:pRg st="3" end="3"/>
                                            </p:txEl>
                                          </p:spTgt>
                                        </p:tgtEl>
                                        <p:attrNameLst>
                                          <p:attrName>style.visibility</p:attrName>
                                        </p:attrNameLst>
                                      </p:cBhvr>
                                      <p:to>
                                        <p:strVal val="visible"/>
                                      </p:to>
                                    </p:set>
                                    <p:animEffect transition="in" filter="strips(downRight)">
                                      <p:cBhvr>
                                        <p:cTn id="7" dur="500"/>
                                        <p:tgtEl>
                                          <p:spTgt spid="2119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1971">
                                            <p:txEl>
                                              <p:pRg st="4" end="4"/>
                                            </p:txEl>
                                          </p:spTgt>
                                        </p:tgtEl>
                                        <p:attrNameLst>
                                          <p:attrName>style.visibility</p:attrName>
                                        </p:attrNameLst>
                                      </p:cBhvr>
                                      <p:to>
                                        <p:strVal val="visible"/>
                                      </p:to>
                                    </p:set>
                                    <p:animEffect transition="in" filter="strips(downRight)">
                                      <p:cBhvr>
                                        <p:cTn id="12" dur="500"/>
                                        <p:tgtEl>
                                          <p:spTgt spid="2119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1971">
                                            <p:txEl>
                                              <p:pRg st="5" end="5"/>
                                            </p:txEl>
                                          </p:spTgt>
                                        </p:tgtEl>
                                        <p:attrNameLst>
                                          <p:attrName>style.visibility</p:attrName>
                                        </p:attrNameLst>
                                      </p:cBhvr>
                                      <p:to>
                                        <p:strVal val="visible"/>
                                      </p:to>
                                    </p:set>
                                    <p:animEffect transition="in" filter="strips(downRight)">
                                      <p:cBhvr>
                                        <p:cTn id="17" dur="500"/>
                                        <p:tgtEl>
                                          <p:spTgt spid="21197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1971">
                                            <p:txEl>
                                              <p:pRg st="6" end="6"/>
                                            </p:txEl>
                                          </p:spTgt>
                                        </p:tgtEl>
                                        <p:attrNameLst>
                                          <p:attrName>style.visibility</p:attrName>
                                        </p:attrNameLst>
                                      </p:cBhvr>
                                      <p:to>
                                        <p:strVal val="visible"/>
                                      </p:to>
                                    </p:set>
                                    <p:animEffect transition="in" filter="strips(downRight)">
                                      <p:cBhvr>
                                        <p:cTn id="22" dur="500"/>
                                        <p:tgtEl>
                                          <p:spTgt spid="2119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0EF955C2-6315-4B42-B4A3-5993DFE71183}" type="datetime1">
              <a:rPr lang="zh-CN" altLang="en-US"/>
              <a:pPr/>
              <a:t>2020/1/5</a:t>
            </a:fld>
            <a:endParaRPr lang="en-US" altLang="zh-CN"/>
          </a:p>
        </p:txBody>
      </p:sp>
      <p:sp>
        <p:nvSpPr>
          <p:cNvPr id="32" name="灯片编号占位符 4"/>
          <p:cNvSpPr>
            <a:spLocks noGrp="1"/>
          </p:cNvSpPr>
          <p:nvPr>
            <p:ph type="sldNum" sz="quarter" idx="11"/>
          </p:nvPr>
        </p:nvSpPr>
        <p:spPr/>
        <p:txBody>
          <a:bodyPr/>
          <a:lstStyle/>
          <a:p>
            <a:fld id="{5B94C8A3-2154-4A32-AAC1-4A6A103256E3}" type="slidenum">
              <a:rPr lang="en-US" altLang="zh-CN"/>
              <a:pPr/>
              <a:t>74</a:t>
            </a:fld>
            <a:endParaRPr lang="en-US" altLang="zh-CN"/>
          </a:p>
        </p:txBody>
      </p:sp>
      <p:sp>
        <p:nvSpPr>
          <p:cNvPr id="97282"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97283" name="Rectangle 3"/>
          <p:cNvSpPr>
            <a:spLocks noChangeArrowheads="1"/>
          </p:cNvSpPr>
          <p:nvPr/>
        </p:nvSpPr>
        <p:spPr bwMode="auto">
          <a:xfrm>
            <a:off x="381000" y="14478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97284" name="Rectangle 4"/>
          <p:cNvSpPr>
            <a:spLocks noChangeArrowheads="1"/>
          </p:cNvSpPr>
          <p:nvPr/>
        </p:nvSpPr>
        <p:spPr bwMode="auto">
          <a:xfrm>
            <a:off x="2667000" y="1447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97285" name="Rectangle 5"/>
          <p:cNvSpPr>
            <a:spLocks noChangeArrowheads="1"/>
          </p:cNvSpPr>
          <p:nvPr/>
        </p:nvSpPr>
        <p:spPr bwMode="auto">
          <a:xfrm>
            <a:off x="5715000" y="1447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97295" name="Rectangle 15"/>
          <p:cNvSpPr>
            <a:spLocks noGrp="1" noChangeArrowheads="1"/>
          </p:cNvSpPr>
          <p:nvPr>
            <p:ph type="body" idx="1"/>
          </p:nvPr>
        </p:nvSpPr>
        <p:spPr/>
        <p:txBody>
          <a:bodyPr/>
          <a:lstStyle/>
          <a:p>
            <a:r>
              <a:rPr lang="en-US" altLang="zh-CN">
                <a:solidFill>
                  <a:srgbClr val="0000FF"/>
                </a:solidFill>
                <a:latin typeface="黑体" pitchFamily="2" charset="-122"/>
              </a:rPr>
              <a:t>②</a:t>
            </a:r>
            <a:r>
              <a:rPr lang="zh-CN" altLang="en-US">
                <a:solidFill>
                  <a:srgbClr val="0000FF"/>
                </a:solidFill>
                <a:latin typeface="黑体" pitchFamily="2" charset="-122"/>
              </a:rPr>
              <a:t>设计</a:t>
            </a:r>
            <a:r>
              <a:rPr lang="zh-CN" altLang="en-US">
                <a:solidFill>
                  <a:srgbClr val="0000FF"/>
                </a:solidFill>
              </a:rPr>
              <a:t>测试用例（</a:t>
            </a:r>
            <a:r>
              <a:rPr lang="en-US" altLang="zh-CN">
                <a:solidFill>
                  <a:srgbClr val="0000FF"/>
                </a:solidFill>
              </a:rPr>
              <a:t>1</a:t>
            </a:r>
            <a:r>
              <a:rPr lang="zh-CN" altLang="en-US">
                <a:solidFill>
                  <a:srgbClr val="0000FF"/>
                </a:solidFill>
              </a:rPr>
              <a:t>）</a:t>
            </a:r>
          </a:p>
        </p:txBody>
      </p:sp>
      <p:sp>
        <p:nvSpPr>
          <p:cNvPr id="97297" name="Rectangle 17"/>
          <p:cNvSpPr>
            <a:spLocks noChangeArrowheads="1"/>
          </p:cNvSpPr>
          <p:nvPr/>
        </p:nvSpPr>
        <p:spPr bwMode="auto">
          <a:xfrm>
            <a:off x="381000" y="19812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388-5100</a:t>
            </a:r>
            <a:r>
              <a:rPr lang="en-US" altLang="zh-CN"/>
              <a:t> </a:t>
            </a:r>
          </a:p>
        </p:txBody>
      </p:sp>
      <p:sp>
        <p:nvSpPr>
          <p:cNvPr id="97298" name="Rectangle 18"/>
          <p:cNvSpPr>
            <a:spLocks noChangeArrowheads="1"/>
          </p:cNvSpPr>
          <p:nvPr/>
        </p:nvSpPr>
        <p:spPr bwMode="auto">
          <a:xfrm>
            <a:off x="2667000" y="19812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a:t> </a:t>
            </a:r>
            <a:r>
              <a:rPr lang="zh-CN" altLang="en-US" b="1"/>
              <a:t>等价类</a:t>
            </a:r>
            <a:r>
              <a:rPr lang="en-US" altLang="zh-CN" b="1"/>
              <a:t>1</a:t>
            </a:r>
            <a:r>
              <a:rPr lang="zh-CN" altLang="en-US" b="1"/>
              <a:t>，</a:t>
            </a:r>
            <a:r>
              <a:rPr lang="en-US" altLang="zh-CN" b="1"/>
              <a:t>3</a:t>
            </a:r>
            <a:r>
              <a:rPr lang="zh-CN" altLang="en-US" b="1"/>
              <a:t>，</a:t>
            </a:r>
            <a:r>
              <a:rPr lang="en-US" altLang="zh-CN" b="1"/>
              <a:t>4</a:t>
            </a:r>
          </a:p>
        </p:txBody>
      </p:sp>
      <p:sp>
        <p:nvSpPr>
          <p:cNvPr id="97299" name="Rectangle 19"/>
          <p:cNvSpPr>
            <a:spLocks noChangeArrowheads="1"/>
          </p:cNvSpPr>
          <p:nvPr/>
        </p:nvSpPr>
        <p:spPr bwMode="auto">
          <a:xfrm>
            <a:off x="5715000" y="19812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有效</a:t>
            </a:r>
          </a:p>
        </p:txBody>
      </p:sp>
      <p:sp>
        <p:nvSpPr>
          <p:cNvPr id="97300" name="Rectangle 20"/>
          <p:cNvSpPr>
            <a:spLocks noChangeArrowheads="1"/>
          </p:cNvSpPr>
          <p:nvPr/>
        </p:nvSpPr>
        <p:spPr bwMode="auto">
          <a:xfrm>
            <a:off x="381000" y="25146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516-388-4530</a:t>
            </a:r>
          </a:p>
        </p:txBody>
      </p:sp>
      <p:sp>
        <p:nvSpPr>
          <p:cNvPr id="97301" name="Rectangle 21"/>
          <p:cNvSpPr>
            <a:spLocks noChangeArrowheads="1"/>
          </p:cNvSpPr>
          <p:nvPr/>
        </p:nvSpPr>
        <p:spPr bwMode="auto">
          <a:xfrm>
            <a:off x="2667000" y="25146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等价类</a:t>
            </a:r>
            <a:r>
              <a:rPr lang="en-US" altLang="zh-CN" b="1"/>
              <a:t>2</a:t>
            </a:r>
            <a:r>
              <a:rPr lang="zh-CN" altLang="en-US" b="1"/>
              <a:t>，</a:t>
            </a:r>
            <a:r>
              <a:rPr lang="en-US" altLang="zh-CN" b="1"/>
              <a:t>3</a:t>
            </a:r>
            <a:r>
              <a:rPr lang="zh-CN" altLang="en-US" b="1"/>
              <a:t>，</a:t>
            </a:r>
            <a:r>
              <a:rPr lang="en-US" altLang="zh-CN" b="1"/>
              <a:t>4</a:t>
            </a:r>
          </a:p>
        </p:txBody>
      </p:sp>
      <p:sp>
        <p:nvSpPr>
          <p:cNvPr id="97302" name="Rectangle 22"/>
          <p:cNvSpPr>
            <a:spLocks noChangeArrowheads="1"/>
          </p:cNvSpPr>
          <p:nvPr/>
        </p:nvSpPr>
        <p:spPr bwMode="auto">
          <a:xfrm>
            <a:off x="5715000" y="25146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有效</a:t>
            </a:r>
          </a:p>
        </p:txBody>
      </p:sp>
      <p:sp>
        <p:nvSpPr>
          <p:cNvPr id="97303" name="Rectangle 23"/>
          <p:cNvSpPr>
            <a:spLocks noChangeArrowheads="1"/>
          </p:cNvSpPr>
          <p:nvPr/>
        </p:nvSpPr>
        <p:spPr bwMode="auto">
          <a:xfrm>
            <a:off x="381000" y="3048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20A</a:t>
            </a:r>
            <a:r>
              <a:rPr lang="en-US" altLang="zh-CN" b="1"/>
              <a:t>-234-4567</a:t>
            </a:r>
          </a:p>
        </p:txBody>
      </p:sp>
      <p:sp>
        <p:nvSpPr>
          <p:cNvPr id="97304" name="Rectangle 24"/>
          <p:cNvSpPr>
            <a:spLocks noChangeArrowheads="1"/>
          </p:cNvSpPr>
          <p:nvPr/>
        </p:nvSpPr>
        <p:spPr bwMode="auto">
          <a:xfrm>
            <a:off x="2667000" y="3048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⑸</a:t>
            </a:r>
            <a:r>
              <a:rPr lang="zh-CN" altLang="en-US" b="1"/>
              <a:t>有非数字字符</a:t>
            </a:r>
          </a:p>
        </p:txBody>
      </p:sp>
      <p:sp>
        <p:nvSpPr>
          <p:cNvPr id="97305" name="Rectangle 25"/>
          <p:cNvSpPr>
            <a:spLocks noChangeArrowheads="1"/>
          </p:cNvSpPr>
          <p:nvPr/>
        </p:nvSpPr>
        <p:spPr bwMode="auto">
          <a:xfrm>
            <a:off x="5715000" y="3048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7306" name="Rectangle 26"/>
          <p:cNvSpPr>
            <a:spLocks noChangeArrowheads="1"/>
          </p:cNvSpPr>
          <p:nvPr/>
        </p:nvSpPr>
        <p:spPr bwMode="auto">
          <a:xfrm>
            <a:off x="381000" y="35814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33</a:t>
            </a:r>
            <a:r>
              <a:rPr lang="en-US" altLang="zh-CN" b="1"/>
              <a:t>- 234-5678</a:t>
            </a:r>
          </a:p>
        </p:txBody>
      </p:sp>
      <p:sp>
        <p:nvSpPr>
          <p:cNvPr id="97307" name="Rectangle 27"/>
          <p:cNvSpPr>
            <a:spLocks noChangeArrowheads="1"/>
          </p:cNvSpPr>
          <p:nvPr/>
        </p:nvSpPr>
        <p:spPr bwMode="auto">
          <a:xfrm>
            <a:off x="2667000" y="3581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⑹</a:t>
            </a:r>
            <a:r>
              <a:rPr lang="zh-CN" altLang="en-US" b="1"/>
              <a:t>少于</a:t>
            </a:r>
            <a:r>
              <a:rPr lang="en-US" altLang="zh-CN" b="1"/>
              <a:t>3</a:t>
            </a:r>
            <a:r>
              <a:rPr lang="zh-CN" altLang="en-US" b="1"/>
              <a:t>位数字</a:t>
            </a:r>
          </a:p>
        </p:txBody>
      </p:sp>
      <p:sp>
        <p:nvSpPr>
          <p:cNvPr id="97308" name="Rectangle 28"/>
          <p:cNvSpPr>
            <a:spLocks noChangeArrowheads="1"/>
          </p:cNvSpPr>
          <p:nvPr/>
        </p:nvSpPr>
        <p:spPr bwMode="auto">
          <a:xfrm>
            <a:off x="5715000" y="3581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7309" name="Rectangle 29"/>
          <p:cNvSpPr>
            <a:spLocks noChangeArrowheads="1"/>
          </p:cNvSpPr>
          <p:nvPr/>
        </p:nvSpPr>
        <p:spPr bwMode="auto">
          <a:xfrm>
            <a:off x="381000" y="4114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7777</a:t>
            </a:r>
            <a:r>
              <a:rPr lang="en-US" altLang="zh-CN" b="1"/>
              <a:t>-345-6789</a:t>
            </a:r>
            <a:r>
              <a:rPr lang="en-US" altLang="zh-CN"/>
              <a:t> </a:t>
            </a:r>
          </a:p>
        </p:txBody>
      </p:sp>
      <p:sp>
        <p:nvSpPr>
          <p:cNvPr id="97310" name="Rectangle 30"/>
          <p:cNvSpPr>
            <a:spLocks noChangeArrowheads="1"/>
          </p:cNvSpPr>
          <p:nvPr/>
        </p:nvSpPr>
        <p:spPr bwMode="auto">
          <a:xfrm>
            <a:off x="2667000" y="4114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⑺</a:t>
            </a:r>
            <a:r>
              <a:rPr lang="zh-CN" altLang="en-US" b="1"/>
              <a:t>多于</a:t>
            </a:r>
            <a:r>
              <a:rPr lang="en-US" altLang="zh-CN" b="1"/>
              <a:t>3</a:t>
            </a:r>
            <a:r>
              <a:rPr lang="zh-CN" altLang="en-US" b="1"/>
              <a:t>位数字</a:t>
            </a:r>
          </a:p>
        </p:txBody>
      </p:sp>
      <p:sp>
        <p:nvSpPr>
          <p:cNvPr id="97311" name="Rectangle 31"/>
          <p:cNvSpPr>
            <a:spLocks noChangeArrowheads="1"/>
          </p:cNvSpPr>
          <p:nvPr/>
        </p:nvSpPr>
        <p:spPr bwMode="auto">
          <a:xfrm>
            <a:off x="5715000" y="4114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7312" name="Rectangle 32"/>
          <p:cNvSpPr>
            <a:spLocks noChangeArrowheads="1"/>
          </p:cNvSpPr>
          <p:nvPr/>
        </p:nvSpPr>
        <p:spPr bwMode="auto">
          <a:xfrm>
            <a:off x="381000" y="4648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a:t>
            </a:r>
            <a:r>
              <a:rPr lang="en-US" altLang="zh-CN" b="1">
                <a:solidFill>
                  <a:srgbClr val="0000FF"/>
                </a:solidFill>
              </a:rPr>
              <a:t>A</a:t>
            </a:r>
            <a:r>
              <a:rPr lang="en-US" altLang="zh-CN" b="1"/>
              <a:t>88-4530</a:t>
            </a:r>
          </a:p>
        </p:txBody>
      </p:sp>
      <p:sp>
        <p:nvSpPr>
          <p:cNvPr id="97313" name="Rectangle 33"/>
          <p:cNvSpPr>
            <a:spLocks noChangeArrowheads="1"/>
          </p:cNvSpPr>
          <p:nvPr/>
        </p:nvSpPr>
        <p:spPr bwMode="auto">
          <a:xfrm>
            <a:off x="2667000" y="4648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⑻</a:t>
            </a:r>
            <a:r>
              <a:rPr lang="zh-CN" altLang="en-US" b="1"/>
              <a:t>有非数字字符</a:t>
            </a:r>
          </a:p>
        </p:txBody>
      </p:sp>
      <p:sp>
        <p:nvSpPr>
          <p:cNvPr id="97314" name="Rectangle 34"/>
          <p:cNvSpPr>
            <a:spLocks noChangeArrowheads="1"/>
          </p:cNvSpPr>
          <p:nvPr/>
        </p:nvSpPr>
        <p:spPr bwMode="auto">
          <a:xfrm>
            <a:off x="5715000" y="4648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7315" name="Rectangle 35"/>
          <p:cNvSpPr>
            <a:spLocks noChangeArrowheads="1"/>
          </p:cNvSpPr>
          <p:nvPr/>
        </p:nvSpPr>
        <p:spPr bwMode="auto">
          <a:xfrm>
            <a:off x="381000" y="5181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a:t>
            </a:r>
            <a:r>
              <a:rPr lang="en-US" altLang="zh-CN" b="1">
                <a:solidFill>
                  <a:srgbClr val="0000FF"/>
                </a:solidFill>
              </a:rPr>
              <a:t>0</a:t>
            </a:r>
            <a:r>
              <a:rPr lang="en-US" altLang="zh-CN" b="1"/>
              <a:t>88-4530</a:t>
            </a:r>
          </a:p>
        </p:txBody>
      </p:sp>
      <p:sp>
        <p:nvSpPr>
          <p:cNvPr id="97316" name="Rectangle 36"/>
          <p:cNvSpPr>
            <a:spLocks noChangeArrowheads="1"/>
          </p:cNvSpPr>
          <p:nvPr/>
        </p:nvSpPr>
        <p:spPr bwMode="auto">
          <a:xfrm>
            <a:off x="2667000" y="5181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⑼</a:t>
            </a:r>
            <a:r>
              <a:rPr lang="zh-CN" altLang="en-US" b="1"/>
              <a:t>起始位为</a:t>
            </a:r>
            <a:r>
              <a:rPr lang="en-US" altLang="zh-CN" b="1"/>
              <a:t>0</a:t>
            </a:r>
          </a:p>
        </p:txBody>
      </p:sp>
      <p:sp>
        <p:nvSpPr>
          <p:cNvPr id="97317" name="Rectangle 37"/>
          <p:cNvSpPr>
            <a:spLocks noChangeArrowheads="1"/>
          </p:cNvSpPr>
          <p:nvPr/>
        </p:nvSpPr>
        <p:spPr bwMode="auto">
          <a:xfrm>
            <a:off x="5715000" y="5181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7318" name="Rectangle 38"/>
          <p:cNvSpPr>
            <a:spLocks noChangeArrowheads="1"/>
          </p:cNvSpPr>
          <p:nvPr/>
        </p:nvSpPr>
        <p:spPr bwMode="auto">
          <a:xfrm>
            <a:off x="381000" y="5715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a:t>
            </a:r>
            <a:r>
              <a:rPr lang="en-US" altLang="zh-CN" b="1">
                <a:solidFill>
                  <a:srgbClr val="0000FF"/>
                </a:solidFill>
              </a:rPr>
              <a:t>1</a:t>
            </a:r>
            <a:r>
              <a:rPr lang="en-US" altLang="zh-CN" b="1"/>
              <a:t>88-4530</a:t>
            </a:r>
          </a:p>
        </p:txBody>
      </p:sp>
      <p:sp>
        <p:nvSpPr>
          <p:cNvPr id="97319" name="Rectangle 39"/>
          <p:cNvSpPr>
            <a:spLocks noChangeArrowheads="1"/>
          </p:cNvSpPr>
          <p:nvPr/>
        </p:nvSpPr>
        <p:spPr bwMode="auto">
          <a:xfrm>
            <a:off x="2667000" y="5715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⑽</a:t>
            </a:r>
            <a:r>
              <a:rPr lang="zh-CN" altLang="en-US" b="1"/>
              <a:t>起始位为</a:t>
            </a:r>
            <a:r>
              <a:rPr lang="en-US" altLang="zh-CN" b="1"/>
              <a:t>1</a:t>
            </a:r>
          </a:p>
        </p:txBody>
      </p:sp>
      <p:sp>
        <p:nvSpPr>
          <p:cNvPr id="97320" name="Rectangle 40"/>
          <p:cNvSpPr>
            <a:spLocks noChangeArrowheads="1"/>
          </p:cNvSpPr>
          <p:nvPr/>
        </p:nvSpPr>
        <p:spPr bwMode="auto">
          <a:xfrm>
            <a:off x="5715000" y="5715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97"/>
                                        </p:tgtEl>
                                        <p:attrNameLst>
                                          <p:attrName>style.visibility</p:attrName>
                                        </p:attrNameLst>
                                      </p:cBhvr>
                                      <p:to>
                                        <p:strVal val="visible"/>
                                      </p:to>
                                    </p:set>
                                    <p:anim calcmode="lin" valueType="num">
                                      <p:cBhvr additive="base">
                                        <p:cTn id="7" dur="500" fill="hold"/>
                                        <p:tgtEl>
                                          <p:spTgt spid="97297"/>
                                        </p:tgtEl>
                                        <p:attrNameLst>
                                          <p:attrName>ppt_x</p:attrName>
                                        </p:attrNameLst>
                                      </p:cBhvr>
                                      <p:tavLst>
                                        <p:tav tm="0">
                                          <p:val>
                                            <p:strVal val="#ppt_x"/>
                                          </p:val>
                                        </p:tav>
                                        <p:tav tm="100000">
                                          <p:val>
                                            <p:strVal val="#ppt_x"/>
                                          </p:val>
                                        </p:tav>
                                      </p:tavLst>
                                    </p:anim>
                                    <p:anim calcmode="lin" valueType="num">
                                      <p:cBhvr additive="base">
                                        <p:cTn id="8" dur="500" fill="hold"/>
                                        <p:tgtEl>
                                          <p:spTgt spid="972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7298"/>
                                        </p:tgtEl>
                                        <p:attrNameLst>
                                          <p:attrName>style.visibility</p:attrName>
                                        </p:attrNameLst>
                                      </p:cBhvr>
                                      <p:to>
                                        <p:strVal val="visible"/>
                                      </p:to>
                                    </p:set>
                                    <p:anim calcmode="lin" valueType="num">
                                      <p:cBhvr additive="base">
                                        <p:cTn id="11" dur="500" fill="hold"/>
                                        <p:tgtEl>
                                          <p:spTgt spid="97298"/>
                                        </p:tgtEl>
                                        <p:attrNameLst>
                                          <p:attrName>ppt_x</p:attrName>
                                        </p:attrNameLst>
                                      </p:cBhvr>
                                      <p:tavLst>
                                        <p:tav tm="0">
                                          <p:val>
                                            <p:strVal val="#ppt_x"/>
                                          </p:val>
                                        </p:tav>
                                        <p:tav tm="100000">
                                          <p:val>
                                            <p:strVal val="#ppt_x"/>
                                          </p:val>
                                        </p:tav>
                                      </p:tavLst>
                                    </p:anim>
                                    <p:anim calcmode="lin" valueType="num">
                                      <p:cBhvr additive="base">
                                        <p:cTn id="12" dur="500" fill="hold"/>
                                        <p:tgtEl>
                                          <p:spTgt spid="9729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7299"/>
                                        </p:tgtEl>
                                        <p:attrNameLst>
                                          <p:attrName>style.visibility</p:attrName>
                                        </p:attrNameLst>
                                      </p:cBhvr>
                                      <p:to>
                                        <p:strVal val="visible"/>
                                      </p:to>
                                    </p:set>
                                    <p:anim calcmode="lin" valueType="num">
                                      <p:cBhvr additive="base">
                                        <p:cTn id="15" dur="500" fill="hold"/>
                                        <p:tgtEl>
                                          <p:spTgt spid="97299"/>
                                        </p:tgtEl>
                                        <p:attrNameLst>
                                          <p:attrName>ppt_x</p:attrName>
                                        </p:attrNameLst>
                                      </p:cBhvr>
                                      <p:tavLst>
                                        <p:tav tm="0">
                                          <p:val>
                                            <p:strVal val="#ppt_x"/>
                                          </p:val>
                                        </p:tav>
                                        <p:tav tm="100000">
                                          <p:val>
                                            <p:strVal val="#ppt_x"/>
                                          </p:val>
                                        </p:tav>
                                      </p:tavLst>
                                    </p:anim>
                                    <p:anim calcmode="lin" valueType="num">
                                      <p:cBhvr additive="base">
                                        <p:cTn id="16" dur="500" fill="hold"/>
                                        <p:tgtEl>
                                          <p:spTgt spid="9729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7300"/>
                                        </p:tgtEl>
                                        <p:attrNameLst>
                                          <p:attrName>style.visibility</p:attrName>
                                        </p:attrNameLst>
                                      </p:cBhvr>
                                      <p:to>
                                        <p:strVal val="visible"/>
                                      </p:to>
                                    </p:set>
                                    <p:anim calcmode="lin" valueType="num">
                                      <p:cBhvr additive="base">
                                        <p:cTn id="21" dur="500" fill="hold"/>
                                        <p:tgtEl>
                                          <p:spTgt spid="97300"/>
                                        </p:tgtEl>
                                        <p:attrNameLst>
                                          <p:attrName>ppt_x</p:attrName>
                                        </p:attrNameLst>
                                      </p:cBhvr>
                                      <p:tavLst>
                                        <p:tav tm="0">
                                          <p:val>
                                            <p:strVal val="#ppt_x"/>
                                          </p:val>
                                        </p:tav>
                                        <p:tav tm="100000">
                                          <p:val>
                                            <p:strVal val="#ppt_x"/>
                                          </p:val>
                                        </p:tav>
                                      </p:tavLst>
                                    </p:anim>
                                    <p:anim calcmode="lin" valueType="num">
                                      <p:cBhvr additive="base">
                                        <p:cTn id="22" dur="500" fill="hold"/>
                                        <p:tgtEl>
                                          <p:spTgt spid="9730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7301"/>
                                        </p:tgtEl>
                                        <p:attrNameLst>
                                          <p:attrName>style.visibility</p:attrName>
                                        </p:attrNameLst>
                                      </p:cBhvr>
                                      <p:to>
                                        <p:strVal val="visible"/>
                                      </p:to>
                                    </p:set>
                                    <p:anim calcmode="lin" valueType="num">
                                      <p:cBhvr additive="base">
                                        <p:cTn id="25" dur="500" fill="hold"/>
                                        <p:tgtEl>
                                          <p:spTgt spid="97301"/>
                                        </p:tgtEl>
                                        <p:attrNameLst>
                                          <p:attrName>ppt_x</p:attrName>
                                        </p:attrNameLst>
                                      </p:cBhvr>
                                      <p:tavLst>
                                        <p:tav tm="0">
                                          <p:val>
                                            <p:strVal val="#ppt_x"/>
                                          </p:val>
                                        </p:tav>
                                        <p:tav tm="100000">
                                          <p:val>
                                            <p:strVal val="#ppt_x"/>
                                          </p:val>
                                        </p:tav>
                                      </p:tavLst>
                                    </p:anim>
                                    <p:anim calcmode="lin" valueType="num">
                                      <p:cBhvr additive="base">
                                        <p:cTn id="26" dur="500" fill="hold"/>
                                        <p:tgtEl>
                                          <p:spTgt spid="9730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7302"/>
                                        </p:tgtEl>
                                        <p:attrNameLst>
                                          <p:attrName>style.visibility</p:attrName>
                                        </p:attrNameLst>
                                      </p:cBhvr>
                                      <p:to>
                                        <p:strVal val="visible"/>
                                      </p:to>
                                    </p:set>
                                    <p:anim calcmode="lin" valueType="num">
                                      <p:cBhvr additive="base">
                                        <p:cTn id="29" dur="500" fill="hold"/>
                                        <p:tgtEl>
                                          <p:spTgt spid="97302"/>
                                        </p:tgtEl>
                                        <p:attrNameLst>
                                          <p:attrName>ppt_x</p:attrName>
                                        </p:attrNameLst>
                                      </p:cBhvr>
                                      <p:tavLst>
                                        <p:tav tm="0">
                                          <p:val>
                                            <p:strVal val="#ppt_x"/>
                                          </p:val>
                                        </p:tav>
                                        <p:tav tm="100000">
                                          <p:val>
                                            <p:strVal val="#ppt_x"/>
                                          </p:val>
                                        </p:tav>
                                      </p:tavLst>
                                    </p:anim>
                                    <p:anim calcmode="lin" valueType="num">
                                      <p:cBhvr additive="base">
                                        <p:cTn id="30" dur="500" fill="hold"/>
                                        <p:tgtEl>
                                          <p:spTgt spid="973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7303"/>
                                        </p:tgtEl>
                                        <p:attrNameLst>
                                          <p:attrName>style.visibility</p:attrName>
                                        </p:attrNameLst>
                                      </p:cBhvr>
                                      <p:to>
                                        <p:strVal val="visible"/>
                                      </p:to>
                                    </p:set>
                                    <p:anim calcmode="lin" valueType="num">
                                      <p:cBhvr additive="base">
                                        <p:cTn id="35" dur="500" fill="hold"/>
                                        <p:tgtEl>
                                          <p:spTgt spid="97303"/>
                                        </p:tgtEl>
                                        <p:attrNameLst>
                                          <p:attrName>ppt_x</p:attrName>
                                        </p:attrNameLst>
                                      </p:cBhvr>
                                      <p:tavLst>
                                        <p:tav tm="0">
                                          <p:val>
                                            <p:strVal val="#ppt_x"/>
                                          </p:val>
                                        </p:tav>
                                        <p:tav tm="100000">
                                          <p:val>
                                            <p:strVal val="#ppt_x"/>
                                          </p:val>
                                        </p:tav>
                                      </p:tavLst>
                                    </p:anim>
                                    <p:anim calcmode="lin" valueType="num">
                                      <p:cBhvr additive="base">
                                        <p:cTn id="36" dur="500" fill="hold"/>
                                        <p:tgtEl>
                                          <p:spTgt spid="9730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7304"/>
                                        </p:tgtEl>
                                        <p:attrNameLst>
                                          <p:attrName>style.visibility</p:attrName>
                                        </p:attrNameLst>
                                      </p:cBhvr>
                                      <p:to>
                                        <p:strVal val="visible"/>
                                      </p:to>
                                    </p:set>
                                    <p:anim calcmode="lin" valueType="num">
                                      <p:cBhvr additive="base">
                                        <p:cTn id="39" dur="500" fill="hold"/>
                                        <p:tgtEl>
                                          <p:spTgt spid="97304"/>
                                        </p:tgtEl>
                                        <p:attrNameLst>
                                          <p:attrName>ppt_x</p:attrName>
                                        </p:attrNameLst>
                                      </p:cBhvr>
                                      <p:tavLst>
                                        <p:tav tm="0">
                                          <p:val>
                                            <p:strVal val="#ppt_x"/>
                                          </p:val>
                                        </p:tav>
                                        <p:tav tm="100000">
                                          <p:val>
                                            <p:strVal val="#ppt_x"/>
                                          </p:val>
                                        </p:tav>
                                      </p:tavLst>
                                    </p:anim>
                                    <p:anim calcmode="lin" valueType="num">
                                      <p:cBhvr additive="base">
                                        <p:cTn id="40" dur="500" fill="hold"/>
                                        <p:tgtEl>
                                          <p:spTgt spid="9730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7305"/>
                                        </p:tgtEl>
                                        <p:attrNameLst>
                                          <p:attrName>style.visibility</p:attrName>
                                        </p:attrNameLst>
                                      </p:cBhvr>
                                      <p:to>
                                        <p:strVal val="visible"/>
                                      </p:to>
                                    </p:set>
                                    <p:anim calcmode="lin" valueType="num">
                                      <p:cBhvr additive="base">
                                        <p:cTn id="43" dur="500" fill="hold"/>
                                        <p:tgtEl>
                                          <p:spTgt spid="97305"/>
                                        </p:tgtEl>
                                        <p:attrNameLst>
                                          <p:attrName>ppt_x</p:attrName>
                                        </p:attrNameLst>
                                      </p:cBhvr>
                                      <p:tavLst>
                                        <p:tav tm="0">
                                          <p:val>
                                            <p:strVal val="#ppt_x"/>
                                          </p:val>
                                        </p:tav>
                                        <p:tav tm="100000">
                                          <p:val>
                                            <p:strVal val="#ppt_x"/>
                                          </p:val>
                                        </p:tav>
                                      </p:tavLst>
                                    </p:anim>
                                    <p:anim calcmode="lin" valueType="num">
                                      <p:cBhvr additive="base">
                                        <p:cTn id="44" dur="500" fill="hold"/>
                                        <p:tgtEl>
                                          <p:spTgt spid="9730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7306"/>
                                        </p:tgtEl>
                                        <p:attrNameLst>
                                          <p:attrName>style.visibility</p:attrName>
                                        </p:attrNameLst>
                                      </p:cBhvr>
                                      <p:to>
                                        <p:strVal val="visible"/>
                                      </p:to>
                                    </p:set>
                                    <p:anim calcmode="lin" valueType="num">
                                      <p:cBhvr additive="base">
                                        <p:cTn id="49" dur="500" fill="hold"/>
                                        <p:tgtEl>
                                          <p:spTgt spid="97306"/>
                                        </p:tgtEl>
                                        <p:attrNameLst>
                                          <p:attrName>ppt_x</p:attrName>
                                        </p:attrNameLst>
                                      </p:cBhvr>
                                      <p:tavLst>
                                        <p:tav tm="0">
                                          <p:val>
                                            <p:strVal val="#ppt_x"/>
                                          </p:val>
                                        </p:tav>
                                        <p:tav tm="100000">
                                          <p:val>
                                            <p:strVal val="#ppt_x"/>
                                          </p:val>
                                        </p:tav>
                                      </p:tavLst>
                                    </p:anim>
                                    <p:anim calcmode="lin" valueType="num">
                                      <p:cBhvr additive="base">
                                        <p:cTn id="50" dur="500" fill="hold"/>
                                        <p:tgtEl>
                                          <p:spTgt spid="9730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7307"/>
                                        </p:tgtEl>
                                        <p:attrNameLst>
                                          <p:attrName>style.visibility</p:attrName>
                                        </p:attrNameLst>
                                      </p:cBhvr>
                                      <p:to>
                                        <p:strVal val="visible"/>
                                      </p:to>
                                    </p:set>
                                    <p:anim calcmode="lin" valueType="num">
                                      <p:cBhvr additive="base">
                                        <p:cTn id="53" dur="500" fill="hold"/>
                                        <p:tgtEl>
                                          <p:spTgt spid="97307"/>
                                        </p:tgtEl>
                                        <p:attrNameLst>
                                          <p:attrName>ppt_x</p:attrName>
                                        </p:attrNameLst>
                                      </p:cBhvr>
                                      <p:tavLst>
                                        <p:tav tm="0">
                                          <p:val>
                                            <p:strVal val="#ppt_x"/>
                                          </p:val>
                                        </p:tav>
                                        <p:tav tm="100000">
                                          <p:val>
                                            <p:strVal val="#ppt_x"/>
                                          </p:val>
                                        </p:tav>
                                      </p:tavLst>
                                    </p:anim>
                                    <p:anim calcmode="lin" valueType="num">
                                      <p:cBhvr additive="base">
                                        <p:cTn id="54" dur="500" fill="hold"/>
                                        <p:tgtEl>
                                          <p:spTgt spid="9730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7308"/>
                                        </p:tgtEl>
                                        <p:attrNameLst>
                                          <p:attrName>style.visibility</p:attrName>
                                        </p:attrNameLst>
                                      </p:cBhvr>
                                      <p:to>
                                        <p:strVal val="visible"/>
                                      </p:to>
                                    </p:set>
                                    <p:anim calcmode="lin" valueType="num">
                                      <p:cBhvr additive="base">
                                        <p:cTn id="57" dur="500" fill="hold"/>
                                        <p:tgtEl>
                                          <p:spTgt spid="97308"/>
                                        </p:tgtEl>
                                        <p:attrNameLst>
                                          <p:attrName>ppt_x</p:attrName>
                                        </p:attrNameLst>
                                      </p:cBhvr>
                                      <p:tavLst>
                                        <p:tav tm="0">
                                          <p:val>
                                            <p:strVal val="#ppt_x"/>
                                          </p:val>
                                        </p:tav>
                                        <p:tav tm="100000">
                                          <p:val>
                                            <p:strVal val="#ppt_x"/>
                                          </p:val>
                                        </p:tav>
                                      </p:tavLst>
                                    </p:anim>
                                    <p:anim calcmode="lin" valueType="num">
                                      <p:cBhvr additive="base">
                                        <p:cTn id="58" dur="500" fill="hold"/>
                                        <p:tgtEl>
                                          <p:spTgt spid="9730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7309"/>
                                        </p:tgtEl>
                                        <p:attrNameLst>
                                          <p:attrName>style.visibility</p:attrName>
                                        </p:attrNameLst>
                                      </p:cBhvr>
                                      <p:to>
                                        <p:strVal val="visible"/>
                                      </p:to>
                                    </p:set>
                                    <p:anim calcmode="lin" valueType="num">
                                      <p:cBhvr additive="base">
                                        <p:cTn id="63" dur="500" fill="hold"/>
                                        <p:tgtEl>
                                          <p:spTgt spid="97309"/>
                                        </p:tgtEl>
                                        <p:attrNameLst>
                                          <p:attrName>ppt_x</p:attrName>
                                        </p:attrNameLst>
                                      </p:cBhvr>
                                      <p:tavLst>
                                        <p:tav tm="0">
                                          <p:val>
                                            <p:strVal val="#ppt_x"/>
                                          </p:val>
                                        </p:tav>
                                        <p:tav tm="100000">
                                          <p:val>
                                            <p:strVal val="#ppt_x"/>
                                          </p:val>
                                        </p:tav>
                                      </p:tavLst>
                                    </p:anim>
                                    <p:anim calcmode="lin" valueType="num">
                                      <p:cBhvr additive="base">
                                        <p:cTn id="64" dur="500" fill="hold"/>
                                        <p:tgtEl>
                                          <p:spTgt spid="9730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7310"/>
                                        </p:tgtEl>
                                        <p:attrNameLst>
                                          <p:attrName>style.visibility</p:attrName>
                                        </p:attrNameLst>
                                      </p:cBhvr>
                                      <p:to>
                                        <p:strVal val="visible"/>
                                      </p:to>
                                    </p:set>
                                    <p:anim calcmode="lin" valueType="num">
                                      <p:cBhvr additive="base">
                                        <p:cTn id="67" dur="500" fill="hold"/>
                                        <p:tgtEl>
                                          <p:spTgt spid="97310"/>
                                        </p:tgtEl>
                                        <p:attrNameLst>
                                          <p:attrName>ppt_x</p:attrName>
                                        </p:attrNameLst>
                                      </p:cBhvr>
                                      <p:tavLst>
                                        <p:tav tm="0">
                                          <p:val>
                                            <p:strVal val="#ppt_x"/>
                                          </p:val>
                                        </p:tav>
                                        <p:tav tm="100000">
                                          <p:val>
                                            <p:strVal val="#ppt_x"/>
                                          </p:val>
                                        </p:tav>
                                      </p:tavLst>
                                    </p:anim>
                                    <p:anim calcmode="lin" valueType="num">
                                      <p:cBhvr additive="base">
                                        <p:cTn id="68" dur="500" fill="hold"/>
                                        <p:tgtEl>
                                          <p:spTgt spid="9731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7311"/>
                                        </p:tgtEl>
                                        <p:attrNameLst>
                                          <p:attrName>style.visibility</p:attrName>
                                        </p:attrNameLst>
                                      </p:cBhvr>
                                      <p:to>
                                        <p:strVal val="visible"/>
                                      </p:to>
                                    </p:set>
                                    <p:anim calcmode="lin" valueType="num">
                                      <p:cBhvr additive="base">
                                        <p:cTn id="71" dur="500" fill="hold"/>
                                        <p:tgtEl>
                                          <p:spTgt spid="97311"/>
                                        </p:tgtEl>
                                        <p:attrNameLst>
                                          <p:attrName>ppt_x</p:attrName>
                                        </p:attrNameLst>
                                      </p:cBhvr>
                                      <p:tavLst>
                                        <p:tav tm="0">
                                          <p:val>
                                            <p:strVal val="#ppt_x"/>
                                          </p:val>
                                        </p:tav>
                                        <p:tav tm="100000">
                                          <p:val>
                                            <p:strVal val="#ppt_x"/>
                                          </p:val>
                                        </p:tav>
                                      </p:tavLst>
                                    </p:anim>
                                    <p:anim calcmode="lin" valueType="num">
                                      <p:cBhvr additive="base">
                                        <p:cTn id="72" dur="500" fill="hold"/>
                                        <p:tgtEl>
                                          <p:spTgt spid="973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7312"/>
                                        </p:tgtEl>
                                        <p:attrNameLst>
                                          <p:attrName>style.visibility</p:attrName>
                                        </p:attrNameLst>
                                      </p:cBhvr>
                                      <p:to>
                                        <p:strVal val="visible"/>
                                      </p:to>
                                    </p:set>
                                    <p:anim calcmode="lin" valueType="num">
                                      <p:cBhvr additive="base">
                                        <p:cTn id="77" dur="500" fill="hold"/>
                                        <p:tgtEl>
                                          <p:spTgt spid="97312"/>
                                        </p:tgtEl>
                                        <p:attrNameLst>
                                          <p:attrName>ppt_x</p:attrName>
                                        </p:attrNameLst>
                                      </p:cBhvr>
                                      <p:tavLst>
                                        <p:tav tm="0">
                                          <p:val>
                                            <p:strVal val="#ppt_x"/>
                                          </p:val>
                                        </p:tav>
                                        <p:tav tm="100000">
                                          <p:val>
                                            <p:strVal val="#ppt_x"/>
                                          </p:val>
                                        </p:tav>
                                      </p:tavLst>
                                    </p:anim>
                                    <p:anim calcmode="lin" valueType="num">
                                      <p:cBhvr additive="base">
                                        <p:cTn id="78" dur="500" fill="hold"/>
                                        <p:tgtEl>
                                          <p:spTgt spid="9731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7313"/>
                                        </p:tgtEl>
                                        <p:attrNameLst>
                                          <p:attrName>style.visibility</p:attrName>
                                        </p:attrNameLst>
                                      </p:cBhvr>
                                      <p:to>
                                        <p:strVal val="visible"/>
                                      </p:to>
                                    </p:set>
                                    <p:anim calcmode="lin" valueType="num">
                                      <p:cBhvr additive="base">
                                        <p:cTn id="81" dur="500" fill="hold"/>
                                        <p:tgtEl>
                                          <p:spTgt spid="97313"/>
                                        </p:tgtEl>
                                        <p:attrNameLst>
                                          <p:attrName>ppt_x</p:attrName>
                                        </p:attrNameLst>
                                      </p:cBhvr>
                                      <p:tavLst>
                                        <p:tav tm="0">
                                          <p:val>
                                            <p:strVal val="#ppt_x"/>
                                          </p:val>
                                        </p:tav>
                                        <p:tav tm="100000">
                                          <p:val>
                                            <p:strVal val="#ppt_x"/>
                                          </p:val>
                                        </p:tav>
                                      </p:tavLst>
                                    </p:anim>
                                    <p:anim calcmode="lin" valueType="num">
                                      <p:cBhvr additive="base">
                                        <p:cTn id="82" dur="500" fill="hold"/>
                                        <p:tgtEl>
                                          <p:spTgt spid="9731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97314"/>
                                        </p:tgtEl>
                                        <p:attrNameLst>
                                          <p:attrName>style.visibility</p:attrName>
                                        </p:attrNameLst>
                                      </p:cBhvr>
                                      <p:to>
                                        <p:strVal val="visible"/>
                                      </p:to>
                                    </p:set>
                                    <p:anim calcmode="lin" valueType="num">
                                      <p:cBhvr additive="base">
                                        <p:cTn id="85" dur="500" fill="hold"/>
                                        <p:tgtEl>
                                          <p:spTgt spid="97314"/>
                                        </p:tgtEl>
                                        <p:attrNameLst>
                                          <p:attrName>ppt_x</p:attrName>
                                        </p:attrNameLst>
                                      </p:cBhvr>
                                      <p:tavLst>
                                        <p:tav tm="0">
                                          <p:val>
                                            <p:strVal val="#ppt_x"/>
                                          </p:val>
                                        </p:tav>
                                        <p:tav tm="100000">
                                          <p:val>
                                            <p:strVal val="#ppt_x"/>
                                          </p:val>
                                        </p:tav>
                                      </p:tavLst>
                                    </p:anim>
                                    <p:anim calcmode="lin" valueType="num">
                                      <p:cBhvr additive="base">
                                        <p:cTn id="86" dur="500" fill="hold"/>
                                        <p:tgtEl>
                                          <p:spTgt spid="973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7315"/>
                                        </p:tgtEl>
                                        <p:attrNameLst>
                                          <p:attrName>style.visibility</p:attrName>
                                        </p:attrNameLst>
                                      </p:cBhvr>
                                      <p:to>
                                        <p:strVal val="visible"/>
                                      </p:to>
                                    </p:set>
                                    <p:anim calcmode="lin" valueType="num">
                                      <p:cBhvr additive="base">
                                        <p:cTn id="91" dur="500" fill="hold"/>
                                        <p:tgtEl>
                                          <p:spTgt spid="97315"/>
                                        </p:tgtEl>
                                        <p:attrNameLst>
                                          <p:attrName>ppt_x</p:attrName>
                                        </p:attrNameLst>
                                      </p:cBhvr>
                                      <p:tavLst>
                                        <p:tav tm="0">
                                          <p:val>
                                            <p:strVal val="#ppt_x"/>
                                          </p:val>
                                        </p:tav>
                                        <p:tav tm="100000">
                                          <p:val>
                                            <p:strVal val="#ppt_x"/>
                                          </p:val>
                                        </p:tav>
                                      </p:tavLst>
                                    </p:anim>
                                    <p:anim calcmode="lin" valueType="num">
                                      <p:cBhvr additive="base">
                                        <p:cTn id="92" dur="500" fill="hold"/>
                                        <p:tgtEl>
                                          <p:spTgt spid="9731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7316"/>
                                        </p:tgtEl>
                                        <p:attrNameLst>
                                          <p:attrName>style.visibility</p:attrName>
                                        </p:attrNameLst>
                                      </p:cBhvr>
                                      <p:to>
                                        <p:strVal val="visible"/>
                                      </p:to>
                                    </p:set>
                                    <p:anim calcmode="lin" valueType="num">
                                      <p:cBhvr additive="base">
                                        <p:cTn id="95" dur="500" fill="hold"/>
                                        <p:tgtEl>
                                          <p:spTgt spid="97316"/>
                                        </p:tgtEl>
                                        <p:attrNameLst>
                                          <p:attrName>ppt_x</p:attrName>
                                        </p:attrNameLst>
                                      </p:cBhvr>
                                      <p:tavLst>
                                        <p:tav tm="0">
                                          <p:val>
                                            <p:strVal val="#ppt_x"/>
                                          </p:val>
                                        </p:tav>
                                        <p:tav tm="100000">
                                          <p:val>
                                            <p:strVal val="#ppt_x"/>
                                          </p:val>
                                        </p:tav>
                                      </p:tavLst>
                                    </p:anim>
                                    <p:anim calcmode="lin" valueType="num">
                                      <p:cBhvr additive="base">
                                        <p:cTn id="96" dur="500" fill="hold"/>
                                        <p:tgtEl>
                                          <p:spTgt spid="9731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97317"/>
                                        </p:tgtEl>
                                        <p:attrNameLst>
                                          <p:attrName>style.visibility</p:attrName>
                                        </p:attrNameLst>
                                      </p:cBhvr>
                                      <p:to>
                                        <p:strVal val="visible"/>
                                      </p:to>
                                    </p:set>
                                    <p:anim calcmode="lin" valueType="num">
                                      <p:cBhvr additive="base">
                                        <p:cTn id="99" dur="500" fill="hold"/>
                                        <p:tgtEl>
                                          <p:spTgt spid="97317"/>
                                        </p:tgtEl>
                                        <p:attrNameLst>
                                          <p:attrName>ppt_x</p:attrName>
                                        </p:attrNameLst>
                                      </p:cBhvr>
                                      <p:tavLst>
                                        <p:tav tm="0">
                                          <p:val>
                                            <p:strVal val="#ppt_x"/>
                                          </p:val>
                                        </p:tav>
                                        <p:tav tm="100000">
                                          <p:val>
                                            <p:strVal val="#ppt_x"/>
                                          </p:val>
                                        </p:tav>
                                      </p:tavLst>
                                    </p:anim>
                                    <p:anim calcmode="lin" valueType="num">
                                      <p:cBhvr additive="base">
                                        <p:cTn id="100" dur="500" fill="hold"/>
                                        <p:tgtEl>
                                          <p:spTgt spid="9731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97318"/>
                                        </p:tgtEl>
                                        <p:attrNameLst>
                                          <p:attrName>style.visibility</p:attrName>
                                        </p:attrNameLst>
                                      </p:cBhvr>
                                      <p:to>
                                        <p:strVal val="visible"/>
                                      </p:to>
                                    </p:set>
                                    <p:anim calcmode="lin" valueType="num">
                                      <p:cBhvr additive="base">
                                        <p:cTn id="105" dur="500" fill="hold"/>
                                        <p:tgtEl>
                                          <p:spTgt spid="97318"/>
                                        </p:tgtEl>
                                        <p:attrNameLst>
                                          <p:attrName>ppt_x</p:attrName>
                                        </p:attrNameLst>
                                      </p:cBhvr>
                                      <p:tavLst>
                                        <p:tav tm="0">
                                          <p:val>
                                            <p:strVal val="#ppt_x"/>
                                          </p:val>
                                        </p:tav>
                                        <p:tav tm="100000">
                                          <p:val>
                                            <p:strVal val="#ppt_x"/>
                                          </p:val>
                                        </p:tav>
                                      </p:tavLst>
                                    </p:anim>
                                    <p:anim calcmode="lin" valueType="num">
                                      <p:cBhvr additive="base">
                                        <p:cTn id="106" dur="500" fill="hold"/>
                                        <p:tgtEl>
                                          <p:spTgt spid="9731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97319"/>
                                        </p:tgtEl>
                                        <p:attrNameLst>
                                          <p:attrName>style.visibility</p:attrName>
                                        </p:attrNameLst>
                                      </p:cBhvr>
                                      <p:to>
                                        <p:strVal val="visible"/>
                                      </p:to>
                                    </p:set>
                                    <p:anim calcmode="lin" valueType="num">
                                      <p:cBhvr additive="base">
                                        <p:cTn id="109" dur="500" fill="hold"/>
                                        <p:tgtEl>
                                          <p:spTgt spid="97319"/>
                                        </p:tgtEl>
                                        <p:attrNameLst>
                                          <p:attrName>ppt_x</p:attrName>
                                        </p:attrNameLst>
                                      </p:cBhvr>
                                      <p:tavLst>
                                        <p:tav tm="0">
                                          <p:val>
                                            <p:strVal val="#ppt_x"/>
                                          </p:val>
                                        </p:tav>
                                        <p:tav tm="100000">
                                          <p:val>
                                            <p:strVal val="#ppt_x"/>
                                          </p:val>
                                        </p:tav>
                                      </p:tavLst>
                                    </p:anim>
                                    <p:anim calcmode="lin" valueType="num">
                                      <p:cBhvr additive="base">
                                        <p:cTn id="110" dur="500" fill="hold"/>
                                        <p:tgtEl>
                                          <p:spTgt spid="97319"/>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97320"/>
                                        </p:tgtEl>
                                        <p:attrNameLst>
                                          <p:attrName>style.visibility</p:attrName>
                                        </p:attrNameLst>
                                      </p:cBhvr>
                                      <p:to>
                                        <p:strVal val="visible"/>
                                      </p:to>
                                    </p:set>
                                    <p:anim calcmode="lin" valueType="num">
                                      <p:cBhvr additive="base">
                                        <p:cTn id="113" dur="500" fill="hold"/>
                                        <p:tgtEl>
                                          <p:spTgt spid="97320"/>
                                        </p:tgtEl>
                                        <p:attrNameLst>
                                          <p:attrName>ppt_x</p:attrName>
                                        </p:attrNameLst>
                                      </p:cBhvr>
                                      <p:tavLst>
                                        <p:tav tm="0">
                                          <p:val>
                                            <p:strVal val="#ppt_x"/>
                                          </p:val>
                                        </p:tav>
                                        <p:tav tm="100000">
                                          <p:val>
                                            <p:strVal val="#ppt_x"/>
                                          </p:val>
                                        </p:tav>
                                      </p:tavLst>
                                    </p:anim>
                                    <p:anim calcmode="lin" valueType="num">
                                      <p:cBhvr additive="base">
                                        <p:cTn id="114" dur="500" fill="hold"/>
                                        <p:tgtEl>
                                          <p:spTgt spid="97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7" grpId="0" animBg="1"/>
      <p:bldP spid="97298" grpId="0" animBg="1"/>
      <p:bldP spid="97299" grpId="0" animBg="1"/>
      <p:bldP spid="97300" grpId="0" animBg="1"/>
      <p:bldP spid="97301" grpId="0" animBg="1"/>
      <p:bldP spid="97302" grpId="0" animBg="1"/>
      <p:bldP spid="97303" grpId="0" animBg="1"/>
      <p:bldP spid="97304" grpId="0" animBg="1"/>
      <p:bldP spid="97305" grpId="0" animBg="1"/>
      <p:bldP spid="97306" grpId="0" animBg="1"/>
      <p:bldP spid="97307" grpId="0" animBg="1"/>
      <p:bldP spid="97308" grpId="0" animBg="1"/>
      <p:bldP spid="97309" grpId="0" animBg="1"/>
      <p:bldP spid="97310" grpId="0" animBg="1"/>
      <p:bldP spid="97311" grpId="0" animBg="1"/>
      <p:bldP spid="97312" grpId="0" animBg="1"/>
      <p:bldP spid="97313" grpId="0" animBg="1"/>
      <p:bldP spid="97314" grpId="0" animBg="1"/>
      <p:bldP spid="97315" grpId="0" animBg="1"/>
      <p:bldP spid="97316" grpId="0" animBg="1"/>
      <p:bldP spid="97317" grpId="0" animBg="1"/>
      <p:bldP spid="97318" grpId="0" animBg="1"/>
      <p:bldP spid="97319" grpId="0" animBg="1"/>
      <p:bldP spid="973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8F3673E5-BF19-4B44-8F08-7D0FC1C010D4}" type="datetime1">
              <a:rPr lang="zh-CN" altLang="en-US"/>
              <a:pPr/>
              <a:t>2020/1/5</a:t>
            </a:fld>
            <a:endParaRPr lang="en-US" altLang="zh-CN"/>
          </a:p>
        </p:txBody>
      </p:sp>
      <p:sp>
        <p:nvSpPr>
          <p:cNvPr id="23" name="灯片编号占位符 4"/>
          <p:cNvSpPr>
            <a:spLocks noGrp="1"/>
          </p:cNvSpPr>
          <p:nvPr>
            <p:ph type="sldNum" sz="quarter" idx="11"/>
          </p:nvPr>
        </p:nvSpPr>
        <p:spPr/>
        <p:txBody>
          <a:bodyPr/>
          <a:lstStyle/>
          <a:p>
            <a:fld id="{2102BB49-3FB2-4FF3-99A4-256B52159D07}" type="slidenum">
              <a:rPr lang="en-US" altLang="zh-CN"/>
              <a:pPr/>
              <a:t>75</a:t>
            </a:fld>
            <a:endParaRPr lang="en-US" altLang="zh-CN"/>
          </a:p>
        </p:txBody>
      </p:sp>
      <p:sp>
        <p:nvSpPr>
          <p:cNvPr id="98306"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98307" name="Rectangle 3"/>
          <p:cNvSpPr>
            <a:spLocks noChangeArrowheads="1"/>
          </p:cNvSpPr>
          <p:nvPr/>
        </p:nvSpPr>
        <p:spPr bwMode="auto">
          <a:xfrm>
            <a:off x="381000" y="17526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98308" name="Rectangle 4"/>
          <p:cNvSpPr>
            <a:spLocks noChangeArrowheads="1"/>
          </p:cNvSpPr>
          <p:nvPr/>
        </p:nvSpPr>
        <p:spPr bwMode="auto">
          <a:xfrm>
            <a:off x="2667000" y="17526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98309" name="Rectangle 5"/>
          <p:cNvSpPr>
            <a:spLocks noChangeArrowheads="1"/>
          </p:cNvSpPr>
          <p:nvPr/>
        </p:nvSpPr>
        <p:spPr bwMode="auto">
          <a:xfrm>
            <a:off x="5715000" y="17526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98310" name="Rectangle 6"/>
          <p:cNvSpPr>
            <a:spLocks noGrp="1" noChangeArrowheads="1"/>
          </p:cNvSpPr>
          <p:nvPr>
            <p:ph type="body" idx="1"/>
          </p:nvPr>
        </p:nvSpPr>
        <p:spPr/>
        <p:txBody>
          <a:bodyPr/>
          <a:lstStyle/>
          <a:p>
            <a:r>
              <a:rPr lang="en-US" altLang="zh-CN">
                <a:solidFill>
                  <a:srgbClr val="0000FF"/>
                </a:solidFill>
                <a:latin typeface="黑体" pitchFamily="2" charset="-122"/>
              </a:rPr>
              <a:t>②</a:t>
            </a:r>
            <a:r>
              <a:rPr lang="zh-CN" altLang="en-US">
                <a:solidFill>
                  <a:srgbClr val="0000FF"/>
                </a:solidFill>
                <a:latin typeface="黑体" pitchFamily="2" charset="-122"/>
              </a:rPr>
              <a:t>设计</a:t>
            </a:r>
            <a:r>
              <a:rPr lang="zh-CN" altLang="en-US">
                <a:solidFill>
                  <a:srgbClr val="0000FF"/>
                </a:solidFill>
              </a:rPr>
              <a:t>测试用例（</a:t>
            </a:r>
            <a:r>
              <a:rPr lang="en-US" altLang="zh-CN">
                <a:solidFill>
                  <a:srgbClr val="0000FF"/>
                </a:solidFill>
              </a:rPr>
              <a:t>2</a:t>
            </a:r>
            <a:r>
              <a:rPr lang="zh-CN" altLang="en-US">
                <a:solidFill>
                  <a:srgbClr val="0000FF"/>
                </a:solidFill>
              </a:rPr>
              <a:t>）</a:t>
            </a:r>
          </a:p>
        </p:txBody>
      </p:sp>
      <p:sp>
        <p:nvSpPr>
          <p:cNvPr id="98311" name="Rectangle 7"/>
          <p:cNvSpPr>
            <a:spLocks noChangeArrowheads="1"/>
          </p:cNvSpPr>
          <p:nvPr/>
        </p:nvSpPr>
        <p:spPr bwMode="auto">
          <a:xfrm>
            <a:off x="381000" y="2286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a:t>
            </a:r>
            <a:r>
              <a:rPr lang="en-US" altLang="zh-CN" b="1">
                <a:solidFill>
                  <a:srgbClr val="0000FF"/>
                </a:solidFill>
              </a:rPr>
              <a:t>88-</a:t>
            </a:r>
            <a:r>
              <a:rPr lang="en-US" altLang="zh-CN" b="1"/>
              <a:t>4530</a:t>
            </a:r>
          </a:p>
        </p:txBody>
      </p:sp>
      <p:sp>
        <p:nvSpPr>
          <p:cNvPr id="98312" name="Rectangle 8"/>
          <p:cNvSpPr>
            <a:spLocks noChangeArrowheads="1"/>
          </p:cNvSpPr>
          <p:nvPr/>
        </p:nvSpPr>
        <p:spPr bwMode="auto">
          <a:xfrm>
            <a:off x="2667000" y="2286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⑾</a:t>
            </a:r>
            <a:r>
              <a:rPr lang="zh-CN" altLang="en-US" b="1"/>
              <a:t>少于</a:t>
            </a:r>
            <a:r>
              <a:rPr lang="en-US" altLang="zh-CN" b="1"/>
              <a:t>3</a:t>
            </a:r>
            <a:r>
              <a:rPr lang="zh-CN" altLang="en-US" b="1"/>
              <a:t>位数字</a:t>
            </a:r>
          </a:p>
        </p:txBody>
      </p:sp>
      <p:sp>
        <p:nvSpPr>
          <p:cNvPr id="98313" name="Rectangle 9"/>
          <p:cNvSpPr>
            <a:spLocks noChangeArrowheads="1"/>
          </p:cNvSpPr>
          <p:nvPr/>
        </p:nvSpPr>
        <p:spPr bwMode="auto">
          <a:xfrm>
            <a:off x="5715000" y="2286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无效</a:t>
            </a:r>
          </a:p>
        </p:txBody>
      </p:sp>
      <p:sp>
        <p:nvSpPr>
          <p:cNvPr id="98314" name="Rectangle 10"/>
          <p:cNvSpPr>
            <a:spLocks noChangeArrowheads="1"/>
          </p:cNvSpPr>
          <p:nvPr/>
        </p:nvSpPr>
        <p:spPr bwMode="auto">
          <a:xfrm>
            <a:off x="381000" y="28194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a:t>
            </a:r>
            <a:r>
              <a:rPr lang="en-US" altLang="zh-CN" b="1">
                <a:solidFill>
                  <a:srgbClr val="0000FF"/>
                </a:solidFill>
              </a:rPr>
              <a:t>8888-</a:t>
            </a:r>
            <a:r>
              <a:rPr lang="en-US" altLang="zh-CN" b="1"/>
              <a:t>4530</a:t>
            </a:r>
          </a:p>
        </p:txBody>
      </p:sp>
      <p:sp>
        <p:nvSpPr>
          <p:cNvPr id="98315" name="Rectangle 11"/>
          <p:cNvSpPr>
            <a:spLocks noChangeArrowheads="1"/>
          </p:cNvSpPr>
          <p:nvPr/>
        </p:nvSpPr>
        <p:spPr bwMode="auto">
          <a:xfrm>
            <a:off x="2667000" y="2819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⑿</a:t>
            </a:r>
            <a:r>
              <a:rPr lang="zh-CN" altLang="en-US" b="1"/>
              <a:t>多于</a:t>
            </a:r>
            <a:r>
              <a:rPr lang="en-US" altLang="zh-CN" b="1"/>
              <a:t>3</a:t>
            </a:r>
            <a:r>
              <a:rPr lang="zh-CN" altLang="en-US" b="1"/>
              <a:t>位数字</a:t>
            </a:r>
          </a:p>
        </p:txBody>
      </p:sp>
      <p:sp>
        <p:nvSpPr>
          <p:cNvPr id="98316" name="Rectangle 12"/>
          <p:cNvSpPr>
            <a:spLocks noChangeArrowheads="1"/>
          </p:cNvSpPr>
          <p:nvPr/>
        </p:nvSpPr>
        <p:spPr bwMode="auto">
          <a:xfrm>
            <a:off x="5715000" y="2819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无效</a:t>
            </a:r>
          </a:p>
        </p:txBody>
      </p:sp>
      <p:sp>
        <p:nvSpPr>
          <p:cNvPr id="98317" name="Rectangle 13"/>
          <p:cNvSpPr>
            <a:spLocks noChangeArrowheads="1"/>
          </p:cNvSpPr>
          <p:nvPr/>
        </p:nvSpPr>
        <p:spPr bwMode="auto">
          <a:xfrm>
            <a:off x="381000" y="3352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516-388-</a:t>
            </a:r>
            <a:r>
              <a:rPr lang="en-US" altLang="zh-CN" b="1">
                <a:solidFill>
                  <a:srgbClr val="0000FF"/>
                </a:solidFill>
              </a:rPr>
              <a:t>A</a:t>
            </a:r>
            <a:r>
              <a:rPr lang="en-US" altLang="zh-CN" b="1"/>
              <a:t>530</a:t>
            </a:r>
          </a:p>
        </p:txBody>
      </p:sp>
      <p:sp>
        <p:nvSpPr>
          <p:cNvPr id="98318" name="Rectangle 14"/>
          <p:cNvSpPr>
            <a:spLocks noChangeArrowheads="1"/>
          </p:cNvSpPr>
          <p:nvPr/>
        </p:nvSpPr>
        <p:spPr bwMode="auto">
          <a:xfrm>
            <a:off x="2667000" y="3352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⒀</a:t>
            </a:r>
            <a:r>
              <a:rPr lang="zh-CN" altLang="en-US" b="1"/>
              <a:t>有非数字字符</a:t>
            </a:r>
          </a:p>
        </p:txBody>
      </p:sp>
      <p:sp>
        <p:nvSpPr>
          <p:cNvPr id="98319" name="Rectangle 15"/>
          <p:cNvSpPr>
            <a:spLocks noChangeArrowheads="1"/>
          </p:cNvSpPr>
          <p:nvPr/>
        </p:nvSpPr>
        <p:spPr bwMode="auto">
          <a:xfrm>
            <a:off x="5715000" y="3352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8320" name="Rectangle 16"/>
          <p:cNvSpPr>
            <a:spLocks noChangeArrowheads="1"/>
          </p:cNvSpPr>
          <p:nvPr/>
        </p:nvSpPr>
        <p:spPr bwMode="auto">
          <a:xfrm>
            <a:off x="381000" y="3886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516-388-</a:t>
            </a:r>
            <a:r>
              <a:rPr lang="en-US" altLang="zh-CN" b="1">
                <a:solidFill>
                  <a:srgbClr val="0000FF"/>
                </a:solidFill>
              </a:rPr>
              <a:t>453</a:t>
            </a:r>
          </a:p>
        </p:txBody>
      </p:sp>
      <p:sp>
        <p:nvSpPr>
          <p:cNvPr id="98321" name="Rectangle 17"/>
          <p:cNvSpPr>
            <a:spLocks noChangeArrowheads="1"/>
          </p:cNvSpPr>
          <p:nvPr/>
        </p:nvSpPr>
        <p:spPr bwMode="auto">
          <a:xfrm>
            <a:off x="2667000" y="3886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⒁</a:t>
            </a:r>
            <a:r>
              <a:rPr lang="zh-CN" altLang="en-US" b="1"/>
              <a:t>少于</a:t>
            </a:r>
            <a:r>
              <a:rPr lang="en-US" altLang="zh-CN" b="1"/>
              <a:t>4</a:t>
            </a:r>
            <a:r>
              <a:rPr lang="zh-CN" altLang="en-US" b="1"/>
              <a:t>位数字</a:t>
            </a:r>
          </a:p>
        </p:txBody>
      </p:sp>
      <p:sp>
        <p:nvSpPr>
          <p:cNvPr id="98322" name="Rectangle 18"/>
          <p:cNvSpPr>
            <a:spLocks noChangeArrowheads="1"/>
          </p:cNvSpPr>
          <p:nvPr/>
        </p:nvSpPr>
        <p:spPr bwMode="auto">
          <a:xfrm>
            <a:off x="5715000" y="3886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98336" name="Rectangle 32"/>
          <p:cNvSpPr>
            <a:spLocks noChangeArrowheads="1"/>
          </p:cNvSpPr>
          <p:nvPr/>
        </p:nvSpPr>
        <p:spPr bwMode="auto">
          <a:xfrm>
            <a:off x="381000" y="43434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516-388-</a:t>
            </a:r>
            <a:r>
              <a:rPr lang="en-US" altLang="zh-CN" b="1">
                <a:solidFill>
                  <a:srgbClr val="0000FF"/>
                </a:solidFill>
              </a:rPr>
              <a:t>45304</a:t>
            </a:r>
          </a:p>
        </p:txBody>
      </p:sp>
      <p:sp>
        <p:nvSpPr>
          <p:cNvPr id="98337" name="Rectangle 33"/>
          <p:cNvSpPr>
            <a:spLocks noChangeArrowheads="1"/>
          </p:cNvSpPr>
          <p:nvPr/>
        </p:nvSpPr>
        <p:spPr bwMode="auto">
          <a:xfrm>
            <a:off x="2667000" y="4343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⒂</a:t>
            </a:r>
            <a:r>
              <a:rPr lang="zh-CN" altLang="en-US" b="1"/>
              <a:t>多于</a:t>
            </a:r>
            <a:r>
              <a:rPr lang="en-US" altLang="zh-CN" b="1"/>
              <a:t>4</a:t>
            </a:r>
            <a:r>
              <a:rPr lang="zh-CN" altLang="en-US" b="1"/>
              <a:t>位数字</a:t>
            </a:r>
          </a:p>
        </p:txBody>
      </p:sp>
      <p:sp>
        <p:nvSpPr>
          <p:cNvPr id="98338" name="Rectangle 34"/>
          <p:cNvSpPr>
            <a:spLocks noChangeArrowheads="1"/>
          </p:cNvSpPr>
          <p:nvPr/>
        </p:nvSpPr>
        <p:spPr bwMode="auto">
          <a:xfrm>
            <a:off x="5715000" y="4343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 calcmode="lin" valueType="num">
                                      <p:cBhvr additive="base">
                                        <p:cTn id="7" dur="500" fill="hold"/>
                                        <p:tgtEl>
                                          <p:spTgt spid="98311"/>
                                        </p:tgtEl>
                                        <p:attrNameLst>
                                          <p:attrName>ppt_x</p:attrName>
                                        </p:attrNameLst>
                                      </p:cBhvr>
                                      <p:tavLst>
                                        <p:tav tm="0">
                                          <p:val>
                                            <p:strVal val="#ppt_x"/>
                                          </p:val>
                                        </p:tav>
                                        <p:tav tm="100000">
                                          <p:val>
                                            <p:strVal val="#ppt_x"/>
                                          </p:val>
                                        </p:tav>
                                      </p:tavLst>
                                    </p:anim>
                                    <p:anim calcmode="lin" valueType="num">
                                      <p:cBhvr additive="base">
                                        <p:cTn id="8" dur="500" fill="hold"/>
                                        <p:tgtEl>
                                          <p:spTgt spid="983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312"/>
                                        </p:tgtEl>
                                        <p:attrNameLst>
                                          <p:attrName>style.visibility</p:attrName>
                                        </p:attrNameLst>
                                      </p:cBhvr>
                                      <p:to>
                                        <p:strVal val="visible"/>
                                      </p:to>
                                    </p:set>
                                    <p:anim calcmode="lin" valueType="num">
                                      <p:cBhvr additive="base">
                                        <p:cTn id="11" dur="500" fill="hold"/>
                                        <p:tgtEl>
                                          <p:spTgt spid="98312"/>
                                        </p:tgtEl>
                                        <p:attrNameLst>
                                          <p:attrName>ppt_x</p:attrName>
                                        </p:attrNameLst>
                                      </p:cBhvr>
                                      <p:tavLst>
                                        <p:tav tm="0">
                                          <p:val>
                                            <p:strVal val="#ppt_x"/>
                                          </p:val>
                                        </p:tav>
                                        <p:tav tm="100000">
                                          <p:val>
                                            <p:strVal val="#ppt_x"/>
                                          </p:val>
                                        </p:tav>
                                      </p:tavLst>
                                    </p:anim>
                                    <p:anim calcmode="lin" valueType="num">
                                      <p:cBhvr additive="base">
                                        <p:cTn id="12" dur="500" fill="hold"/>
                                        <p:tgtEl>
                                          <p:spTgt spid="983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313"/>
                                        </p:tgtEl>
                                        <p:attrNameLst>
                                          <p:attrName>style.visibility</p:attrName>
                                        </p:attrNameLst>
                                      </p:cBhvr>
                                      <p:to>
                                        <p:strVal val="visible"/>
                                      </p:to>
                                    </p:set>
                                    <p:anim calcmode="lin" valueType="num">
                                      <p:cBhvr additive="base">
                                        <p:cTn id="15" dur="500" fill="hold"/>
                                        <p:tgtEl>
                                          <p:spTgt spid="98313"/>
                                        </p:tgtEl>
                                        <p:attrNameLst>
                                          <p:attrName>ppt_x</p:attrName>
                                        </p:attrNameLst>
                                      </p:cBhvr>
                                      <p:tavLst>
                                        <p:tav tm="0">
                                          <p:val>
                                            <p:strVal val="#ppt_x"/>
                                          </p:val>
                                        </p:tav>
                                        <p:tav tm="100000">
                                          <p:val>
                                            <p:strVal val="#ppt_x"/>
                                          </p:val>
                                        </p:tav>
                                      </p:tavLst>
                                    </p:anim>
                                    <p:anim calcmode="lin" valueType="num">
                                      <p:cBhvr additive="base">
                                        <p:cTn id="16" dur="500" fill="hold"/>
                                        <p:tgtEl>
                                          <p:spTgt spid="983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8314"/>
                                        </p:tgtEl>
                                        <p:attrNameLst>
                                          <p:attrName>style.visibility</p:attrName>
                                        </p:attrNameLst>
                                      </p:cBhvr>
                                      <p:to>
                                        <p:strVal val="visible"/>
                                      </p:to>
                                    </p:set>
                                    <p:anim calcmode="lin" valueType="num">
                                      <p:cBhvr additive="base">
                                        <p:cTn id="21" dur="500" fill="hold"/>
                                        <p:tgtEl>
                                          <p:spTgt spid="98314"/>
                                        </p:tgtEl>
                                        <p:attrNameLst>
                                          <p:attrName>ppt_x</p:attrName>
                                        </p:attrNameLst>
                                      </p:cBhvr>
                                      <p:tavLst>
                                        <p:tav tm="0">
                                          <p:val>
                                            <p:strVal val="#ppt_x"/>
                                          </p:val>
                                        </p:tav>
                                        <p:tav tm="100000">
                                          <p:val>
                                            <p:strVal val="#ppt_x"/>
                                          </p:val>
                                        </p:tav>
                                      </p:tavLst>
                                    </p:anim>
                                    <p:anim calcmode="lin" valueType="num">
                                      <p:cBhvr additive="base">
                                        <p:cTn id="22" dur="500" fill="hold"/>
                                        <p:tgtEl>
                                          <p:spTgt spid="983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8315"/>
                                        </p:tgtEl>
                                        <p:attrNameLst>
                                          <p:attrName>style.visibility</p:attrName>
                                        </p:attrNameLst>
                                      </p:cBhvr>
                                      <p:to>
                                        <p:strVal val="visible"/>
                                      </p:to>
                                    </p:set>
                                    <p:anim calcmode="lin" valueType="num">
                                      <p:cBhvr additive="base">
                                        <p:cTn id="25" dur="500" fill="hold"/>
                                        <p:tgtEl>
                                          <p:spTgt spid="98315"/>
                                        </p:tgtEl>
                                        <p:attrNameLst>
                                          <p:attrName>ppt_x</p:attrName>
                                        </p:attrNameLst>
                                      </p:cBhvr>
                                      <p:tavLst>
                                        <p:tav tm="0">
                                          <p:val>
                                            <p:strVal val="#ppt_x"/>
                                          </p:val>
                                        </p:tav>
                                        <p:tav tm="100000">
                                          <p:val>
                                            <p:strVal val="#ppt_x"/>
                                          </p:val>
                                        </p:tav>
                                      </p:tavLst>
                                    </p:anim>
                                    <p:anim calcmode="lin" valueType="num">
                                      <p:cBhvr additive="base">
                                        <p:cTn id="26" dur="500" fill="hold"/>
                                        <p:tgtEl>
                                          <p:spTgt spid="983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8316"/>
                                        </p:tgtEl>
                                        <p:attrNameLst>
                                          <p:attrName>style.visibility</p:attrName>
                                        </p:attrNameLst>
                                      </p:cBhvr>
                                      <p:to>
                                        <p:strVal val="visible"/>
                                      </p:to>
                                    </p:set>
                                    <p:anim calcmode="lin" valueType="num">
                                      <p:cBhvr additive="base">
                                        <p:cTn id="29" dur="500" fill="hold"/>
                                        <p:tgtEl>
                                          <p:spTgt spid="98316"/>
                                        </p:tgtEl>
                                        <p:attrNameLst>
                                          <p:attrName>ppt_x</p:attrName>
                                        </p:attrNameLst>
                                      </p:cBhvr>
                                      <p:tavLst>
                                        <p:tav tm="0">
                                          <p:val>
                                            <p:strVal val="#ppt_x"/>
                                          </p:val>
                                        </p:tav>
                                        <p:tav tm="100000">
                                          <p:val>
                                            <p:strVal val="#ppt_x"/>
                                          </p:val>
                                        </p:tav>
                                      </p:tavLst>
                                    </p:anim>
                                    <p:anim calcmode="lin" valueType="num">
                                      <p:cBhvr additive="base">
                                        <p:cTn id="30" dur="500" fill="hold"/>
                                        <p:tgtEl>
                                          <p:spTgt spid="983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8317"/>
                                        </p:tgtEl>
                                        <p:attrNameLst>
                                          <p:attrName>style.visibility</p:attrName>
                                        </p:attrNameLst>
                                      </p:cBhvr>
                                      <p:to>
                                        <p:strVal val="visible"/>
                                      </p:to>
                                    </p:set>
                                    <p:anim calcmode="lin" valueType="num">
                                      <p:cBhvr additive="base">
                                        <p:cTn id="35" dur="500" fill="hold"/>
                                        <p:tgtEl>
                                          <p:spTgt spid="98317"/>
                                        </p:tgtEl>
                                        <p:attrNameLst>
                                          <p:attrName>ppt_x</p:attrName>
                                        </p:attrNameLst>
                                      </p:cBhvr>
                                      <p:tavLst>
                                        <p:tav tm="0">
                                          <p:val>
                                            <p:strVal val="#ppt_x"/>
                                          </p:val>
                                        </p:tav>
                                        <p:tav tm="100000">
                                          <p:val>
                                            <p:strVal val="#ppt_x"/>
                                          </p:val>
                                        </p:tav>
                                      </p:tavLst>
                                    </p:anim>
                                    <p:anim calcmode="lin" valueType="num">
                                      <p:cBhvr additive="base">
                                        <p:cTn id="36" dur="500" fill="hold"/>
                                        <p:tgtEl>
                                          <p:spTgt spid="983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8318"/>
                                        </p:tgtEl>
                                        <p:attrNameLst>
                                          <p:attrName>style.visibility</p:attrName>
                                        </p:attrNameLst>
                                      </p:cBhvr>
                                      <p:to>
                                        <p:strVal val="visible"/>
                                      </p:to>
                                    </p:set>
                                    <p:anim calcmode="lin" valueType="num">
                                      <p:cBhvr additive="base">
                                        <p:cTn id="39" dur="500" fill="hold"/>
                                        <p:tgtEl>
                                          <p:spTgt spid="98318"/>
                                        </p:tgtEl>
                                        <p:attrNameLst>
                                          <p:attrName>ppt_x</p:attrName>
                                        </p:attrNameLst>
                                      </p:cBhvr>
                                      <p:tavLst>
                                        <p:tav tm="0">
                                          <p:val>
                                            <p:strVal val="#ppt_x"/>
                                          </p:val>
                                        </p:tav>
                                        <p:tav tm="100000">
                                          <p:val>
                                            <p:strVal val="#ppt_x"/>
                                          </p:val>
                                        </p:tav>
                                      </p:tavLst>
                                    </p:anim>
                                    <p:anim calcmode="lin" valueType="num">
                                      <p:cBhvr additive="base">
                                        <p:cTn id="40" dur="500" fill="hold"/>
                                        <p:tgtEl>
                                          <p:spTgt spid="983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8319"/>
                                        </p:tgtEl>
                                        <p:attrNameLst>
                                          <p:attrName>style.visibility</p:attrName>
                                        </p:attrNameLst>
                                      </p:cBhvr>
                                      <p:to>
                                        <p:strVal val="visible"/>
                                      </p:to>
                                    </p:set>
                                    <p:anim calcmode="lin" valueType="num">
                                      <p:cBhvr additive="base">
                                        <p:cTn id="43" dur="500" fill="hold"/>
                                        <p:tgtEl>
                                          <p:spTgt spid="98319"/>
                                        </p:tgtEl>
                                        <p:attrNameLst>
                                          <p:attrName>ppt_x</p:attrName>
                                        </p:attrNameLst>
                                      </p:cBhvr>
                                      <p:tavLst>
                                        <p:tav tm="0">
                                          <p:val>
                                            <p:strVal val="#ppt_x"/>
                                          </p:val>
                                        </p:tav>
                                        <p:tav tm="100000">
                                          <p:val>
                                            <p:strVal val="#ppt_x"/>
                                          </p:val>
                                        </p:tav>
                                      </p:tavLst>
                                    </p:anim>
                                    <p:anim calcmode="lin" valueType="num">
                                      <p:cBhvr additive="base">
                                        <p:cTn id="44" dur="500" fill="hold"/>
                                        <p:tgtEl>
                                          <p:spTgt spid="983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8320"/>
                                        </p:tgtEl>
                                        <p:attrNameLst>
                                          <p:attrName>style.visibility</p:attrName>
                                        </p:attrNameLst>
                                      </p:cBhvr>
                                      <p:to>
                                        <p:strVal val="visible"/>
                                      </p:to>
                                    </p:set>
                                    <p:anim calcmode="lin" valueType="num">
                                      <p:cBhvr additive="base">
                                        <p:cTn id="49" dur="500" fill="hold"/>
                                        <p:tgtEl>
                                          <p:spTgt spid="98320"/>
                                        </p:tgtEl>
                                        <p:attrNameLst>
                                          <p:attrName>ppt_x</p:attrName>
                                        </p:attrNameLst>
                                      </p:cBhvr>
                                      <p:tavLst>
                                        <p:tav tm="0">
                                          <p:val>
                                            <p:strVal val="#ppt_x"/>
                                          </p:val>
                                        </p:tav>
                                        <p:tav tm="100000">
                                          <p:val>
                                            <p:strVal val="#ppt_x"/>
                                          </p:val>
                                        </p:tav>
                                      </p:tavLst>
                                    </p:anim>
                                    <p:anim calcmode="lin" valueType="num">
                                      <p:cBhvr additive="base">
                                        <p:cTn id="50" dur="500" fill="hold"/>
                                        <p:tgtEl>
                                          <p:spTgt spid="983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8321"/>
                                        </p:tgtEl>
                                        <p:attrNameLst>
                                          <p:attrName>style.visibility</p:attrName>
                                        </p:attrNameLst>
                                      </p:cBhvr>
                                      <p:to>
                                        <p:strVal val="visible"/>
                                      </p:to>
                                    </p:set>
                                    <p:anim calcmode="lin" valueType="num">
                                      <p:cBhvr additive="base">
                                        <p:cTn id="53" dur="500" fill="hold"/>
                                        <p:tgtEl>
                                          <p:spTgt spid="98321"/>
                                        </p:tgtEl>
                                        <p:attrNameLst>
                                          <p:attrName>ppt_x</p:attrName>
                                        </p:attrNameLst>
                                      </p:cBhvr>
                                      <p:tavLst>
                                        <p:tav tm="0">
                                          <p:val>
                                            <p:strVal val="#ppt_x"/>
                                          </p:val>
                                        </p:tav>
                                        <p:tav tm="100000">
                                          <p:val>
                                            <p:strVal val="#ppt_x"/>
                                          </p:val>
                                        </p:tav>
                                      </p:tavLst>
                                    </p:anim>
                                    <p:anim calcmode="lin" valueType="num">
                                      <p:cBhvr additive="base">
                                        <p:cTn id="54" dur="500" fill="hold"/>
                                        <p:tgtEl>
                                          <p:spTgt spid="983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8322"/>
                                        </p:tgtEl>
                                        <p:attrNameLst>
                                          <p:attrName>style.visibility</p:attrName>
                                        </p:attrNameLst>
                                      </p:cBhvr>
                                      <p:to>
                                        <p:strVal val="visible"/>
                                      </p:to>
                                    </p:set>
                                    <p:anim calcmode="lin" valueType="num">
                                      <p:cBhvr additive="base">
                                        <p:cTn id="57" dur="500" fill="hold"/>
                                        <p:tgtEl>
                                          <p:spTgt spid="98322"/>
                                        </p:tgtEl>
                                        <p:attrNameLst>
                                          <p:attrName>ppt_x</p:attrName>
                                        </p:attrNameLst>
                                      </p:cBhvr>
                                      <p:tavLst>
                                        <p:tav tm="0">
                                          <p:val>
                                            <p:strVal val="#ppt_x"/>
                                          </p:val>
                                        </p:tav>
                                        <p:tav tm="100000">
                                          <p:val>
                                            <p:strVal val="#ppt_x"/>
                                          </p:val>
                                        </p:tav>
                                      </p:tavLst>
                                    </p:anim>
                                    <p:anim calcmode="lin" valueType="num">
                                      <p:cBhvr additive="base">
                                        <p:cTn id="58" dur="500" fill="hold"/>
                                        <p:tgtEl>
                                          <p:spTgt spid="983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8336"/>
                                        </p:tgtEl>
                                        <p:attrNameLst>
                                          <p:attrName>style.visibility</p:attrName>
                                        </p:attrNameLst>
                                      </p:cBhvr>
                                      <p:to>
                                        <p:strVal val="visible"/>
                                      </p:to>
                                    </p:set>
                                    <p:anim calcmode="lin" valueType="num">
                                      <p:cBhvr additive="base">
                                        <p:cTn id="63" dur="500" fill="hold"/>
                                        <p:tgtEl>
                                          <p:spTgt spid="98336"/>
                                        </p:tgtEl>
                                        <p:attrNameLst>
                                          <p:attrName>ppt_x</p:attrName>
                                        </p:attrNameLst>
                                      </p:cBhvr>
                                      <p:tavLst>
                                        <p:tav tm="0">
                                          <p:val>
                                            <p:strVal val="#ppt_x"/>
                                          </p:val>
                                        </p:tav>
                                        <p:tav tm="100000">
                                          <p:val>
                                            <p:strVal val="#ppt_x"/>
                                          </p:val>
                                        </p:tav>
                                      </p:tavLst>
                                    </p:anim>
                                    <p:anim calcmode="lin" valueType="num">
                                      <p:cBhvr additive="base">
                                        <p:cTn id="64" dur="500" fill="hold"/>
                                        <p:tgtEl>
                                          <p:spTgt spid="983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8337"/>
                                        </p:tgtEl>
                                        <p:attrNameLst>
                                          <p:attrName>style.visibility</p:attrName>
                                        </p:attrNameLst>
                                      </p:cBhvr>
                                      <p:to>
                                        <p:strVal val="visible"/>
                                      </p:to>
                                    </p:set>
                                    <p:anim calcmode="lin" valueType="num">
                                      <p:cBhvr additive="base">
                                        <p:cTn id="67" dur="500" fill="hold"/>
                                        <p:tgtEl>
                                          <p:spTgt spid="98337"/>
                                        </p:tgtEl>
                                        <p:attrNameLst>
                                          <p:attrName>ppt_x</p:attrName>
                                        </p:attrNameLst>
                                      </p:cBhvr>
                                      <p:tavLst>
                                        <p:tav tm="0">
                                          <p:val>
                                            <p:strVal val="#ppt_x"/>
                                          </p:val>
                                        </p:tav>
                                        <p:tav tm="100000">
                                          <p:val>
                                            <p:strVal val="#ppt_x"/>
                                          </p:val>
                                        </p:tav>
                                      </p:tavLst>
                                    </p:anim>
                                    <p:anim calcmode="lin" valueType="num">
                                      <p:cBhvr additive="base">
                                        <p:cTn id="68" dur="500" fill="hold"/>
                                        <p:tgtEl>
                                          <p:spTgt spid="983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8338"/>
                                        </p:tgtEl>
                                        <p:attrNameLst>
                                          <p:attrName>style.visibility</p:attrName>
                                        </p:attrNameLst>
                                      </p:cBhvr>
                                      <p:to>
                                        <p:strVal val="visible"/>
                                      </p:to>
                                    </p:set>
                                    <p:anim calcmode="lin" valueType="num">
                                      <p:cBhvr additive="base">
                                        <p:cTn id="71" dur="500" fill="hold"/>
                                        <p:tgtEl>
                                          <p:spTgt spid="98338"/>
                                        </p:tgtEl>
                                        <p:attrNameLst>
                                          <p:attrName>ppt_x</p:attrName>
                                        </p:attrNameLst>
                                      </p:cBhvr>
                                      <p:tavLst>
                                        <p:tav tm="0">
                                          <p:val>
                                            <p:strVal val="#ppt_x"/>
                                          </p:val>
                                        </p:tav>
                                        <p:tav tm="100000">
                                          <p:val>
                                            <p:strVal val="#ppt_x"/>
                                          </p:val>
                                        </p:tav>
                                      </p:tavLst>
                                    </p:anim>
                                    <p:anim calcmode="lin" valueType="num">
                                      <p:cBhvr additive="base">
                                        <p:cTn id="72" dur="500" fill="hold"/>
                                        <p:tgtEl>
                                          <p:spTgt spid="98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animBg="1"/>
      <p:bldP spid="98312" grpId="0" animBg="1"/>
      <p:bldP spid="98313" grpId="0" animBg="1"/>
      <p:bldP spid="98314" grpId="0" animBg="1"/>
      <p:bldP spid="98315" grpId="0" animBg="1"/>
      <p:bldP spid="98316" grpId="0" animBg="1"/>
      <p:bldP spid="98317" grpId="0" animBg="1"/>
      <p:bldP spid="98318" grpId="0" animBg="1"/>
      <p:bldP spid="98319" grpId="0" animBg="1"/>
      <p:bldP spid="98320" grpId="0" animBg="1"/>
      <p:bldP spid="98321" grpId="0" animBg="1"/>
      <p:bldP spid="98322" grpId="0" animBg="1"/>
      <p:bldP spid="98336" grpId="0" animBg="1"/>
      <p:bldP spid="98337" grpId="0" animBg="1"/>
      <p:bldP spid="983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5EF4689C-657F-4FF0-9FF6-BD981D551BBD}" type="datetime1">
              <a:rPr lang="zh-CN" altLang="en-US"/>
              <a:pPr/>
              <a:t>2020/1/5</a:t>
            </a:fld>
            <a:endParaRPr lang="en-US" altLang="zh-CN"/>
          </a:p>
        </p:txBody>
      </p:sp>
      <p:sp>
        <p:nvSpPr>
          <p:cNvPr id="12" name="灯片编号占位符 4"/>
          <p:cNvSpPr>
            <a:spLocks noGrp="1"/>
          </p:cNvSpPr>
          <p:nvPr>
            <p:ph type="sldNum" sz="quarter" idx="11"/>
          </p:nvPr>
        </p:nvSpPr>
        <p:spPr/>
        <p:txBody>
          <a:bodyPr/>
          <a:lstStyle/>
          <a:p>
            <a:fld id="{53C74740-7FE1-4DB2-92B5-E23A679C4DA1}" type="slidenum">
              <a:rPr lang="en-US" altLang="zh-CN"/>
              <a:pPr/>
              <a:t>76</a:t>
            </a:fld>
            <a:endParaRPr lang="en-US" altLang="zh-CN"/>
          </a:p>
        </p:txBody>
      </p:sp>
      <p:sp>
        <p:nvSpPr>
          <p:cNvPr id="120834" name="Rectangle 2"/>
          <p:cNvSpPr>
            <a:spLocks noGrp="1" noChangeArrowheads="1"/>
          </p:cNvSpPr>
          <p:nvPr>
            <p:ph type="body" idx="1"/>
          </p:nvPr>
        </p:nvSpPr>
        <p:spPr>
          <a:xfrm>
            <a:off x="457200" y="1066800"/>
            <a:ext cx="8153400" cy="4979988"/>
          </a:xfrm>
        </p:spPr>
        <p:txBody>
          <a:bodyPr/>
          <a:lstStyle/>
          <a:p>
            <a:r>
              <a:rPr lang="en-US" altLang="zh-CN"/>
              <a:t>(1) </a:t>
            </a:r>
            <a:r>
              <a:rPr lang="zh-CN" altLang="en-US"/>
              <a:t>为每一个等价类规定一个</a:t>
            </a:r>
            <a:r>
              <a:rPr lang="zh-CN" altLang="en-US">
                <a:solidFill>
                  <a:srgbClr val="CC0000"/>
                </a:solidFill>
              </a:rPr>
              <a:t>唯一编号</a:t>
            </a:r>
          </a:p>
          <a:p>
            <a:r>
              <a:rPr lang="en-US" altLang="zh-CN"/>
              <a:t>(2) </a:t>
            </a:r>
            <a:r>
              <a:rPr lang="zh-CN" altLang="en-US"/>
              <a:t>设计一个新的测试用例，使其</a:t>
            </a:r>
            <a:r>
              <a:rPr lang="zh-CN" altLang="en-US">
                <a:solidFill>
                  <a:srgbClr val="CC0000"/>
                </a:solidFill>
              </a:rPr>
              <a:t>尽可能多地覆盖尚未被覆盖的有效等价类</a:t>
            </a:r>
            <a:r>
              <a:rPr lang="zh-CN" altLang="en-US"/>
              <a:t>，重复这一步，直到所有的有效等价类都被覆盖为止</a:t>
            </a:r>
          </a:p>
          <a:p>
            <a:r>
              <a:rPr lang="zh-CN" altLang="en-US">
                <a:latin typeface="黑体" pitchFamily="2" charset="-122"/>
              </a:rPr>
              <a:t>⑶</a:t>
            </a:r>
            <a:r>
              <a:rPr lang="zh-CN" altLang="en-US"/>
              <a:t>设计一个新的测试用例，使其</a:t>
            </a:r>
            <a:r>
              <a:rPr lang="zh-CN" altLang="en-US">
                <a:solidFill>
                  <a:srgbClr val="0000FF"/>
                </a:solidFill>
              </a:rPr>
              <a:t>仅覆盖一个尚未被覆盖的无效等价类</a:t>
            </a:r>
            <a:r>
              <a:rPr lang="zh-CN" altLang="en-US"/>
              <a:t>，重复这一步，直到所有的无效等价类都被覆盖为止。</a:t>
            </a:r>
          </a:p>
        </p:txBody>
      </p:sp>
      <p:sp>
        <p:nvSpPr>
          <p:cNvPr id="120835" name="Rectangle 3"/>
          <p:cNvSpPr>
            <a:spLocks noGrp="1" noChangeArrowheads="1"/>
          </p:cNvSpPr>
          <p:nvPr>
            <p:ph type="title"/>
          </p:nvPr>
        </p:nvSpPr>
        <p:spPr>
          <a:xfrm>
            <a:off x="3463925" y="88900"/>
            <a:ext cx="5080000" cy="765175"/>
          </a:xfrm>
        </p:spPr>
        <p:txBody>
          <a:bodyPr/>
          <a:lstStyle/>
          <a:p>
            <a:r>
              <a:rPr lang="en-US" altLang="zh-CN"/>
              <a:t>7.4.2 【</a:t>
            </a:r>
            <a:r>
              <a:rPr lang="zh-CN" altLang="zh-CN"/>
              <a:t>⑴</a:t>
            </a:r>
            <a:r>
              <a:rPr lang="zh-CN" altLang="en-US"/>
              <a:t>等价分类法</a:t>
            </a:r>
            <a:r>
              <a:rPr lang="en-US" altLang="zh-CN"/>
              <a:t>】</a:t>
            </a:r>
          </a:p>
        </p:txBody>
      </p:sp>
      <p:grpSp>
        <p:nvGrpSpPr>
          <p:cNvPr id="120842" name="Group 10"/>
          <p:cNvGrpSpPr>
            <a:grpSpLocks/>
          </p:cNvGrpSpPr>
          <p:nvPr/>
        </p:nvGrpSpPr>
        <p:grpSpPr bwMode="auto">
          <a:xfrm>
            <a:off x="381000" y="4495800"/>
            <a:ext cx="8382000" cy="1905000"/>
            <a:chOff x="240" y="2832"/>
            <a:chExt cx="5280" cy="1200"/>
          </a:xfrm>
        </p:grpSpPr>
        <p:sp>
          <p:nvSpPr>
            <p:cNvPr id="120836" name="Rectangle 4"/>
            <p:cNvSpPr>
              <a:spLocks noChangeArrowheads="1"/>
            </p:cNvSpPr>
            <p:nvPr/>
          </p:nvSpPr>
          <p:spPr bwMode="auto">
            <a:xfrm>
              <a:off x="240" y="2832"/>
              <a:ext cx="1440" cy="336"/>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输入条件</a:t>
              </a:r>
            </a:p>
          </p:txBody>
        </p:sp>
        <p:sp>
          <p:nvSpPr>
            <p:cNvPr id="120837" name="Rectangle 5"/>
            <p:cNvSpPr>
              <a:spLocks noChangeArrowheads="1"/>
            </p:cNvSpPr>
            <p:nvPr/>
          </p:nvSpPr>
          <p:spPr bwMode="auto">
            <a:xfrm>
              <a:off x="1680" y="2832"/>
              <a:ext cx="1920" cy="336"/>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有效等价类</a:t>
              </a:r>
            </a:p>
          </p:txBody>
        </p:sp>
        <p:sp>
          <p:nvSpPr>
            <p:cNvPr id="120838" name="Rectangle 6"/>
            <p:cNvSpPr>
              <a:spLocks noChangeArrowheads="1"/>
            </p:cNvSpPr>
            <p:nvPr/>
          </p:nvSpPr>
          <p:spPr bwMode="auto">
            <a:xfrm>
              <a:off x="3600" y="2832"/>
              <a:ext cx="1920" cy="336"/>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无效等价类</a:t>
              </a:r>
            </a:p>
          </p:txBody>
        </p:sp>
        <p:sp>
          <p:nvSpPr>
            <p:cNvPr id="120839" name="Rectangle 7"/>
            <p:cNvSpPr>
              <a:spLocks noChangeArrowheads="1"/>
            </p:cNvSpPr>
            <p:nvPr/>
          </p:nvSpPr>
          <p:spPr bwMode="auto">
            <a:xfrm>
              <a:off x="240" y="3168"/>
              <a:ext cx="1440" cy="864"/>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地区码</a:t>
              </a:r>
            </a:p>
          </p:txBody>
        </p:sp>
        <p:sp>
          <p:nvSpPr>
            <p:cNvPr id="120840" name="Rectangle 8"/>
            <p:cNvSpPr>
              <a:spLocks noChangeArrowheads="1"/>
            </p:cNvSpPr>
            <p:nvPr/>
          </p:nvSpPr>
          <p:spPr bwMode="auto">
            <a:xfrm>
              <a:off x="1680" y="3168"/>
              <a:ext cx="1920" cy="864"/>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⑴</a:t>
              </a:r>
              <a:r>
                <a:rPr lang="zh-CN" altLang="en-US" sz="2400" b="1">
                  <a:ea typeface="黑体" pitchFamily="2" charset="-122"/>
                </a:rPr>
                <a:t>空白</a:t>
              </a:r>
            </a:p>
            <a:p>
              <a:r>
                <a:rPr lang="zh-CN" altLang="en-US" sz="2400" b="1">
                  <a:ea typeface="黑体" pitchFamily="2" charset="-122"/>
                </a:rPr>
                <a:t>⑵</a:t>
              </a:r>
              <a:r>
                <a:rPr lang="en-US" altLang="zh-CN" sz="2400" b="1">
                  <a:ea typeface="黑体" pitchFamily="2" charset="-122"/>
                </a:rPr>
                <a:t>3</a:t>
              </a:r>
              <a:r>
                <a:rPr lang="zh-CN" altLang="en-US" sz="2400" b="1">
                  <a:ea typeface="黑体" pitchFamily="2" charset="-122"/>
                </a:rPr>
                <a:t>位数字</a:t>
              </a:r>
            </a:p>
          </p:txBody>
        </p:sp>
        <p:sp>
          <p:nvSpPr>
            <p:cNvPr id="120841" name="Rectangle 9"/>
            <p:cNvSpPr>
              <a:spLocks noChangeArrowheads="1"/>
            </p:cNvSpPr>
            <p:nvPr/>
          </p:nvSpPr>
          <p:spPr bwMode="auto">
            <a:xfrm>
              <a:off x="3600" y="3168"/>
              <a:ext cx="1920" cy="864"/>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latin typeface="黑体" pitchFamily="2" charset="-122"/>
                  <a:ea typeface="黑体" pitchFamily="2" charset="-122"/>
                </a:rPr>
                <a:t>⑸</a:t>
              </a:r>
              <a:r>
                <a:rPr lang="zh-CN" altLang="en-US" sz="2400" b="1">
                  <a:ea typeface="黑体" pitchFamily="2" charset="-122"/>
                </a:rPr>
                <a:t>有非数字字符 </a:t>
              </a:r>
            </a:p>
            <a:p>
              <a:r>
                <a:rPr lang="zh-CN" altLang="en-US" sz="2400" b="1">
                  <a:latin typeface="黑体" pitchFamily="2" charset="-122"/>
                  <a:ea typeface="黑体" pitchFamily="2" charset="-122"/>
                </a:rPr>
                <a:t>⑹</a:t>
              </a:r>
              <a:r>
                <a:rPr lang="zh-CN" altLang="en-US" sz="2400" b="1">
                  <a:ea typeface="黑体" pitchFamily="2" charset="-122"/>
                </a:rPr>
                <a:t>少于</a:t>
              </a:r>
              <a:r>
                <a:rPr lang="en-US" altLang="zh-CN" sz="2400" b="1">
                  <a:ea typeface="黑体" pitchFamily="2" charset="-122"/>
                </a:rPr>
                <a:t>3</a:t>
              </a:r>
              <a:r>
                <a:rPr lang="zh-CN" altLang="en-US" sz="2400" b="1">
                  <a:ea typeface="黑体" pitchFamily="2" charset="-122"/>
                </a:rPr>
                <a:t>位数字</a:t>
              </a:r>
            </a:p>
            <a:p>
              <a:r>
                <a:rPr lang="zh-CN" altLang="en-US" sz="2400" b="1">
                  <a:latin typeface="黑体" pitchFamily="2" charset="-122"/>
                  <a:ea typeface="黑体" pitchFamily="2" charset="-122"/>
                </a:rPr>
                <a:t>⑺</a:t>
              </a:r>
              <a:r>
                <a:rPr lang="zh-CN" altLang="en-US" sz="2400" b="1">
                  <a:ea typeface="黑体" pitchFamily="2" charset="-122"/>
                </a:rPr>
                <a:t>多于</a:t>
              </a:r>
              <a:r>
                <a:rPr lang="en-US" altLang="zh-CN" sz="2400" b="1">
                  <a:ea typeface="黑体" pitchFamily="2" charset="-122"/>
                </a:rPr>
                <a:t>3</a:t>
              </a:r>
              <a:r>
                <a:rPr lang="zh-CN" altLang="en-US" sz="2400" b="1">
                  <a:ea typeface="黑体" pitchFamily="2" charset="-122"/>
                </a:rPr>
                <a:t>位数字</a:t>
              </a:r>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Effect transition="in" filter="strips(downRight)">
                                      <p:cBhvr>
                                        <p:cTn id="7" dur="500"/>
                                        <p:tgtEl>
                                          <p:spTgt spid="1208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0842"/>
                                        </p:tgtEl>
                                        <p:attrNameLst>
                                          <p:attrName>style.visibility</p:attrName>
                                        </p:attrNameLst>
                                      </p:cBhvr>
                                      <p:to>
                                        <p:strVal val="visible"/>
                                      </p:to>
                                    </p:set>
                                    <p:animEffect transition="in" filter="box(in)">
                                      <p:cBhvr>
                                        <p:cTn id="12" dur="500"/>
                                        <p:tgtEl>
                                          <p:spTgt spid="12084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0834">
                                            <p:txEl>
                                              <p:pRg st="1" end="1"/>
                                            </p:txEl>
                                          </p:spTgt>
                                        </p:tgtEl>
                                        <p:attrNameLst>
                                          <p:attrName>style.visibility</p:attrName>
                                        </p:attrNameLst>
                                      </p:cBhvr>
                                      <p:to>
                                        <p:strVal val="visible"/>
                                      </p:to>
                                    </p:set>
                                    <p:animEffect transition="in" filter="strips(downRight)">
                                      <p:cBhvr>
                                        <p:cTn id="17" dur="500"/>
                                        <p:tgtEl>
                                          <p:spTgt spid="12083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0834">
                                            <p:txEl>
                                              <p:pRg st="2" end="2"/>
                                            </p:txEl>
                                          </p:spTgt>
                                        </p:tgtEl>
                                        <p:attrNameLst>
                                          <p:attrName>style.visibility</p:attrName>
                                        </p:attrNameLst>
                                      </p:cBhvr>
                                      <p:to>
                                        <p:strVal val="visible"/>
                                      </p:to>
                                    </p:set>
                                    <p:animEffect transition="in" filter="strips(downRight)">
                                      <p:cBhvr>
                                        <p:cTn id="22" dur="500"/>
                                        <p:tgtEl>
                                          <p:spTgt spid="1208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EAC003E-2BFB-4B9C-84CA-6F8E0AC9CAED}" type="datetime1">
              <a:rPr lang="zh-CN" altLang="en-US"/>
              <a:pPr/>
              <a:t>2020/1/5</a:t>
            </a:fld>
            <a:endParaRPr lang="en-US" altLang="zh-CN"/>
          </a:p>
        </p:txBody>
      </p:sp>
      <p:sp>
        <p:nvSpPr>
          <p:cNvPr id="6" name="灯片编号占位符 4"/>
          <p:cNvSpPr>
            <a:spLocks noGrp="1"/>
          </p:cNvSpPr>
          <p:nvPr>
            <p:ph type="sldNum" sz="quarter" idx="11"/>
          </p:nvPr>
        </p:nvSpPr>
        <p:spPr/>
        <p:txBody>
          <a:bodyPr/>
          <a:lstStyle/>
          <a:p>
            <a:fld id="{61B8F97A-9496-42AC-AC96-5A3B2571EB8C}" type="slidenum">
              <a:rPr lang="en-US" altLang="zh-CN"/>
              <a:pPr/>
              <a:t>77</a:t>
            </a:fld>
            <a:endParaRPr lang="en-US" altLang="zh-CN"/>
          </a:p>
        </p:txBody>
      </p:sp>
      <p:sp>
        <p:nvSpPr>
          <p:cNvPr id="121858"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21859" name="Rectangle 3"/>
          <p:cNvSpPr>
            <a:spLocks noGrp="1" noChangeArrowheads="1"/>
          </p:cNvSpPr>
          <p:nvPr>
            <p:ph type="body" idx="1"/>
          </p:nvPr>
        </p:nvSpPr>
        <p:spPr/>
        <p:txBody>
          <a:bodyPr/>
          <a:lstStyle/>
          <a:p>
            <a:r>
              <a:rPr lang="zh-CN" altLang="en-US" u="sng">
                <a:solidFill>
                  <a:srgbClr val="CC0000"/>
                </a:solidFill>
              </a:rPr>
              <a:t>等价类划分的方法：</a:t>
            </a:r>
          </a:p>
          <a:p>
            <a:pPr lvl="1"/>
            <a:r>
              <a:rPr lang="en-US" altLang="zh-CN"/>
              <a:t>(1)</a:t>
            </a:r>
            <a:r>
              <a:rPr lang="zh-CN" altLang="en-US"/>
              <a:t>规定了</a:t>
            </a:r>
            <a:r>
              <a:rPr lang="zh-CN" altLang="en-US">
                <a:solidFill>
                  <a:srgbClr val="CC0000"/>
                </a:solidFill>
              </a:rPr>
              <a:t>输入条件</a:t>
            </a:r>
            <a:r>
              <a:rPr lang="zh-CN" altLang="en-US">
                <a:solidFill>
                  <a:srgbClr val="0000FF"/>
                </a:solidFill>
              </a:rPr>
              <a:t>取值范围、取值的个数</a:t>
            </a:r>
            <a:r>
              <a:rPr lang="zh-CN" altLang="en-US"/>
              <a:t>，则可以确立</a:t>
            </a:r>
            <a:r>
              <a:rPr lang="zh-CN" altLang="en-US">
                <a:solidFill>
                  <a:srgbClr val="CC0000"/>
                </a:solidFill>
              </a:rPr>
              <a:t>一个有效等价类</a:t>
            </a:r>
            <a:r>
              <a:rPr lang="zh-CN" altLang="en-US"/>
              <a:t>和</a:t>
            </a:r>
            <a:r>
              <a:rPr lang="zh-CN" altLang="en-US">
                <a:solidFill>
                  <a:srgbClr val="CC0000"/>
                </a:solidFill>
              </a:rPr>
              <a:t>两个无效等价类</a:t>
            </a:r>
            <a:r>
              <a:rPr lang="zh-CN" altLang="en-US"/>
              <a:t>。</a:t>
            </a:r>
          </a:p>
          <a:p>
            <a:pPr lvl="2"/>
            <a:r>
              <a:rPr lang="zh-CN" altLang="en-US"/>
              <a:t>例如，在程序的功能说明中，对输入条件有一句话：</a:t>
            </a:r>
          </a:p>
          <a:p>
            <a:pPr lvl="2"/>
            <a:r>
              <a:rPr lang="zh-CN" altLang="en-US"/>
              <a:t>“</a:t>
            </a:r>
            <a:r>
              <a:rPr lang="en-US" altLang="zh-CN"/>
              <a:t>…… </a:t>
            </a:r>
            <a:r>
              <a:rPr lang="zh-CN" altLang="en-US">
                <a:solidFill>
                  <a:srgbClr val="0000FF"/>
                </a:solidFill>
              </a:rPr>
              <a:t>项数可以从</a:t>
            </a:r>
            <a:r>
              <a:rPr lang="en-US" altLang="zh-CN">
                <a:solidFill>
                  <a:srgbClr val="0000FF"/>
                </a:solidFill>
              </a:rPr>
              <a:t>1</a:t>
            </a:r>
            <a:r>
              <a:rPr lang="zh-CN" altLang="en-US">
                <a:solidFill>
                  <a:srgbClr val="0000FF"/>
                </a:solidFill>
              </a:rPr>
              <a:t>到</a:t>
            </a:r>
            <a:r>
              <a:rPr lang="en-US" altLang="zh-CN">
                <a:solidFill>
                  <a:srgbClr val="0000FF"/>
                </a:solidFill>
              </a:rPr>
              <a:t>999</a:t>
            </a:r>
            <a:r>
              <a:rPr lang="en-US" altLang="zh-CN"/>
              <a:t> ……” </a:t>
            </a:r>
          </a:p>
          <a:p>
            <a:pPr lvl="2"/>
            <a:r>
              <a:rPr lang="zh-CN" altLang="en-US">
                <a:solidFill>
                  <a:srgbClr val="0000FF"/>
                </a:solidFill>
              </a:rPr>
              <a:t>一个有效等价类</a:t>
            </a:r>
          </a:p>
          <a:p>
            <a:pPr lvl="3"/>
            <a:r>
              <a:rPr lang="zh-CN" altLang="en-US"/>
              <a:t>“</a:t>
            </a:r>
            <a:r>
              <a:rPr lang="en-US" altLang="zh-CN"/>
              <a:t>1≤</a:t>
            </a:r>
            <a:r>
              <a:rPr lang="zh-CN" altLang="en-US"/>
              <a:t>项数≤</a:t>
            </a:r>
            <a:r>
              <a:rPr lang="en-US" altLang="zh-CN"/>
              <a:t>999”</a:t>
            </a:r>
          </a:p>
          <a:p>
            <a:pPr lvl="2"/>
            <a:r>
              <a:rPr lang="zh-CN" altLang="en-US">
                <a:solidFill>
                  <a:srgbClr val="0000FF"/>
                </a:solidFill>
              </a:rPr>
              <a:t>两个无效等价类</a:t>
            </a:r>
          </a:p>
          <a:p>
            <a:pPr lvl="3"/>
            <a:r>
              <a:rPr lang="zh-CN" altLang="en-US"/>
              <a:t>“项数＜</a:t>
            </a:r>
            <a:r>
              <a:rPr lang="en-US" altLang="zh-CN"/>
              <a:t>1”</a:t>
            </a:r>
          </a:p>
          <a:p>
            <a:pPr lvl="3"/>
            <a:r>
              <a:rPr lang="en-US" altLang="zh-CN"/>
              <a:t>“</a:t>
            </a:r>
            <a:r>
              <a:rPr lang="zh-CN" altLang="en-US"/>
              <a:t>项数＞</a:t>
            </a:r>
            <a:r>
              <a:rPr lang="en-US" altLang="zh-CN"/>
              <a:t>999” </a:t>
            </a:r>
          </a:p>
          <a:p>
            <a:pPr lvl="1"/>
            <a:endParaRPr lang="en-US" altLang="zh-CN"/>
          </a:p>
        </p:txBody>
      </p:sp>
      <p:pic>
        <p:nvPicPr>
          <p:cNvPr id="121860"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87488" y="5084763"/>
            <a:ext cx="7656512" cy="15446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strips(downRight)">
                                      <p:cBhvr>
                                        <p:cTn id="7" dur="500"/>
                                        <p:tgtEl>
                                          <p:spTgt spid="121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strips(downRight)">
                                      <p:cBhvr>
                                        <p:cTn id="12" dur="500"/>
                                        <p:tgtEl>
                                          <p:spTgt spid="1218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1859">
                                            <p:txEl>
                                              <p:pRg st="2" end="2"/>
                                            </p:txEl>
                                          </p:spTgt>
                                        </p:tgtEl>
                                        <p:attrNameLst>
                                          <p:attrName>style.visibility</p:attrName>
                                        </p:attrNameLst>
                                      </p:cBhvr>
                                      <p:to>
                                        <p:strVal val="visible"/>
                                      </p:to>
                                    </p:set>
                                    <p:animEffect transition="in" filter="strips(downRight)">
                                      <p:cBhvr>
                                        <p:cTn id="17" dur="500"/>
                                        <p:tgtEl>
                                          <p:spTgt spid="1218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1859">
                                            <p:txEl>
                                              <p:pRg st="3" end="3"/>
                                            </p:txEl>
                                          </p:spTgt>
                                        </p:tgtEl>
                                        <p:attrNameLst>
                                          <p:attrName>style.visibility</p:attrName>
                                        </p:attrNameLst>
                                      </p:cBhvr>
                                      <p:to>
                                        <p:strVal val="visible"/>
                                      </p:to>
                                    </p:set>
                                    <p:animEffect transition="in" filter="strips(downRight)">
                                      <p:cBhvr>
                                        <p:cTn id="22" dur="500"/>
                                        <p:tgtEl>
                                          <p:spTgt spid="121859">
                                            <p:txEl>
                                              <p:pRg st="3" end="3"/>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121860"/>
                                        </p:tgtEl>
                                        <p:attrNameLst>
                                          <p:attrName>style.visibility</p:attrName>
                                        </p:attrNameLst>
                                      </p:cBhvr>
                                      <p:to>
                                        <p:strVal val="visible"/>
                                      </p:to>
                                    </p:set>
                                    <p:anim calcmode="lin" valueType="num">
                                      <p:cBhvr additive="base">
                                        <p:cTn id="25" dur="500" fill="hold"/>
                                        <p:tgtEl>
                                          <p:spTgt spid="121860"/>
                                        </p:tgtEl>
                                        <p:attrNameLst>
                                          <p:attrName>ppt_x</p:attrName>
                                        </p:attrNameLst>
                                      </p:cBhvr>
                                      <p:tavLst>
                                        <p:tav tm="0">
                                          <p:val>
                                            <p:strVal val="#ppt_x"/>
                                          </p:val>
                                        </p:tav>
                                        <p:tav tm="100000">
                                          <p:val>
                                            <p:strVal val="#ppt_x"/>
                                          </p:val>
                                        </p:tav>
                                      </p:tavLst>
                                    </p:anim>
                                    <p:anim calcmode="lin" valueType="num">
                                      <p:cBhvr additive="base">
                                        <p:cTn id="26"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21859">
                                            <p:txEl>
                                              <p:pRg st="4" end="4"/>
                                            </p:txEl>
                                          </p:spTgt>
                                        </p:tgtEl>
                                        <p:attrNameLst>
                                          <p:attrName>style.visibility</p:attrName>
                                        </p:attrNameLst>
                                      </p:cBhvr>
                                      <p:to>
                                        <p:strVal val="visible"/>
                                      </p:to>
                                    </p:set>
                                    <p:animEffect transition="in" filter="strips(downRight)">
                                      <p:cBhvr>
                                        <p:cTn id="31" dur="500"/>
                                        <p:tgtEl>
                                          <p:spTgt spid="12185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121859">
                                            <p:txEl>
                                              <p:pRg st="6" end="6"/>
                                            </p:txEl>
                                          </p:spTgt>
                                        </p:tgtEl>
                                        <p:attrNameLst>
                                          <p:attrName>style.visibility</p:attrName>
                                        </p:attrNameLst>
                                      </p:cBhvr>
                                      <p:to>
                                        <p:strVal val="visible"/>
                                      </p:to>
                                    </p:set>
                                    <p:animEffect transition="in" filter="strips(downRight)">
                                      <p:cBhvr>
                                        <p:cTn id="36" dur="500"/>
                                        <p:tgtEl>
                                          <p:spTgt spid="121859">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21859">
                                            <p:txEl>
                                              <p:pRg st="5" end="5"/>
                                            </p:txEl>
                                          </p:spTgt>
                                        </p:tgtEl>
                                        <p:attrNameLst>
                                          <p:attrName>style.visibility</p:attrName>
                                        </p:attrNameLst>
                                      </p:cBhvr>
                                      <p:to>
                                        <p:strVal val="visible"/>
                                      </p:to>
                                    </p:set>
                                    <p:animEffect transition="in" filter="strips(downRight)">
                                      <p:cBhvr>
                                        <p:cTn id="41" dur="500"/>
                                        <p:tgtEl>
                                          <p:spTgt spid="121859">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21859">
                                            <p:txEl>
                                              <p:pRg st="7" end="7"/>
                                            </p:txEl>
                                          </p:spTgt>
                                        </p:tgtEl>
                                        <p:attrNameLst>
                                          <p:attrName>style.visibility</p:attrName>
                                        </p:attrNameLst>
                                      </p:cBhvr>
                                      <p:to>
                                        <p:strVal val="visible"/>
                                      </p:to>
                                    </p:set>
                                    <p:animEffect transition="in" filter="strips(downRight)">
                                      <p:cBhvr>
                                        <p:cTn id="46" dur="500"/>
                                        <p:tgtEl>
                                          <p:spTgt spid="12185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21859">
                                            <p:txEl>
                                              <p:pRg st="8" end="8"/>
                                            </p:txEl>
                                          </p:spTgt>
                                        </p:tgtEl>
                                        <p:attrNameLst>
                                          <p:attrName>style.visibility</p:attrName>
                                        </p:attrNameLst>
                                      </p:cBhvr>
                                      <p:to>
                                        <p:strVal val="visible"/>
                                      </p:to>
                                    </p:set>
                                    <p:animEffect transition="in" filter="strips(downRight)">
                                      <p:cBhvr>
                                        <p:cTn id="51" dur="500"/>
                                        <p:tgtEl>
                                          <p:spTgt spid="1218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9B50AB-EAAC-44A0-BFC9-C2CD5955B422}"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8316408B-3FA5-4B03-B6B6-2B87D34449C8}" type="slidenum">
              <a:rPr lang="en-US" altLang="zh-CN"/>
              <a:pPr/>
              <a:t>78</a:t>
            </a:fld>
            <a:endParaRPr lang="en-US" altLang="zh-CN"/>
          </a:p>
        </p:txBody>
      </p:sp>
      <p:sp>
        <p:nvSpPr>
          <p:cNvPr id="123906"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23907" name="Rectangle 3"/>
          <p:cNvSpPr>
            <a:spLocks noGrp="1" noChangeArrowheads="1"/>
          </p:cNvSpPr>
          <p:nvPr>
            <p:ph type="body" idx="1"/>
          </p:nvPr>
        </p:nvSpPr>
        <p:spPr/>
        <p:txBody>
          <a:bodyPr/>
          <a:lstStyle/>
          <a:p>
            <a:r>
              <a:rPr lang="zh-CN" altLang="en-US" u="sng">
                <a:solidFill>
                  <a:srgbClr val="CC0000"/>
                </a:solidFill>
              </a:rPr>
              <a:t>等价类划分的方法：</a:t>
            </a:r>
          </a:p>
          <a:p>
            <a:pPr lvl="1"/>
            <a:r>
              <a:rPr lang="en-US" altLang="zh-CN"/>
              <a:t>(2)</a:t>
            </a:r>
            <a:r>
              <a:rPr lang="zh-CN" altLang="en-US">
                <a:solidFill>
                  <a:srgbClr val="CC0000"/>
                </a:solidFill>
              </a:rPr>
              <a:t>输入条件</a:t>
            </a:r>
            <a:r>
              <a:rPr lang="zh-CN" altLang="en-US"/>
              <a:t>规定了</a:t>
            </a:r>
            <a:r>
              <a:rPr lang="zh-CN" altLang="en-US">
                <a:solidFill>
                  <a:srgbClr val="0000FF"/>
                </a:solidFill>
              </a:rPr>
              <a:t>输入值的集合</a:t>
            </a:r>
            <a:r>
              <a:rPr lang="zh-CN" altLang="en-US"/>
              <a:t>，可确立</a:t>
            </a:r>
            <a:r>
              <a:rPr lang="zh-CN" altLang="en-US">
                <a:solidFill>
                  <a:srgbClr val="CC0000"/>
                </a:solidFill>
              </a:rPr>
              <a:t>一个有效等价类</a:t>
            </a:r>
            <a:r>
              <a:rPr lang="zh-CN" altLang="en-US"/>
              <a:t>和</a:t>
            </a:r>
            <a:r>
              <a:rPr lang="zh-CN" altLang="en-US">
                <a:solidFill>
                  <a:srgbClr val="CC0000"/>
                </a:solidFill>
              </a:rPr>
              <a:t>一个无效等价类</a:t>
            </a:r>
            <a:r>
              <a:rPr lang="zh-CN" altLang="en-US"/>
              <a:t>。</a:t>
            </a:r>
          </a:p>
          <a:p>
            <a:pPr lvl="2"/>
            <a:r>
              <a:rPr lang="zh-CN" altLang="en-US">
                <a:solidFill>
                  <a:srgbClr val="0000FF"/>
                </a:solidFill>
              </a:rPr>
              <a:t>有效等价类</a:t>
            </a:r>
            <a:r>
              <a:rPr lang="en-US" altLang="zh-CN"/>
              <a:t>——</a:t>
            </a:r>
            <a:r>
              <a:rPr lang="zh-CN" altLang="en-US"/>
              <a:t>集合内</a:t>
            </a:r>
          </a:p>
          <a:p>
            <a:pPr lvl="2"/>
            <a:r>
              <a:rPr lang="zh-CN" altLang="en-US">
                <a:solidFill>
                  <a:srgbClr val="0000FF"/>
                </a:solidFill>
              </a:rPr>
              <a:t>无效等价类</a:t>
            </a:r>
            <a:r>
              <a:rPr lang="en-US" altLang="zh-CN"/>
              <a:t>——</a:t>
            </a:r>
            <a:r>
              <a:rPr lang="zh-CN" altLang="en-US"/>
              <a:t>集合外</a:t>
            </a:r>
          </a:p>
          <a:p>
            <a:pPr lvl="1"/>
            <a:r>
              <a:rPr lang="en-US" altLang="zh-CN"/>
              <a:t>(3) </a:t>
            </a:r>
            <a:r>
              <a:rPr lang="zh-CN" altLang="en-US"/>
              <a:t>如果输入条件是</a:t>
            </a:r>
            <a:r>
              <a:rPr lang="zh-CN" altLang="en-US">
                <a:solidFill>
                  <a:srgbClr val="0000FF"/>
                </a:solidFill>
              </a:rPr>
              <a:t>一个布尔量</a:t>
            </a:r>
            <a:r>
              <a:rPr lang="zh-CN" altLang="en-US"/>
              <a:t>，则可以确定</a:t>
            </a:r>
            <a:r>
              <a:rPr lang="zh-CN" altLang="en-US">
                <a:solidFill>
                  <a:srgbClr val="CC0000"/>
                </a:solidFill>
              </a:rPr>
              <a:t>一个有效等价类</a:t>
            </a:r>
            <a:r>
              <a:rPr lang="zh-CN" altLang="en-US"/>
              <a:t>和</a:t>
            </a:r>
            <a:r>
              <a:rPr lang="zh-CN" altLang="en-US">
                <a:solidFill>
                  <a:srgbClr val="CC0000"/>
                </a:solidFill>
              </a:rPr>
              <a:t>一个无效等价类</a:t>
            </a:r>
            <a:r>
              <a:rPr lang="zh-CN" altLang="en-US"/>
              <a:t>。</a:t>
            </a:r>
          </a:p>
          <a:p>
            <a:pPr lvl="1">
              <a:buFont typeface="Wingdings" pitchFamily="2" charset="2"/>
              <a:buNone/>
            </a:pP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strips(downRight)">
                                      <p:cBhvr>
                                        <p:cTn id="7" dur="50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strips(downRight)">
                                      <p:cBhvr>
                                        <p:cTn id="12" dur="50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strips(downRight)">
                                      <p:cBhvr>
                                        <p:cTn id="17" dur="50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strips(downRight)">
                                      <p:cBhvr>
                                        <p:cTn id="22" dur="50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strips(downRight)">
                                      <p:cBhvr>
                                        <p:cTn id="27" dur="500"/>
                                        <p:tgtEl>
                                          <p:spTgt spid="123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12B5B59-AEE3-4BAB-B1EB-FD74D0AEEDF6}"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E3C50776-539A-4095-9E5C-40523C2CFC49}" type="slidenum">
              <a:rPr lang="en-US" altLang="zh-CN"/>
              <a:pPr/>
              <a:t>79</a:t>
            </a:fld>
            <a:endParaRPr lang="en-US" altLang="zh-CN"/>
          </a:p>
        </p:txBody>
      </p:sp>
      <p:sp>
        <p:nvSpPr>
          <p:cNvPr id="124930"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24931" name="Rectangle 3"/>
          <p:cNvSpPr>
            <a:spLocks noGrp="1" noChangeArrowheads="1"/>
          </p:cNvSpPr>
          <p:nvPr>
            <p:ph type="body" idx="1"/>
          </p:nvPr>
        </p:nvSpPr>
        <p:spPr/>
        <p:txBody>
          <a:bodyPr/>
          <a:lstStyle/>
          <a:p>
            <a:r>
              <a:rPr lang="zh-CN" altLang="en-US" u="sng">
                <a:solidFill>
                  <a:srgbClr val="CC0000"/>
                </a:solidFill>
              </a:rPr>
              <a:t>等价类划分的方法：</a:t>
            </a:r>
          </a:p>
          <a:p>
            <a:pPr lvl="1"/>
            <a:r>
              <a:rPr lang="en-US" altLang="zh-CN"/>
              <a:t>(4) </a:t>
            </a:r>
            <a:r>
              <a:rPr lang="zh-CN" altLang="en-US"/>
              <a:t>如果规定了</a:t>
            </a:r>
            <a:r>
              <a:rPr lang="zh-CN" altLang="en-US">
                <a:solidFill>
                  <a:srgbClr val="0000FF"/>
                </a:solidFill>
              </a:rPr>
              <a:t>输入数据的一组值</a:t>
            </a:r>
            <a:r>
              <a:rPr lang="zh-CN" altLang="en-US"/>
              <a:t>，而且</a:t>
            </a:r>
            <a:r>
              <a:rPr lang="zh-CN" altLang="en-US">
                <a:solidFill>
                  <a:srgbClr val="0000FF"/>
                </a:solidFill>
              </a:rPr>
              <a:t>程序要对每个输入值分别进行处理</a:t>
            </a:r>
            <a:endParaRPr lang="zh-CN" altLang="en-US"/>
          </a:p>
          <a:p>
            <a:pPr lvl="2"/>
            <a:r>
              <a:rPr lang="zh-CN" altLang="en-US">
                <a:solidFill>
                  <a:srgbClr val="CC0000"/>
                </a:solidFill>
              </a:rPr>
              <a:t>每一个输入值</a:t>
            </a:r>
            <a:r>
              <a:rPr lang="en-US" altLang="zh-CN"/>
              <a:t>——</a:t>
            </a:r>
            <a:r>
              <a:rPr lang="zh-CN" altLang="en-US">
                <a:solidFill>
                  <a:srgbClr val="CC0000"/>
                </a:solidFill>
              </a:rPr>
              <a:t>一个有效等价类</a:t>
            </a:r>
          </a:p>
          <a:p>
            <a:pPr lvl="2"/>
            <a:r>
              <a:rPr lang="zh-CN" altLang="en-US">
                <a:solidFill>
                  <a:srgbClr val="0000FF"/>
                </a:solidFill>
              </a:rPr>
              <a:t>所有不允许的输入值的集合</a:t>
            </a:r>
            <a:r>
              <a:rPr lang="en-US" altLang="zh-CN"/>
              <a:t>——</a:t>
            </a:r>
            <a:r>
              <a:rPr lang="zh-CN" altLang="en-US">
                <a:solidFill>
                  <a:srgbClr val="CC0000"/>
                </a:solidFill>
              </a:rPr>
              <a:t>一个无效等价类</a:t>
            </a:r>
          </a:p>
          <a:p>
            <a:pPr lvl="2"/>
            <a:r>
              <a:rPr lang="zh-CN" altLang="en-US"/>
              <a:t>例如，在教师上岗方案中规定对教授、副教授、讲师和助教</a:t>
            </a:r>
            <a:r>
              <a:rPr lang="zh-CN" altLang="en-US">
                <a:solidFill>
                  <a:srgbClr val="CC0000"/>
                </a:solidFill>
              </a:rPr>
              <a:t>分别做相应的处理</a:t>
            </a:r>
            <a:r>
              <a:rPr lang="zh-CN" altLang="en-US"/>
              <a:t>。</a:t>
            </a:r>
          </a:p>
          <a:p>
            <a:pPr lvl="3"/>
            <a:r>
              <a:rPr lang="en-US" altLang="zh-CN">
                <a:solidFill>
                  <a:srgbClr val="0000FF"/>
                </a:solidFill>
              </a:rPr>
              <a:t>4</a:t>
            </a:r>
            <a:r>
              <a:rPr lang="zh-CN" altLang="en-US">
                <a:solidFill>
                  <a:srgbClr val="0000FF"/>
                </a:solidFill>
              </a:rPr>
              <a:t>个有效等价类</a:t>
            </a:r>
            <a:r>
              <a:rPr lang="en-US" altLang="zh-CN">
                <a:latin typeface="Times New Roman"/>
              </a:rPr>
              <a:t>——</a:t>
            </a:r>
            <a:r>
              <a:rPr lang="zh-CN" altLang="en-US"/>
              <a:t>教授、副教授、讲师、助教</a:t>
            </a:r>
          </a:p>
          <a:p>
            <a:pPr lvl="3"/>
            <a:r>
              <a:rPr lang="en-US" altLang="zh-CN">
                <a:solidFill>
                  <a:srgbClr val="0000FF"/>
                </a:solidFill>
              </a:rPr>
              <a:t>1</a:t>
            </a:r>
            <a:r>
              <a:rPr lang="zh-CN" altLang="en-US">
                <a:solidFill>
                  <a:srgbClr val="0000FF"/>
                </a:solidFill>
              </a:rPr>
              <a:t>个无效等价类</a:t>
            </a:r>
            <a:r>
              <a:rPr lang="en-US" altLang="zh-CN">
                <a:latin typeface="Times New Roman"/>
              </a:rPr>
              <a:t>——</a:t>
            </a:r>
            <a:r>
              <a:rPr lang="zh-CN" altLang="en-US"/>
              <a:t>所有不符合以上身份的人员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4931">
                                            <p:txEl>
                                              <p:pRg st="1" end="1"/>
                                            </p:txEl>
                                          </p:spTgt>
                                        </p:tgtEl>
                                        <p:attrNameLst>
                                          <p:attrName>style.visibility</p:attrName>
                                        </p:attrNameLst>
                                      </p:cBhvr>
                                      <p:to>
                                        <p:strVal val="visible"/>
                                      </p:to>
                                    </p:set>
                                    <p:animEffect transition="in" filter="strips(downRight)">
                                      <p:cBhvr>
                                        <p:cTn id="7" dur="500"/>
                                        <p:tgtEl>
                                          <p:spTgt spid="1249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4931">
                                            <p:txEl>
                                              <p:pRg st="4" end="4"/>
                                            </p:txEl>
                                          </p:spTgt>
                                        </p:tgtEl>
                                        <p:attrNameLst>
                                          <p:attrName>style.visibility</p:attrName>
                                        </p:attrNameLst>
                                      </p:cBhvr>
                                      <p:to>
                                        <p:strVal val="visible"/>
                                      </p:to>
                                    </p:set>
                                    <p:animEffect transition="in" filter="strips(downRight)">
                                      <p:cBhvr>
                                        <p:cTn id="12" dur="500"/>
                                        <p:tgtEl>
                                          <p:spTgt spid="12493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strips(downRight)">
                                      <p:cBhvr>
                                        <p:cTn id="17" dur="500"/>
                                        <p:tgtEl>
                                          <p:spTgt spid="1249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strips(downRight)">
                                      <p:cBhvr>
                                        <p:cTn id="22" dur="500"/>
                                        <p:tgtEl>
                                          <p:spTgt spid="1249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4931">
                                            <p:txEl>
                                              <p:pRg st="5" end="5"/>
                                            </p:txEl>
                                          </p:spTgt>
                                        </p:tgtEl>
                                        <p:attrNameLst>
                                          <p:attrName>style.visibility</p:attrName>
                                        </p:attrNameLst>
                                      </p:cBhvr>
                                      <p:to>
                                        <p:strVal val="visible"/>
                                      </p:to>
                                    </p:set>
                                    <p:animEffect transition="in" filter="strips(downRight)">
                                      <p:cBhvr>
                                        <p:cTn id="27" dur="500"/>
                                        <p:tgtEl>
                                          <p:spTgt spid="1249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24931">
                                            <p:txEl>
                                              <p:pRg st="6" end="6"/>
                                            </p:txEl>
                                          </p:spTgt>
                                        </p:tgtEl>
                                        <p:attrNameLst>
                                          <p:attrName>style.visibility</p:attrName>
                                        </p:attrNameLst>
                                      </p:cBhvr>
                                      <p:to>
                                        <p:strVal val="visible"/>
                                      </p:to>
                                    </p:set>
                                    <p:animEffect transition="in" filter="strips(downRight)">
                                      <p:cBhvr>
                                        <p:cTn id="32" dur="500"/>
                                        <p:tgtEl>
                                          <p:spTgt spid="1249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42979582-34CA-446B-ACAD-9E04B8089A4D}" type="datetime1">
              <a:rPr lang="zh-CN" altLang="en-US"/>
              <a:pPr/>
              <a:t>2020/1/5</a:t>
            </a:fld>
            <a:endParaRPr lang="en-US" altLang="zh-CN"/>
          </a:p>
        </p:txBody>
      </p:sp>
      <p:sp>
        <p:nvSpPr>
          <p:cNvPr id="9" name="灯片编号占位符 4"/>
          <p:cNvSpPr>
            <a:spLocks noGrp="1"/>
          </p:cNvSpPr>
          <p:nvPr>
            <p:ph type="sldNum" sz="quarter" idx="11"/>
          </p:nvPr>
        </p:nvSpPr>
        <p:spPr/>
        <p:txBody>
          <a:bodyPr/>
          <a:lstStyle/>
          <a:p>
            <a:fld id="{0FB3434C-86BC-41EA-960A-3E934BE3EF52}" type="slidenum">
              <a:rPr lang="en-US" altLang="zh-CN"/>
              <a:pPr/>
              <a:t>8</a:t>
            </a:fld>
            <a:endParaRPr lang="en-US" altLang="zh-CN"/>
          </a:p>
        </p:txBody>
      </p:sp>
      <p:sp>
        <p:nvSpPr>
          <p:cNvPr id="29698" name="Rectangle 2"/>
          <p:cNvSpPr>
            <a:spLocks noGrp="1" noChangeArrowheads="1"/>
          </p:cNvSpPr>
          <p:nvPr>
            <p:ph type="title"/>
          </p:nvPr>
        </p:nvSpPr>
        <p:spPr/>
        <p:txBody>
          <a:bodyPr/>
          <a:lstStyle/>
          <a:p>
            <a:r>
              <a:rPr lang="en-US" altLang="zh-CN"/>
              <a:t>7.1.2</a:t>
            </a:r>
            <a:r>
              <a:rPr lang="zh-CN" altLang="en-US"/>
              <a:t>软件测试的目的</a:t>
            </a:r>
          </a:p>
        </p:txBody>
      </p:sp>
      <p:sp>
        <p:nvSpPr>
          <p:cNvPr id="29699" name="Rectangle 3"/>
          <p:cNvSpPr>
            <a:spLocks noGrp="1" noChangeArrowheads="1"/>
          </p:cNvSpPr>
          <p:nvPr>
            <p:ph type="body" idx="1"/>
          </p:nvPr>
        </p:nvSpPr>
        <p:spPr/>
        <p:txBody>
          <a:bodyPr/>
          <a:lstStyle/>
          <a:p>
            <a:r>
              <a:rPr lang="zh-CN" altLang="en-US"/>
              <a:t>基于不同的立场，有两种完全不同的测试目的</a:t>
            </a:r>
          </a:p>
        </p:txBody>
      </p:sp>
      <p:pic>
        <p:nvPicPr>
          <p:cNvPr id="29700" name="Picture 4" descr="j0195384"/>
          <p:cNvPicPr>
            <a:picLocks noChangeAspect="1" noChangeArrowheads="1"/>
          </p:cNvPicPr>
          <p:nvPr/>
        </p:nvPicPr>
        <p:blipFill>
          <a:blip r:embed="rId2" cstate="print"/>
          <a:srcRect/>
          <a:stretch>
            <a:fillRect/>
          </a:stretch>
        </p:blipFill>
        <p:spPr bwMode="auto">
          <a:xfrm>
            <a:off x="990600" y="1905000"/>
            <a:ext cx="1795463" cy="1833563"/>
          </a:xfrm>
          <a:prstGeom prst="rect">
            <a:avLst/>
          </a:prstGeom>
          <a:noFill/>
        </p:spPr>
      </p:pic>
      <p:sp>
        <p:nvSpPr>
          <p:cNvPr id="29701" name="Text Box 5"/>
          <p:cNvSpPr txBox="1">
            <a:spLocks noChangeArrowheads="1"/>
          </p:cNvSpPr>
          <p:nvPr/>
        </p:nvSpPr>
        <p:spPr bwMode="auto">
          <a:xfrm>
            <a:off x="3352800" y="1752600"/>
            <a:ext cx="5334000" cy="1800225"/>
          </a:xfrm>
          <a:prstGeom prst="rect">
            <a:avLst/>
          </a:prstGeom>
          <a:noFill/>
          <a:ln w="9525">
            <a:noFill/>
            <a:miter lim="800000"/>
            <a:headEnd/>
            <a:tailEnd/>
          </a:ln>
          <a:effectLst/>
        </p:spPr>
        <p:txBody>
          <a:bodyPr>
            <a:spAutoFit/>
          </a:bodyPr>
          <a:lstStyle/>
          <a:p>
            <a:r>
              <a:rPr lang="zh-CN" altLang="en-US" sz="2800" b="1">
                <a:ea typeface="黑体" pitchFamily="2" charset="-122"/>
              </a:rPr>
              <a:t>从</a:t>
            </a:r>
            <a:r>
              <a:rPr lang="zh-CN" altLang="en-US" sz="2800" b="1" u="sng">
                <a:solidFill>
                  <a:srgbClr val="CC0000"/>
                </a:solidFill>
                <a:ea typeface="黑体" pitchFamily="2" charset="-122"/>
              </a:rPr>
              <a:t>用户的角度</a:t>
            </a:r>
            <a:r>
              <a:rPr lang="zh-CN" altLang="en-US" sz="2800" b="1">
                <a:ea typeface="黑体" pitchFamily="2" charset="-122"/>
              </a:rPr>
              <a:t>出发，普遍希望通过软件测试</a:t>
            </a:r>
            <a:r>
              <a:rPr lang="zh-CN" altLang="en-US" sz="2800" b="1">
                <a:solidFill>
                  <a:schemeClr val="hlink"/>
                </a:solidFill>
                <a:ea typeface="黑体" pitchFamily="2" charset="-122"/>
              </a:rPr>
              <a:t>暴露软件中隐藏的错误和缺陷</a:t>
            </a:r>
            <a:r>
              <a:rPr lang="zh-CN" altLang="en-US" sz="2800" b="1">
                <a:ea typeface="黑体" pitchFamily="2" charset="-122"/>
              </a:rPr>
              <a:t>，以考虑是否可接受该产品。</a:t>
            </a:r>
          </a:p>
        </p:txBody>
      </p:sp>
      <p:pic>
        <p:nvPicPr>
          <p:cNvPr id="29703" name="Picture 7" descr="j0233018"/>
          <p:cNvPicPr>
            <a:picLocks noChangeAspect="1" noChangeArrowheads="1"/>
          </p:cNvPicPr>
          <p:nvPr/>
        </p:nvPicPr>
        <p:blipFill>
          <a:blip r:embed="rId3" cstate="print"/>
          <a:srcRect/>
          <a:stretch>
            <a:fillRect/>
          </a:stretch>
        </p:blipFill>
        <p:spPr bwMode="auto">
          <a:xfrm>
            <a:off x="838200" y="4038600"/>
            <a:ext cx="2025650" cy="2057400"/>
          </a:xfrm>
          <a:prstGeom prst="rect">
            <a:avLst/>
          </a:prstGeom>
          <a:noFill/>
        </p:spPr>
      </p:pic>
      <p:sp>
        <p:nvSpPr>
          <p:cNvPr id="29704" name="Rectangle 8"/>
          <p:cNvSpPr>
            <a:spLocks noChangeArrowheads="1"/>
          </p:cNvSpPr>
          <p:nvPr/>
        </p:nvSpPr>
        <p:spPr bwMode="auto">
          <a:xfrm>
            <a:off x="3352800" y="3810000"/>
            <a:ext cx="5310188" cy="1800225"/>
          </a:xfrm>
          <a:prstGeom prst="rect">
            <a:avLst/>
          </a:prstGeom>
          <a:noFill/>
          <a:ln w="9525" algn="ctr">
            <a:noFill/>
            <a:miter lim="800000"/>
            <a:headEnd/>
            <a:tailEnd/>
          </a:ln>
          <a:effectLst/>
        </p:spPr>
        <p:txBody>
          <a:bodyPr>
            <a:spAutoFit/>
          </a:bodyPr>
          <a:lstStyle/>
          <a:p>
            <a:r>
              <a:rPr lang="zh-CN" altLang="en-US" sz="2800" b="1">
                <a:ea typeface="黑体" pitchFamily="2" charset="-122"/>
              </a:rPr>
              <a:t>从</a:t>
            </a:r>
            <a:r>
              <a:rPr lang="zh-CN" altLang="en-US" sz="2800" b="1" u="sng">
                <a:solidFill>
                  <a:srgbClr val="CC0000"/>
                </a:solidFill>
                <a:ea typeface="黑体" pitchFamily="2" charset="-122"/>
              </a:rPr>
              <a:t>软件开发者的角度</a:t>
            </a:r>
            <a:r>
              <a:rPr lang="zh-CN" altLang="en-US" sz="2800" b="1">
                <a:ea typeface="黑体" pitchFamily="2" charset="-122"/>
              </a:rPr>
              <a:t>出发，则希望测试</a:t>
            </a:r>
            <a:r>
              <a:rPr lang="zh-CN" altLang="en-US" sz="2800" b="1">
                <a:solidFill>
                  <a:schemeClr val="hlink"/>
                </a:solidFill>
                <a:ea typeface="黑体" pitchFamily="2" charset="-122"/>
              </a:rPr>
              <a:t>表明</a:t>
            </a:r>
            <a:r>
              <a:rPr lang="zh-CN" altLang="en-US" sz="2800" b="1">
                <a:solidFill>
                  <a:srgbClr val="0000FF"/>
                </a:solidFill>
                <a:ea typeface="黑体" pitchFamily="2" charset="-122"/>
              </a:rPr>
              <a:t>该软件已正确地实现了用户的要求</a:t>
            </a:r>
            <a:r>
              <a:rPr lang="zh-CN" altLang="en-US" sz="2800" b="1">
                <a:ea typeface="黑体" pitchFamily="2" charset="-122"/>
              </a:rPr>
              <a:t>，确立人们对软件质量的信心。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9703"/>
                                        </p:tgtEl>
                                        <p:attrNameLst>
                                          <p:attrName>style.visibility</p:attrName>
                                        </p:attrNameLst>
                                      </p:cBhvr>
                                      <p:to>
                                        <p:strVal val="visible"/>
                                      </p:to>
                                    </p:set>
                                    <p:animEffect transition="in" filter="strips(downRight)">
                                      <p:cBhvr>
                                        <p:cTn id="7" dur="500"/>
                                        <p:tgtEl>
                                          <p:spTgt spid="2970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9704"/>
                                        </p:tgtEl>
                                        <p:attrNameLst>
                                          <p:attrName>style.visibility</p:attrName>
                                        </p:attrNameLst>
                                      </p:cBhvr>
                                      <p:to>
                                        <p:strVal val="visible"/>
                                      </p:to>
                                    </p:set>
                                    <p:animEffect transition="in" filter="strips(downRight)">
                                      <p:cBhvr>
                                        <p:cTn id="10" dur="500"/>
                                        <p:tgtEl>
                                          <p:spTgt spid="29704"/>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29700"/>
                                        </p:tgtEl>
                                        <p:attrNameLst>
                                          <p:attrName>style.visibility</p:attrName>
                                        </p:attrNameLst>
                                      </p:cBhvr>
                                      <p:to>
                                        <p:strVal val="visible"/>
                                      </p:to>
                                    </p:set>
                                    <p:animEffect transition="in" filter="strips(downRight)">
                                      <p:cBhvr>
                                        <p:cTn id="15" dur="500"/>
                                        <p:tgtEl>
                                          <p:spTgt spid="29700"/>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29701"/>
                                        </p:tgtEl>
                                        <p:attrNameLst>
                                          <p:attrName>style.visibility</p:attrName>
                                        </p:attrNameLst>
                                      </p:cBhvr>
                                      <p:to>
                                        <p:strVal val="visible"/>
                                      </p:to>
                                    </p:set>
                                    <p:animEffect transition="in" filter="strips(downRight)">
                                      <p:cBhvr>
                                        <p:cTn id="18"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970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E517D0C-7923-4282-B807-478B2937884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1A54641A-63F7-4E9C-A803-4A0B88CB5E6D}" type="slidenum">
              <a:rPr lang="en-US" altLang="zh-CN"/>
              <a:pPr/>
              <a:t>80</a:t>
            </a:fld>
            <a:endParaRPr lang="en-US" altLang="zh-CN"/>
          </a:p>
        </p:txBody>
      </p:sp>
      <p:sp>
        <p:nvSpPr>
          <p:cNvPr id="126978"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26979" name="Rectangle 3"/>
          <p:cNvSpPr>
            <a:spLocks noGrp="1" noChangeArrowheads="1"/>
          </p:cNvSpPr>
          <p:nvPr>
            <p:ph type="body" idx="1"/>
          </p:nvPr>
        </p:nvSpPr>
        <p:spPr>
          <a:xfrm>
            <a:off x="468313" y="1052513"/>
            <a:ext cx="8229600" cy="5272087"/>
          </a:xfrm>
        </p:spPr>
        <p:txBody>
          <a:bodyPr/>
          <a:lstStyle/>
          <a:p>
            <a:r>
              <a:rPr lang="zh-CN" altLang="en-US" u="sng">
                <a:solidFill>
                  <a:srgbClr val="CC0000"/>
                </a:solidFill>
              </a:rPr>
              <a:t>等价类划分的方法：</a:t>
            </a:r>
          </a:p>
          <a:p>
            <a:pPr lvl="1"/>
            <a:r>
              <a:rPr lang="en-US" altLang="zh-CN"/>
              <a:t>(5) </a:t>
            </a:r>
            <a:r>
              <a:rPr lang="zh-CN" altLang="en-US"/>
              <a:t>如果规定了</a:t>
            </a:r>
            <a:r>
              <a:rPr lang="zh-CN" altLang="en-US">
                <a:solidFill>
                  <a:srgbClr val="0000FF"/>
                </a:solidFill>
              </a:rPr>
              <a:t>输入数据必须遵守的规则</a:t>
            </a:r>
            <a:r>
              <a:rPr lang="zh-CN" altLang="en-US"/>
              <a:t>，则可以确立</a:t>
            </a:r>
            <a:r>
              <a:rPr lang="zh-CN" altLang="en-US">
                <a:solidFill>
                  <a:srgbClr val="CC0000"/>
                </a:solidFill>
              </a:rPr>
              <a:t>一个有效等价类（符合规则）</a:t>
            </a:r>
            <a:r>
              <a:rPr lang="zh-CN" altLang="en-US"/>
              <a:t>和</a:t>
            </a:r>
            <a:r>
              <a:rPr lang="zh-CN" altLang="en-US">
                <a:solidFill>
                  <a:srgbClr val="CC0000"/>
                </a:solidFill>
              </a:rPr>
              <a:t>若干个无效等价类（从不同角度违反规则）</a:t>
            </a:r>
            <a:r>
              <a:rPr lang="zh-CN" altLang="en-US"/>
              <a:t>。</a:t>
            </a:r>
          </a:p>
          <a:p>
            <a:pPr lvl="1"/>
            <a:r>
              <a:rPr lang="zh-CN" altLang="en-US"/>
              <a:t>例如，</a:t>
            </a:r>
            <a:r>
              <a:rPr lang="en-US" altLang="zh-CN"/>
              <a:t>Pascal</a:t>
            </a:r>
            <a:r>
              <a:rPr lang="zh-CN" altLang="en-US"/>
              <a:t>语言规定 “一个语句必须以分号‘</a:t>
            </a:r>
            <a:r>
              <a:rPr lang="en-US" altLang="zh-CN"/>
              <a:t>;’</a:t>
            </a:r>
            <a:r>
              <a:rPr lang="zh-CN" altLang="en-US"/>
              <a:t>结束”。</a:t>
            </a:r>
          </a:p>
          <a:p>
            <a:pPr lvl="2"/>
            <a:r>
              <a:rPr lang="zh-CN" altLang="en-US">
                <a:solidFill>
                  <a:srgbClr val="0000FF"/>
                </a:solidFill>
              </a:rPr>
              <a:t>一个有效等价类</a:t>
            </a:r>
            <a:r>
              <a:rPr lang="en-US" altLang="zh-CN"/>
              <a:t>——“</a:t>
            </a:r>
            <a:r>
              <a:rPr lang="zh-CN" altLang="en-US"/>
              <a:t>以‘</a:t>
            </a:r>
            <a:r>
              <a:rPr lang="en-US" altLang="zh-CN"/>
              <a:t>;’</a:t>
            </a:r>
            <a:r>
              <a:rPr lang="zh-CN" altLang="en-US"/>
              <a:t>结束”</a:t>
            </a:r>
          </a:p>
          <a:p>
            <a:pPr lvl="2"/>
            <a:r>
              <a:rPr lang="zh-CN" altLang="en-US">
                <a:solidFill>
                  <a:srgbClr val="0000FF"/>
                </a:solidFill>
              </a:rPr>
              <a:t>若干个无效等价类</a:t>
            </a:r>
            <a:r>
              <a:rPr lang="zh-CN" altLang="en-US"/>
              <a:t> </a:t>
            </a:r>
          </a:p>
          <a:p>
            <a:pPr lvl="3"/>
            <a:r>
              <a:rPr lang="zh-CN" altLang="en-US"/>
              <a:t>“以‘</a:t>
            </a:r>
            <a:r>
              <a:rPr lang="en-US" altLang="zh-CN"/>
              <a:t>:’</a:t>
            </a:r>
            <a:r>
              <a:rPr lang="zh-CN" altLang="en-US"/>
              <a:t>结束”		“以‘</a:t>
            </a:r>
            <a:r>
              <a:rPr lang="en-US" altLang="zh-CN"/>
              <a:t>,’</a:t>
            </a:r>
            <a:r>
              <a:rPr lang="zh-CN" altLang="en-US"/>
              <a:t>结束”</a:t>
            </a:r>
          </a:p>
          <a:p>
            <a:pPr lvl="3"/>
            <a:r>
              <a:rPr lang="zh-CN" altLang="en-US"/>
              <a:t>“以‘ ’结束”		“以</a:t>
            </a:r>
            <a:r>
              <a:rPr lang="en-US" altLang="zh-CN"/>
              <a:t>LF</a:t>
            </a:r>
            <a:r>
              <a:rPr lang="zh-CN" altLang="en-US"/>
              <a:t>结束”</a:t>
            </a:r>
          </a:p>
          <a:p>
            <a:pPr lvl="3"/>
            <a:r>
              <a:rPr lang="en-US" altLang="zh-CN"/>
              <a: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659096B1-2FC6-406A-BEEB-82C5B0FD3433}" type="datetime1">
              <a:rPr lang="zh-CN" altLang="en-US"/>
              <a:pPr/>
              <a:t>2020/1/5</a:t>
            </a:fld>
            <a:endParaRPr lang="en-US" altLang="zh-CN"/>
          </a:p>
        </p:txBody>
      </p:sp>
      <p:sp>
        <p:nvSpPr>
          <p:cNvPr id="12" name="灯片编号占位符 4"/>
          <p:cNvSpPr>
            <a:spLocks noGrp="1"/>
          </p:cNvSpPr>
          <p:nvPr>
            <p:ph type="sldNum" sz="quarter" idx="11"/>
          </p:nvPr>
        </p:nvSpPr>
        <p:spPr/>
        <p:txBody>
          <a:bodyPr/>
          <a:lstStyle/>
          <a:p>
            <a:fld id="{FC0AE488-94FD-4631-B954-7DF510195A79}" type="slidenum">
              <a:rPr lang="en-US" altLang="zh-CN"/>
              <a:pPr/>
              <a:t>81</a:t>
            </a:fld>
            <a:endParaRPr lang="en-US" altLang="zh-CN"/>
          </a:p>
        </p:txBody>
      </p:sp>
      <p:sp>
        <p:nvSpPr>
          <p:cNvPr id="128002"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28003"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练习</a:t>
            </a:r>
            <a:r>
              <a:rPr lang="en-US" altLang="zh-CN">
                <a:solidFill>
                  <a:srgbClr val="0000FF"/>
                </a:solidFill>
              </a:rPr>
              <a:t>】</a:t>
            </a:r>
            <a:r>
              <a:rPr lang="zh-CN" altLang="en-US"/>
              <a:t>某一</a:t>
            </a:r>
            <a:r>
              <a:rPr lang="en-US" altLang="zh-CN">
                <a:solidFill>
                  <a:srgbClr val="0000FF"/>
                </a:solidFill>
              </a:rPr>
              <a:t>8</a:t>
            </a:r>
            <a:r>
              <a:rPr lang="zh-CN" altLang="en-US">
                <a:solidFill>
                  <a:srgbClr val="0000FF"/>
                </a:solidFill>
              </a:rPr>
              <a:t>位微机</a:t>
            </a:r>
            <a:r>
              <a:rPr lang="zh-CN" altLang="en-US"/>
              <a:t>，其十六进制常数定义为：以</a:t>
            </a:r>
            <a:r>
              <a:rPr lang="en-US" altLang="zh-CN">
                <a:solidFill>
                  <a:srgbClr val="0000FF"/>
                </a:solidFill>
              </a:rPr>
              <a:t>0x</a:t>
            </a:r>
            <a:r>
              <a:rPr lang="zh-CN" altLang="en-US">
                <a:solidFill>
                  <a:srgbClr val="0000FF"/>
                </a:solidFill>
              </a:rPr>
              <a:t>或</a:t>
            </a:r>
            <a:r>
              <a:rPr lang="en-US" altLang="zh-CN">
                <a:solidFill>
                  <a:srgbClr val="0000FF"/>
                </a:solidFill>
              </a:rPr>
              <a:t>0X</a:t>
            </a:r>
            <a:r>
              <a:rPr lang="zh-CN" altLang="en-US">
                <a:solidFill>
                  <a:srgbClr val="0000FF"/>
                </a:solidFill>
              </a:rPr>
              <a:t>开头</a:t>
            </a:r>
            <a:r>
              <a:rPr lang="zh-CN" altLang="en-US"/>
              <a:t>的是十六进制整数，其值的范围是</a:t>
            </a:r>
            <a:r>
              <a:rPr lang="en-US" altLang="zh-CN">
                <a:solidFill>
                  <a:srgbClr val="0000FF"/>
                </a:solidFill>
              </a:rPr>
              <a:t>-7f</a:t>
            </a:r>
            <a:r>
              <a:rPr lang="zh-CN" altLang="en-US">
                <a:solidFill>
                  <a:srgbClr val="0000FF"/>
                </a:solidFill>
              </a:rPr>
              <a:t>～</a:t>
            </a:r>
            <a:r>
              <a:rPr lang="en-US" altLang="zh-CN">
                <a:solidFill>
                  <a:srgbClr val="0000FF"/>
                </a:solidFill>
              </a:rPr>
              <a:t>7f</a:t>
            </a:r>
            <a:r>
              <a:rPr lang="zh-CN" altLang="en-US"/>
              <a:t>（表示十六进制的大小写字母不加区别），如</a:t>
            </a:r>
            <a:r>
              <a:rPr lang="en-US" altLang="zh-CN"/>
              <a:t>0X13,0X6A,-0x3 </a:t>
            </a:r>
          </a:p>
          <a:p>
            <a:r>
              <a:rPr lang="en-US" altLang="zh-CN">
                <a:solidFill>
                  <a:srgbClr val="0000FF"/>
                </a:solidFill>
                <a:latin typeface="黑体" pitchFamily="2" charset="-122"/>
              </a:rPr>
              <a:t>①</a:t>
            </a:r>
            <a:r>
              <a:rPr lang="zh-CN" altLang="en-US">
                <a:solidFill>
                  <a:srgbClr val="0000FF"/>
                </a:solidFill>
              </a:rPr>
              <a:t>划分等价类</a:t>
            </a:r>
          </a:p>
        </p:txBody>
      </p:sp>
      <p:sp>
        <p:nvSpPr>
          <p:cNvPr id="128004" name="Rectangle 4"/>
          <p:cNvSpPr>
            <a:spLocks noChangeArrowheads="1"/>
          </p:cNvSpPr>
          <p:nvPr/>
        </p:nvSpPr>
        <p:spPr bwMode="auto">
          <a:xfrm>
            <a:off x="381000" y="36576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输入条件</a:t>
            </a:r>
          </a:p>
        </p:txBody>
      </p:sp>
      <p:sp>
        <p:nvSpPr>
          <p:cNvPr id="128005" name="Rectangle 5"/>
          <p:cNvSpPr>
            <a:spLocks noChangeArrowheads="1"/>
          </p:cNvSpPr>
          <p:nvPr/>
        </p:nvSpPr>
        <p:spPr bwMode="auto">
          <a:xfrm>
            <a:off x="2667000" y="36576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有效等价类</a:t>
            </a:r>
          </a:p>
        </p:txBody>
      </p:sp>
      <p:sp>
        <p:nvSpPr>
          <p:cNvPr id="128006" name="Rectangle 6"/>
          <p:cNvSpPr>
            <a:spLocks noChangeArrowheads="1"/>
          </p:cNvSpPr>
          <p:nvPr/>
        </p:nvSpPr>
        <p:spPr bwMode="auto">
          <a:xfrm>
            <a:off x="5715000" y="36576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无效等价类</a:t>
            </a:r>
          </a:p>
        </p:txBody>
      </p:sp>
      <p:sp>
        <p:nvSpPr>
          <p:cNvPr id="128007" name="Rectangle 7"/>
          <p:cNvSpPr>
            <a:spLocks noChangeArrowheads="1"/>
          </p:cNvSpPr>
          <p:nvPr/>
        </p:nvSpPr>
        <p:spPr bwMode="auto">
          <a:xfrm>
            <a:off x="381000" y="4191000"/>
            <a:ext cx="2286000" cy="990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十六进制整数</a:t>
            </a:r>
          </a:p>
          <a:p>
            <a:pPr algn="ctr"/>
            <a:r>
              <a:rPr lang="zh-CN" altLang="en-US" sz="2400" b="1">
                <a:solidFill>
                  <a:srgbClr val="CC0000"/>
                </a:solidFill>
                <a:ea typeface="黑体" pitchFamily="2" charset="-122"/>
              </a:rPr>
              <a:t>组成</a:t>
            </a:r>
          </a:p>
        </p:txBody>
      </p:sp>
      <p:sp>
        <p:nvSpPr>
          <p:cNvPr id="128008" name="Rectangle 8"/>
          <p:cNvSpPr>
            <a:spLocks noChangeArrowheads="1"/>
          </p:cNvSpPr>
          <p:nvPr/>
        </p:nvSpPr>
        <p:spPr bwMode="auto">
          <a:xfrm>
            <a:off x="2667000" y="4191000"/>
            <a:ext cx="3048000" cy="990600"/>
          </a:xfrm>
          <a:prstGeom prst="rect">
            <a:avLst/>
          </a:prstGeom>
          <a:solidFill>
            <a:schemeClr val="bg1"/>
          </a:solidFill>
          <a:ln w="9525" algn="ctr">
            <a:solidFill>
              <a:schemeClr val="tx1"/>
            </a:solidFill>
            <a:miter lim="800000"/>
            <a:headEnd/>
            <a:tailEnd/>
          </a:ln>
          <a:effectLst/>
        </p:spPr>
        <p:txBody>
          <a:bodyPr wrap="none" anchor="ctr"/>
          <a:lstStyle/>
          <a:p>
            <a:r>
              <a:rPr lang="en-US" altLang="zh-CN" b="1">
                <a:latin typeface="宋体" pitchFamily="2" charset="-122"/>
              </a:rPr>
              <a:t>⑴ </a:t>
            </a:r>
            <a:r>
              <a:rPr lang="en-US" altLang="zh-CN" b="1">
                <a:solidFill>
                  <a:srgbClr val="0000FF"/>
                </a:solidFill>
              </a:rPr>
              <a:t>0x,0X</a:t>
            </a:r>
            <a:r>
              <a:rPr lang="zh-CN" altLang="en-US" b="1"/>
              <a:t>开头的</a:t>
            </a:r>
            <a:r>
              <a:rPr lang="en-US" altLang="zh-CN" b="1">
                <a:solidFill>
                  <a:srgbClr val="0000FF"/>
                </a:solidFill>
              </a:rPr>
              <a:t>1-2</a:t>
            </a:r>
            <a:r>
              <a:rPr lang="zh-CN" altLang="en-US" b="1">
                <a:solidFill>
                  <a:srgbClr val="0000FF"/>
                </a:solidFill>
              </a:rPr>
              <a:t>位</a:t>
            </a:r>
            <a:r>
              <a:rPr lang="zh-CN" altLang="en-US" b="1"/>
              <a:t>串</a:t>
            </a:r>
          </a:p>
          <a:p>
            <a:r>
              <a:rPr lang="zh-CN" altLang="en-US" b="1">
                <a:latin typeface="宋体" pitchFamily="2" charset="-122"/>
              </a:rPr>
              <a:t>⑵ </a:t>
            </a:r>
            <a:r>
              <a:rPr lang="en-US" altLang="zh-CN" b="1">
                <a:solidFill>
                  <a:srgbClr val="0000FF"/>
                </a:solidFill>
              </a:rPr>
              <a:t>-0x,-0X</a:t>
            </a:r>
            <a:r>
              <a:rPr lang="zh-CN" altLang="en-US" b="1"/>
              <a:t>打头的</a:t>
            </a:r>
            <a:r>
              <a:rPr lang="en-US" altLang="zh-CN" b="1">
                <a:solidFill>
                  <a:srgbClr val="0000FF"/>
                </a:solidFill>
              </a:rPr>
              <a:t>1-2</a:t>
            </a:r>
            <a:r>
              <a:rPr lang="zh-CN" altLang="en-US" b="1">
                <a:solidFill>
                  <a:srgbClr val="0000FF"/>
                </a:solidFill>
              </a:rPr>
              <a:t>位</a:t>
            </a:r>
            <a:r>
              <a:rPr lang="zh-CN" altLang="en-US" b="1"/>
              <a:t>串</a:t>
            </a:r>
          </a:p>
        </p:txBody>
      </p:sp>
      <p:sp>
        <p:nvSpPr>
          <p:cNvPr id="128009" name="Rectangle 9"/>
          <p:cNvSpPr>
            <a:spLocks noChangeArrowheads="1"/>
          </p:cNvSpPr>
          <p:nvPr/>
        </p:nvSpPr>
        <p:spPr bwMode="auto">
          <a:xfrm>
            <a:off x="381000" y="5181600"/>
            <a:ext cx="2286000" cy="9906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十六进制整数</a:t>
            </a:r>
          </a:p>
          <a:p>
            <a:pPr algn="ctr"/>
            <a:r>
              <a:rPr lang="zh-CN" altLang="en-US" sz="2400" b="1">
                <a:solidFill>
                  <a:srgbClr val="CC0000"/>
                </a:solidFill>
                <a:ea typeface="黑体" pitchFamily="2" charset="-122"/>
              </a:rPr>
              <a:t>取值范围</a:t>
            </a:r>
          </a:p>
        </p:txBody>
      </p:sp>
      <p:sp>
        <p:nvSpPr>
          <p:cNvPr id="128010" name="Rectangle 10"/>
          <p:cNvSpPr>
            <a:spLocks noChangeArrowheads="1"/>
          </p:cNvSpPr>
          <p:nvPr/>
        </p:nvSpPr>
        <p:spPr bwMode="auto">
          <a:xfrm>
            <a:off x="2667000" y="5181600"/>
            <a:ext cx="3048000" cy="990600"/>
          </a:xfrm>
          <a:prstGeom prst="rect">
            <a:avLst/>
          </a:prstGeom>
          <a:solidFill>
            <a:schemeClr val="bg1"/>
          </a:solidFill>
          <a:ln w="9525" algn="ctr">
            <a:solidFill>
              <a:schemeClr val="tx1"/>
            </a:solidFill>
            <a:miter lim="800000"/>
            <a:headEnd/>
            <a:tailEnd/>
          </a:ln>
          <a:effectLst/>
        </p:spPr>
        <p:txBody>
          <a:bodyPr wrap="none" anchor="ctr"/>
          <a:lstStyle/>
          <a:p>
            <a:r>
              <a:rPr lang="en-US" altLang="zh-CN" b="1">
                <a:latin typeface="宋体" pitchFamily="2" charset="-122"/>
              </a:rPr>
              <a:t>⑶ </a:t>
            </a:r>
            <a:r>
              <a:rPr lang="en-US" altLang="zh-CN" b="1"/>
              <a:t>-7f</a:t>
            </a:r>
            <a:r>
              <a:rPr lang="zh-CN" altLang="en-US" b="1"/>
              <a:t>～</a:t>
            </a:r>
            <a:r>
              <a:rPr lang="en-US" altLang="zh-CN" b="1"/>
              <a:t>7f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strips(downRight)">
                                      <p:cBhvr>
                                        <p:cTn id="7" dur="500"/>
                                        <p:tgtEl>
                                          <p:spTgt spid="128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28003">
                                            <p:txEl>
                                              <p:pRg st="1" end="1"/>
                                            </p:txEl>
                                          </p:spTgt>
                                        </p:tgtEl>
                                        <p:attrNameLst>
                                          <p:attrName>style.visibility</p:attrName>
                                        </p:attrNameLst>
                                      </p:cBhvr>
                                      <p:to>
                                        <p:strVal val="visible"/>
                                      </p:to>
                                    </p:set>
                                    <p:animEffect transition="in" filter="strips(downRight)">
                                      <p:cBhvr>
                                        <p:cTn id="12" dur="500"/>
                                        <p:tgtEl>
                                          <p:spTgt spid="128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8004"/>
                                        </p:tgtEl>
                                        <p:attrNameLst>
                                          <p:attrName>style.visibility</p:attrName>
                                        </p:attrNameLst>
                                      </p:cBhvr>
                                      <p:to>
                                        <p:strVal val="visible"/>
                                      </p:to>
                                    </p:set>
                                    <p:anim calcmode="lin" valueType="num">
                                      <p:cBhvr additive="base">
                                        <p:cTn id="17" dur="500" fill="hold"/>
                                        <p:tgtEl>
                                          <p:spTgt spid="128004"/>
                                        </p:tgtEl>
                                        <p:attrNameLst>
                                          <p:attrName>ppt_x</p:attrName>
                                        </p:attrNameLst>
                                      </p:cBhvr>
                                      <p:tavLst>
                                        <p:tav tm="0">
                                          <p:val>
                                            <p:strVal val="#ppt_x"/>
                                          </p:val>
                                        </p:tav>
                                        <p:tav tm="100000">
                                          <p:val>
                                            <p:strVal val="#ppt_x"/>
                                          </p:val>
                                        </p:tav>
                                      </p:tavLst>
                                    </p:anim>
                                    <p:anim calcmode="lin" valueType="num">
                                      <p:cBhvr additive="base">
                                        <p:cTn id="18" dur="500" fill="hold"/>
                                        <p:tgtEl>
                                          <p:spTgt spid="1280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8005"/>
                                        </p:tgtEl>
                                        <p:attrNameLst>
                                          <p:attrName>style.visibility</p:attrName>
                                        </p:attrNameLst>
                                      </p:cBhvr>
                                      <p:to>
                                        <p:strVal val="visible"/>
                                      </p:to>
                                    </p:set>
                                    <p:anim calcmode="lin" valueType="num">
                                      <p:cBhvr additive="base">
                                        <p:cTn id="21" dur="500" fill="hold"/>
                                        <p:tgtEl>
                                          <p:spTgt spid="128005"/>
                                        </p:tgtEl>
                                        <p:attrNameLst>
                                          <p:attrName>ppt_x</p:attrName>
                                        </p:attrNameLst>
                                      </p:cBhvr>
                                      <p:tavLst>
                                        <p:tav tm="0">
                                          <p:val>
                                            <p:strVal val="#ppt_x"/>
                                          </p:val>
                                        </p:tav>
                                        <p:tav tm="100000">
                                          <p:val>
                                            <p:strVal val="#ppt_x"/>
                                          </p:val>
                                        </p:tav>
                                      </p:tavLst>
                                    </p:anim>
                                    <p:anim calcmode="lin" valueType="num">
                                      <p:cBhvr additive="base">
                                        <p:cTn id="22" dur="500" fill="hold"/>
                                        <p:tgtEl>
                                          <p:spTgt spid="12800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8006"/>
                                        </p:tgtEl>
                                        <p:attrNameLst>
                                          <p:attrName>style.visibility</p:attrName>
                                        </p:attrNameLst>
                                      </p:cBhvr>
                                      <p:to>
                                        <p:strVal val="visible"/>
                                      </p:to>
                                    </p:set>
                                    <p:anim calcmode="lin" valueType="num">
                                      <p:cBhvr additive="base">
                                        <p:cTn id="25" dur="500" fill="hold"/>
                                        <p:tgtEl>
                                          <p:spTgt spid="128006"/>
                                        </p:tgtEl>
                                        <p:attrNameLst>
                                          <p:attrName>ppt_x</p:attrName>
                                        </p:attrNameLst>
                                      </p:cBhvr>
                                      <p:tavLst>
                                        <p:tav tm="0">
                                          <p:val>
                                            <p:strVal val="#ppt_x"/>
                                          </p:val>
                                        </p:tav>
                                        <p:tav tm="100000">
                                          <p:val>
                                            <p:strVal val="#ppt_x"/>
                                          </p:val>
                                        </p:tav>
                                      </p:tavLst>
                                    </p:anim>
                                    <p:anim calcmode="lin" valueType="num">
                                      <p:cBhvr additive="base">
                                        <p:cTn id="26" dur="500" fill="hold"/>
                                        <p:tgtEl>
                                          <p:spTgt spid="12800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8007"/>
                                        </p:tgtEl>
                                        <p:attrNameLst>
                                          <p:attrName>style.visibility</p:attrName>
                                        </p:attrNameLst>
                                      </p:cBhvr>
                                      <p:to>
                                        <p:strVal val="visible"/>
                                      </p:to>
                                    </p:set>
                                    <p:anim calcmode="lin" valueType="num">
                                      <p:cBhvr additive="base">
                                        <p:cTn id="31" dur="500" fill="hold"/>
                                        <p:tgtEl>
                                          <p:spTgt spid="128007"/>
                                        </p:tgtEl>
                                        <p:attrNameLst>
                                          <p:attrName>ppt_x</p:attrName>
                                        </p:attrNameLst>
                                      </p:cBhvr>
                                      <p:tavLst>
                                        <p:tav tm="0">
                                          <p:val>
                                            <p:strVal val="#ppt_x"/>
                                          </p:val>
                                        </p:tav>
                                        <p:tav tm="100000">
                                          <p:val>
                                            <p:strVal val="#ppt_x"/>
                                          </p:val>
                                        </p:tav>
                                      </p:tavLst>
                                    </p:anim>
                                    <p:anim calcmode="lin" valueType="num">
                                      <p:cBhvr additive="base">
                                        <p:cTn id="32" dur="500" fill="hold"/>
                                        <p:tgtEl>
                                          <p:spTgt spid="12800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8009"/>
                                        </p:tgtEl>
                                        <p:attrNameLst>
                                          <p:attrName>style.visibility</p:attrName>
                                        </p:attrNameLst>
                                      </p:cBhvr>
                                      <p:to>
                                        <p:strVal val="visible"/>
                                      </p:to>
                                    </p:set>
                                    <p:anim calcmode="lin" valueType="num">
                                      <p:cBhvr additive="base">
                                        <p:cTn id="37" dur="500" fill="hold"/>
                                        <p:tgtEl>
                                          <p:spTgt spid="128009"/>
                                        </p:tgtEl>
                                        <p:attrNameLst>
                                          <p:attrName>ppt_x</p:attrName>
                                        </p:attrNameLst>
                                      </p:cBhvr>
                                      <p:tavLst>
                                        <p:tav tm="0">
                                          <p:val>
                                            <p:strVal val="#ppt_x"/>
                                          </p:val>
                                        </p:tav>
                                        <p:tav tm="100000">
                                          <p:val>
                                            <p:strVal val="#ppt_x"/>
                                          </p:val>
                                        </p:tav>
                                      </p:tavLst>
                                    </p:anim>
                                    <p:anim calcmode="lin" valueType="num">
                                      <p:cBhvr additive="base">
                                        <p:cTn id="38" dur="500" fill="hold"/>
                                        <p:tgtEl>
                                          <p:spTgt spid="12800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8008"/>
                                        </p:tgtEl>
                                        <p:attrNameLst>
                                          <p:attrName>style.visibility</p:attrName>
                                        </p:attrNameLst>
                                      </p:cBhvr>
                                      <p:to>
                                        <p:strVal val="visible"/>
                                      </p:to>
                                    </p:set>
                                    <p:anim calcmode="lin" valueType="num">
                                      <p:cBhvr additive="base">
                                        <p:cTn id="43" dur="500" fill="hold"/>
                                        <p:tgtEl>
                                          <p:spTgt spid="128008"/>
                                        </p:tgtEl>
                                        <p:attrNameLst>
                                          <p:attrName>ppt_x</p:attrName>
                                        </p:attrNameLst>
                                      </p:cBhvr>
                                      <p:tavLst>
                                        <p:tav tm="0">
                                          <p:val>
                                            <p:strVal val="#ppt_x"/>
                                          </p:val>
                                        </p:tav>
                                        <p:tav tm="100000">
                                          <p:val>
                                            <p:strVal val="#ppt_x"/>
                                          </p:val>
                                        </p:tav>
                                      </p:tavLst>
                                    </p:anim>
                                    <p:anim calcmode="lin" valueType="num">
                                      <p:cBhvr additive="base">
                                        <p:cTn id="44" dur="500" fill="hold"/>
                                        <p:tgtEl>
                                          <p:spTgt spid="12800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8010"/>
                                        </p:tgtEl>
                                        <p:attrNameLst>
                                          <p:attrName>style.visibility</p:attrName>
                                        </p:attrNameLst>
                                      </p:cBhvr>
                                      <p:to>
                                        <p:strVal val="visible"/>
                                      </p:to>
                                    </p:set>
                                    <p:anim calcmode="lin" valueType="num">
                                      <p:cBhvr additive="base">
                                        <p:cTn id="49" dur="500" fill="hold"/>
                                        <p:tgtEl>
                                          <p:spTgt spid="128010"/>
                                        </p:tgtEl>
                                        <p:attrNameLst>
                                          <p:attrName>ppt_x</p:attrName>
                                        </p:attrNameLst>
                                      </p:cBhvr>
                                      <p:tavLst>
                                        <p:tav tm="0">
                                          <p:val>
                                            <p:strVal val="#ppt_x"/>
                                          </p:val>
                                        </p:tav>
                                        <p:tav tm="100000">
                                          <p:val>
                                            <p:strVal val="#ppt_x"/>
                                          </p:val>
                                        </p:tav>
                                      </p:tavLst>
                                    </p:anim>
                                    <p:anim calcmode="lin" valueType="num">
                                      <p:cBhvr additive="base">
                                        <p:cTn id="50" dur="500" fill="hold"/>
                                        <p:tgtEl>
                                          <p:spTgt spid="128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4" grpId="0" animBg="1"/>
      <p:bldP spid="128005" grpId="0" animBg="1"/>
      <p:bldP spid="128006" grpId="0" animBg="1"/>
      <p:bldP spid="128007" grpId="0" animBg="1"/>
      <p:bldP spid="128008" grpId="0" animBg="1"/>
      <p:bldP spid="128009" grpId="0" animBg="1"/>
      <p:bldP spid="1280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22142B07-CDBF-4141-B682-DB4E6AD95D5D}" type="datetime1">
              <a:rPr lang="zh-CN" altLang="en-US"/>
              <a:pPr/>
              <a:t>2020/1/5</a:t>
            </a:fld>
            <a:endParaRPr lang="en-US" altLang="zh-CN"/>
          </a:p>
        </p:txBody>
      </p:sp>
      <p:sp>
        <p:nvSpPr>
          <p:cNvPr id="14" name="灯片编号占位符 4"/>
          <p:cNvSpPr>
            <a:spLocks noGrp="1"/>
          </p:cNvSpPr>
          <p:nvPr>
            <p:ph type="sldNum" sz="quarter" idx="11"/>
          </p:nvPr>
        </p:nvSpPr>
        <p:spPr/>
        <p:txBody>
          <a:bodyPr/>
          <a:lstStyle/>
          <a:p>
            <a:fld id="{51593054-8C57-4DCC-8D2B-38D9BBE44256}" type="slidenum">
              <a:rPr lang="en-US" altLang="zh-CN"/>
              <a:pPr/>
              <a:t>82</a:t>
            </a:fld>
            <a:endParaRPr lang="en-US" altLang="zh-CN"/>
          </a:p>
        </p:txBody>
      </p:sp>
      <p:sp>
        <p:nvSpPr>
          <p:cNvPr id="129026"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29027" name="Rectangle 3"/>
          <p:cNvSpPr>
            <a:spLocks noChangeArrowheads="1"/>
          </p:cNvSpPr>
          <p:nvPr/>
        </p:nvSpPr>
        <p:spPr bwMode="auto">
          <a:xfrm>
            <a:off x="381000" y="18288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输入条件</a:t>
            </a:r>
          </a:p>
        </p:txBody>
      </p:sp>
      <p:sp>
        <p:nvSpPr>
          <p:cNvPr id="129028" name="Rectangle 4"/>
          <p:cNvSpPr>
            <a:spLocks noChangeArrowheads="1"/>
          </p:cNvSpPr>
          <p:nvPr/>
        </p:nvSpPr>
        <p:spPr bwMode="auto">
          <a:xfrm>
            <a:off x="2667000" y="1828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有效等价类</a:t>
            </a:r>
          </a:p>
        </p:txBody>
      </p:sp>
      <p:sp>
        <p:nvSpPr>
          <p:cNvPr id="129029" name="Rectangle 5"/>
          <p:cNvSpPr>
            <a:spLocks noChangeArrowheads="1"/>
          </p:cNvSpPr>
          <p:nvPr/>
        </p:nvSpPr>
        <p:spPr bwMode="auto">
          <a:xfrm>
            <a:off x="5715000" y="18288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无效等价类</a:t>
            </a:r>
          </a:p>
        </p:txBody>
      </p:sp>
      <p:sp>
        <p:nvSpPr>
          <p:cNvPr id="129030" name="Rectangle 6"/>
          <p:cNvSpPr>
            <a:spLocks noChangeArrowheads="1"/>
          </p:cNvSpPr>
          <p:nvPr/>
        </p:nvSpPr>
        <p:spPr bwMode="auto">
          <a:xfrm>
            <a:off x="381000" y="2362200"/>
            <a:ext cx="2286000" cy="18288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十六进制整数</a:t>
            </a:r>
          </a:p>
          <a:p>
            <a:pPr algn="ctr"/>
            <a:r>
              <a:rPr lang="zh-CN" altLang="en-US" sz="2400" b="1">
                <a:solidFill>
                  <a:srgbClr val="CC0000"/>
                </a:solidFill>
                <a:ea typeface="黑体" pitchFamily="2" charset="-122"/>
              </a:rPr>
              <a:t>组成</a:t>
            </a:r>
          </a:p>
        </p:txBody>
      </p:sp>
      <p:sp>
        <p:nvSpPr>
          <p:cNvPr id="129031" name="Rectangle 7"/>
          <p:cNvSpPr>
            <a:spLocks noChangeArrowheads="1"/>
          </p:cNvSpPr>
          <p:nvPr/>
        </p:nvSpPr>
        <p:spPr bwMode="auto">
          <a:xfrm>
            <a:off x="2667000" y="2362200"/>
            <a:ext cx="3048000" cy="1828800"/>
          </a:xfrm>
          <a:prstGeom prst="rect">
            <a:avLst/>
          </a:prstGeom>
          <a:solidFill>
            <a:schemeClr val="bg1"/>
          </a:solidFill>
          <a:ln w="9525" algn="ctr">
            <a:solidFill>
              <a:schemeClr val="tx1"/>
            </a:solidFill>
            <a:miter lim="800000"/>
            <a:headEnd/>
            <a:tailEnd/>
          </a:ln>
          <a:effectLst/>
        </p:spPr>
        <p:txBody>
          <a:bodyPr wrap="none" anchor="ctr"/>
          <a:lstStyle/>
          <a:p>
            <a:r>
              <a:rPr lang="en-US" altLang="zh-CN" b="1">
                <a:ea typeface="黑体" pitchFamily="2" charset="-122"/>
              </a:rPr>
              <a:t>⑴ 0x,0X</a:t>
            </a:r>
            <a:r>
              <a:rPr lang="zh-CN" altLang="en-US" b="1">
                <a:ea typeface="黑体" pitchFamily="2" charset="-122"/>
              </a:rPr>
              <a:t>开头的</a:t>
            </a:r>
            <a:r>
              <a:rPr lang="en-US" altLang="zh-CN" b="1">
                <a:ea typeface="黑体" pitchFamily="2" charset="-122"/>
              </a:rPr>
              <a:t>1-2</a:t>
            </a:r>
            <a:r>
              <a:rPr lang="zh-CN" altLang="en-US" b="1">
                <a:ea typeface="黑体" pitchFamily="2" charset="-122"/>
              </a:rPr>
              <a:t>位串</a:t>
            </a:r>
          </a:p>
          <a:p>
            <a:r>
              <a:rPr lang="zh-CN" altLang="en-US" b="1">
                <a:ea typeface="黑体" pitchFamily="2" charset="-122"/>
              </a:rPr>
              <a:t>⑵ </a:t>
            </a:r>
            <a:r>
              <a:rPr lang="en-US" altLang="zh-CN" b="1">
                <a:ea typeface="黑体" pitchFamily="2" charset="-122"/>
              </a:rPr>
              <a:t>-0x,-0X</a:t>
            </a:r>
            <a:r>
              <a:rPr lang="zh-CN" altLang="en-US" b="1">
                <a:ea typeface="黑体" pitchFamily="2" charset="-122"/>
              </a:rPr>
              <a:t>打头的</a:t>
            </a:r>
            <a:r>
              <a:rPr lang="en-US" altLang="zh-CN" b="1">
                <a:ea typeface="黑体" pitchFamily="2" charset="-122"/>
              </a:rPr>
              <a:t>1-2</a:t>
            </a:r>
            <a:r>
              <a:rPr lang="zh-CN" altLang="en-US" b="1">
                <a:ea typeface="黑体" pitchFamily="2" charset="-122"/>
              </a:rPr>
              <a:t>位串</a:t>
            </a:r>
          </a:p>
        </p:txBody>
      </p:sp>
      <p:sp>
        <p:nvSpPr>
          <p:cNvPr id="129032" name="Rectangle 8"/>
          <p:cNvSpPr>
            <a:spLocks noChangeArrowheads="1"/>
          </p:cNvSpPr>
          <p:nvPr/>
        </p:nvSpPr>
        <p:spPr bwMode="auto">
          <a:xfrm>
            <a:off x="381000" y="4191000"/>
            <a:ext cx="2286000" cy="19050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十六进制整数</a:t>
            </a:r>
          </a:p>
          <a:p>
            <a:pPr algn="ctr"/>
            <a:r>
              <a:rPr lang="zh-CN" altLang="en-US" sz="2400" b="1">
                <a:solidFill>
                  <a:srgbClr val="CC0000"/>
                </a:solidFill>
                <a:ea typeface="黑体" pitchFamily="2" charset="-122"/>
              </a:rPr>
              <a:t>取值范围</a:t>
            </a:r>
          </a:p>
        </p:txBody>
      </p:sp>
      <p:sp>
        <p:nvSpPr>
          <p:cNvPr id="129033" name="Rectangle 9"/>
          <p:cNvSpPr>
            <a:spLocks noChangeArrowheads="1"/>
          </p:cNvSpPr>
          <p:nvPr/>
        </p:nvSpPr>
        <p:spPr bwMode="auto">
          <a:xfrm>
            <a:off x="2667000" y="4191000"/>
            <a:ext cx="3048000" cy="19050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⑶ -7f</a:t>
            </a:r>
            <a:r>
              <a:rPr lang="zh-CN" altLang="en-US" sz="2400" b="1">
                <a:ea typeface="黑体" pitchFamily="2" charset="-122"/>
              </a:rPr>
              <a:t>～</a:t>
            </a:r>
            <a:r>
              <a:rPr lang="en-US" altLang="zh-CN" sz="2400" b="1">
                <a:ea typeface="黑体" pitchFamily="2" charset="-122"/>
              </a:rPr>
              <a:t>7f</a:t>
            </a:r>
          </a:p>
        </p:txBody>
      </p:sp>
      <p:sp>
        <p:nvSpPr>
          <p:cNvPr id="129034" name="Rectangle 10"/>
          <p:cNvSpPr>
            <a:spLocks noChangeArrowheads="1"/>
          </p:cNvSpPr>
          <p:nvPr/>
        </p:nvSpPr>
        <p:spPr bwMode="auto">
          <a:xfrm>
            <a:off x="5715000" y="2362200"/>
            <a:ext cx="3048000" cy="1828800"/>
          </a:xfrm>
          <a:prstGeom prst="rect">
            <a:avLst/>
          </a:prstGeom>
          <a:solidFill>
            <a:schemeClr val="bg1"/>
          </a:solidFill>
          <a:ln w="9525" algn="ctr">
            <a:solidFill>
              <a:schemeClr val="tx1"/>
            </a:solidFill>
            <a:miter lim="800000"/>
            <a:headEnd/>
            <a:tailEnd/>
          </a:ln>
          <a:effectLst/>
        </p:spPr>
        <p:txBody>
          <a:bodyPr wrap="none" anchor="ctr"/>
          <a:lstStyle/>
          <a:p>
            <a:r>
              <a:rPr lang="en-US" altLang="zh-CN" b="1">
                <a:ea typeface="黑体" pitchFamily="2" charset="-122"/>
              </a:rPr>
              <a:t>⑷</a:t>
            </a:r>
            <a:r>
              <a:rPr lang="zh-CN" altLang="en-US" b="1">
                <a:ea typeface="黑体" pitchFamily="2" charset="-122"/>
              </a:rPr>
              <a:t>非</a:t>
            </a:r>
            <a:r>
              <a:rPr lang="en-US" altLang="zh-CN" b="1">
                <a:ea typeface="黑体" pitchFamily="2" charset="-122"/>
              </a:rPr>
              <a:t>0x,0X,-0x,-0X</a:t>
            </a:r>
            <a:r>
              <a:rPr lang="zh-CN" altLang="en-US" b="1">
                <a:ea typeface="黑体" pitchFamily="2" charset="-122"/>
              </a:rPr>
              <a:t>打头的串</a:t>
            </a:r>
          </a:p>
          <a:p>
            <a:r>
              <a:rPr lang="zh-CN" altLang="en-US" b="1">
                <a:ea typeface="黑体" pitchFamily="2" charset="-122"/>
              </a:rPr>
              <a:t>⑸含有</a:t>
            </a:r>
            <a:r>
              <a:rPr lang="en-US" altLang="zh-CN" b="1">
                <a:ea typeface="黑体" pitchFamily="2" charset="-122"/>
              </a:rPr>
              <a:t>a,b,c,d,e,f</a:t>
            </a:r>
            <a:r>
              <a:rPr lang="zh-CN" altLang="en-US" b="1">
                <a:ea typeface="黑体" pitchFamily="2" charset="-122"/>
              </a:rPr>
              <a:t>以外字符</a:t>
            </a:r>
          </a:p>
          <a:p>
            <a:r>
              <a:rPr lang="zh-CN" altLang="en-US" b="1">
                <a:ea typeface="黑体" pitchFamily="2" charset="-122"/>
              </a:rPr>
              <a:t>⑹开头后多于</a:t>
            </a:r>
            <a:r>
              <a:rPr lang="en-US" altLang="zh-CN" b="1">
                <a:ea typeface="黑体" pitchFamily="2" charset="-122"/>
              </a:rPr>
              <a:t>2</a:t>
            </a:r>
            <a:r>
              <a:rPr lang="zh-CN" altLang="en-US" b="1">
                <a:ea typeface="黑体" pitchFamily="2" charset="-122"/>
              </a:rPr>
              <a:t>个字符</a:t>
            </a:r>
          </a:p>
          <a:p>
            <a:r>
              <a:rPr lang="zh-CN" altLang="en-US" b="1"/>
              <a:t>⑺</a:t>
            </a:r>
            <a:r>
              <a:rPr lang="zh-CN" altLang="en-US" b="1">
                <a:ea typeface="黑体" pitchFamily="2" charset="-122"/>
              </a:rPr>
              <a:t>开头后少于</a:t>
            </a:r>
            <a:r>
              <a:rPr lang="en-US" altLang="zh-CN" b="1">
                <a:ea typeface="黑体" pitchFamily="2" charset="-122"/>
              </a:rPr>
              <a:t>1</a:t>
            </a:r>
            <a:r>
              <a:rPr lang="zh-CN" altLang="en-US" b="1">
                <a:ea typeface="黑体" pitchFamily="2" charset="-122"/>
              </a:rPr>
              <a:t>个字符</a:t>
            </a:r>
          </a:p>
        </p:txBody>
      </p:sp>
      <p:sp>
        <p:nvSpPr>
          <p:cNvPr id="129035" name="Rectangle 11"/>
          <p:cNvSpPr>
            <a:spLocks noChangeArrowheads="1"/>
          </p:cNvSpPr>
          <p:nvPr/>
        </p:nvSpPr>
        <p:spPr bwMode="auto">
          <a:xfrm>
            <a:off x="5715000" y="4191000"/>
            <a:ext cx="3048000" cy="1905000"/>
          </a:xfrm>
          <a:prstGeom prst="rect">
            <a:avLst/>
          </a:prstGeom>
          <a:solidFill>
            <a:schemeClr val="bg1"/>
          </a:solidFill>
          <a:ln w="9525" algn="ctr">
            <a:solidFill>
              <a:schemeClr val="tx1"/>
            </a:solidFill>
            <a:miter lim="800000"/>
            <a:headEnd/>
            <a:tailEnd/>
          </a:ln>
          <a:effectLst/>
        </p:spPr>
        <p:txBody>
          <a:bodyPr wrap="none" anchor="ctr"/>
          <a:lstStyle/>
          <a:p>
            <a:r>
              <a:rPr lang="en-US" altLang="zh-CN" sz="2400" b="1">
                <a:ea typeface="黑体" pitchFamily="2" charset="-122"/>
              </a:rPr>
              <a:t>⑻</a:t>
            </a:r>
            <a:r>
              <a:rPr lang="zh-CN" altLang="en-US" sz="2400" b="1">
                <a:ea typeface="黑体" pitchFamily="2" charset="-122"/>
              </a:rPr>
              <a:t>小于</a:t>
            </a:r>
            <a:r>
              <a:rPr lang="en-US" altLang="zh-CN" sz="2400" b="1">
                <a:ea typeface="黑体" pitchFamily="2" charset="-122"/>
              </a:rPr>
              <a:t>-7f</a:t>
            </a:r>
          </a:p>
          <a:p>
            <a:r>
              <a:rPr lang="en-US" altLang="zh-CN" sz="2400" b="1">
                <a:ea typeface="黑体" pitchFamily="2" charset="-122"/>
              </a:rPr>
              <a:t>⑼</a:t>
            </a:r>
            <a:r>
              <a:rPr lang="zh-CN" altLang="en-US" sz="2400" b="1">
                <a:ea typeface="黑体" pitchFamily="2" charset="-122"/>
              </a:rPr>
              <a:t>大于</a:t>
            </a:r>
            <a:r>
              <a:rPr lang="en-US" altLang="zh-CN" sz="2400" b="1">
                <a:ea typeface="黑体" pitchFamily="2" charset="-122"/>
              </a:rPr>
              <a:t>7f</a:t>
            </a:r>
          </a:p>
        </p:txBody>
      </p:sp>
      <p:sp>
        <p:nvSpPr>
          <p:cNvPr id="129036" name="Rectangle 12"/>
          <p:cNvSpPr>
            <a:spLocks noGrp="1" noChangeArrowheads="1"/>
          </p:cNvSpPr>
          <p:nvPr>
            <p:ph type="body" idx="1"/>
          </p:nvPr>
        </p:nvSpPr>
        <p:spPr/>
        <p:txBody>
          <a:bodyPr/>
          <a:lstStyle/>
          <a:p>
            <a:r>
              <a:rPr lang="en-US" altLang="zh-CN">
                <a:solidFill>
                  <a:srgbClr val="0000FF"/>
                </a:solidFill>
                <a:latin typeface="黑体" pitchFamily="2" charset="-122"/>
              </a:rPr>
              <a:t>①</a:t>
            </a:r>
            <a:r>
              <a:rPr lang="zh-CN" altLang="en-US">
                <a:solidFill>
                  <a:srgbClr val="0000FF"/>
                </a:solidFill>
              </a:rPr>
              <a:t>划分等价类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9034">
                                            <p:bg/>
                                          </p:spTgt>
                                        </p:tgtEl>
                                        <p:attrNameLst>
                                          <p:attrName>style.visibility</p:attrName>
                                        </p:attrNameLst>
                                      </p:cBhvr>
                                      <p:to>
                                        <p:strVal val="visible"/>
                                      </p:to>
                                    </p:set>
                                    <p:animEffect transition="in" filter="strips(downRight)">
                                      <p:cBhvr>
                                        <p:cTn id="7" dur="500"/>
                                        <p:tgtEl>
                                          <p:spTgt spid="129034">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9034">
                                            <p:txEl>
                                              <p:pRg st="0" end="0"/>
                                            </p:txEl>
                                          </p:spTgt>
                                        </p:tgtEl>
                                        <p:attrNameLst>
                                          <p:attrName>style.visibility</p:attrName>
                                        </p:attrNameLst>
                                      </p:cBhvr>
                                      <p:to>
                                        <p:strVal val="visible"/>
                                      </p:to>
                                    </p:set>
                                    <p:animEffect transition="in" filter="strips(downRight)">
                                      <p:cBhvr>
                                        <p:cTn id="12" dur="500"/>
                                        <p:tgtEl>
                                          <p:spTgt spid="12903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9034">
                                            <p:txEl>
                                              <p:pRg st="1" end="1"/>
                                            </p:txEl>
                                          </p:spTgt>
                                        </p:tgtEl>
                                        <p:attrNameLst>
                                          <p:attrName>style.visibility</p:attrName>
                                        </p:attrNameLst>
                                      </p:cBhvr>
                                      <p:to>
                                        <p:strVal val="visible"/>
                                      </p:to>
                                    </p:set>
                                    <p:animEffect transition="in" filter="strips(downRight)">
                                      <p:cBhvr>
                                        <p:cTn id="17" dur="500"/>
                                        <p:tgtEl>
                                          <p:spTgt spid="12903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9034">
                                            <p:txEl>
                                              <p:pRg st="2" end="2"/>
                                            </p:txEl>
                                          </p:spTgt>
                                        </p:tgtEl>
                                        <p:attrNameLst>
                                          <p:attrName>style.visibility</p:attrName>
                                        </p:attrNameLst>
                                      </p:cBhvr>
                                      <p:to>
                                        <p:strVal val="visible"/>
                                      </p:to>
                                    </p:set>
                                    <p:animEffect transition="in" filter="strips(downRight)">
                                      <p:cBhvr>
                                        <p:cTn id="22" dur="500"/>
                                        <p:tgtEl>
                                          <p:spTgt spid="129034">
                                            <p:txEl>
                                              <p:pRg st="2" end="2"/>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129034">
                                            <p:txEl>
                                              <p:pRg st="3" end="3"/>
                                            </p:txEl>
                                          </p:spTgt>
                                        </p:tgtEl>
                                        <p:attrNameLst>
                                          <p:attrName>style.visibility</p:attrName>
                                        </p:attrNameLst>
                                      </p:cBhvr>
                                      <p:to>
                                        <p:strVal val="visible"/>
                                      </p:to>
                                    </p:set>
                                    <p:animEffect transition="in" filter="strips(downRight)">
                                      <p:cBhvr>
                                        <p:cTn id="25" dur="500"/>
                                        <p:tgtEl>
                                          <p:spTgt spid="12903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29035">
                                            <p:bg/>
                                          </p:spTgt>
                                        </p:tgtEl>
                                        <p:attrNameLst>
                                          <p:attrName>style.visibility</p:attrName>
                                        </p:attrNameLst>
                                      </p:cBhvr>
                                      <p:to>
                                        <p:strVal val="visible"/>
                                      </p:to>
                                    </p:set>
                                    <p:animEffect transition="in" filter="strips(downRight)">
                                      <p:cBhvr>
                                        <p:cTn id="30" dur="500"/>
                                        <p:tgtEl>
                                          <p:spTgt spid="129035">
                                            <p:bg/>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29035">
                                            <p:txEl>
                                              <p:pRg st="0" end="0"/>
                                            </p:txEl>
                                          </p:spTgt>
                                        </p:tgtEl>
                                        <p:attrNameLst>
                                          <p:attrName>style.visibility</p:attrName>
                                        </p:attrNameLst>
                                      </p:cBhvr>
                                      <p:to>
                                        <p:strVal val="visible"/>
                                      </p:to>
                                    </p:set>
                                    <p:animEffect transition="in" filter="strips(downRight)">
                                      <p:cBhvr>
                                        <p:cTn id="35" dur="500"/>
                                        <p:tgtEl>
                                          <p:spTgt spid="12903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29035">
                                            <p:txEl>
                                              <p:pRg st="1" end="1"/>
                                            </p:txEl>
                                          </p:spTgt>
                                        </p:tgtEl>
                                        <p:attrNameLst>
                                          <p:attrName>style.visibility</p:attrName>
                                        </p:attrNameLst>
                                      </p:cBhvr>
                                      <p:to>
                                        <p:strVal val="visible"/>
                                      </p:to>
                                    </p:set>
                                    <p:animEffect transition="in" filter="strips(downRight)">
                                      <p:cBhvr>
                                        <p:cTn id="40" dur="500"/>
                                        <p:tgtEl>
                                          <p:spTgt spid="1290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4" grpId="0" uiExpand="1" build="allAtOnce" animBg="1"/>
      <p:bldP spid="129035" grpId="0" uiExpand="1" build="allAtOnce"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012CF97A-0E4F-4C24-983B-74500CACF87C}" type="datetime1">
              <a:rPr lang="zh-CN" altLang="en-US"/>
              <a:pPr/>
              <a:t>2020/1/5</a:t>
            </a:fld>
            <a:endParaRPr lang="en-US" altLang="zh-CN"/>
          </a:p>
        </p:txBody>
      </p:sp>
      <p:sp>
        <p:nvSpPr>
          <p:cNvPr id="32" name="灯片编号占位符 4"/>
          <p:cNvSpPr>
            <a:spLocks noGrp="1"/>
          </p:cNvSpPr>
          <p:nvPr>
            <p:ph type="sldNum" sz="quarter" idx="11"/>
          </p:nvPr>
        </p:nvSpPr>
        <p:spPr/>
        <p:txBody>
          <a:bodyPr/>
          <a:lstStyle/>
          <a:p>
            <a:fld id="{1B1599A5-6737-492F-B4DE-73EAC802DBC1}" type="slidenum">
              <a:rPr lang="en-US" altLang="zh-CN"/>
              <a:pPr/>
              <a:t>83</a:t>
            </a:fld>
            <a:endParaRPr lang="en-US" altLang="zh-CN"/>
          </a:p>
        </p:txBody>
      </p:sp>
      <p:sp>
        <p:nvSpPr>
          <p:cNvPr id="131074" name="Rectangle 2"/>
          <p:cNvSpPr>
            <a:spLocks noGrp="1" noChangeArrowheads="1"/>
          </p:cNvSpPr>
          <p:nvPr>
            <p:ph type="title"/>
          </p:nvPr>
        </p:nvSpPr>
        <p:spPr/>
        <p:txBody>
          <a:bodyPr/>
          <a:lstStyle/>
          <a:p>
            <a:r>
              <a:rPr lang="en-US" altLang="zh-CN"/>
              <a:t>7.4.2 【</a:t>
            </a:r>
            <a:r>
              <a:rPr lang="zh-CN" altLang="zh-CN"/>
              <a:t>⑴</a:t>
            </a:r>
            <a:r>
              <a:rPr lang="zh-CN" altLang="en-US"/>
              <a:t>等价分类法</a:t>
            </a:r>
            <a:r>
              <a:rPr lang="en-US" altLang="zh-CN"/>
              <a:t>】</a:t>
            </a:r>
          </a:p>
        </p:txBody>
      </p:sp>
      <p:sp>
        <p:nvSpPr>
          <p:cNvPr id="131075" name="Rectangle 3"/>
          <p:cNvSpPr>
            <a:spLocks noChangeArrowheads="1"/>
          </p:cNvSpPr>
          <p:nvPr/>
        </p:nvSpPr>
        <p:spPr bwMode="auto">
          <a:xfrm>
            <a:off x="381000" y="1676400"/>
            <a:ext cx="2286000" cy="533400"/>
          </a:xfrm>
          <a:prstGeom prst="rect">
            <a:avLst/>
          </a:prstGeom>
          <a:solidFill>
            <a:srgbClr val="FFFF99"/>
          </a:solidFill>
          <a:ln w="9525">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测试数据</a:t>
            </a:r>
          </a:p>
        </p:txBody>
      </p:sp>
      <p:sp>
        <p:nvSpPr>
          <p:cNvPr id="131076" name="Rectangle 4"/>
          <p:cNvSpPr>
            <a:spLocks noChangeArrowheads="1"/>
          </p:cNvSpPr>
          <p:nvPr/>
        </p:nvSpPr>
        <p:spPr bwMode="auto">
          <a:xfrm>
            <a:off x="2667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测试范围</a:t>
            </a:r>
          </a:p>
        </p:txBody>
      </p:sp>
      <p:sp>
        <p:nvSpPr>
          <p:cNvPr id="131077" name="Rectangle 5"/>
          <p:cNvSpPr>
            <a:spLocks noChangeArrowheads="1"/>
          </p:cNvSpPr>
          <p:nvPr/>
        </p:nvSpPr>
        <p:spPr bwMode="auto">
          <a:xfrm>
            <a:off x="5715000" y="1676400"/>
            <a:ext cx="3048000" cy="533400"/>
          </a:xfrm>
          <a:prstGeom prst="rect">
            <a:avLst/>
          </a:prstGeom>
          <a:solidFill>
            <a:srgbClr val="FFFF99"/>
          </a:solidFill>
          <a:ln w="9525" algn="ctr">
            <a:solidFill>
              <a:schemeClr val="tx1"/>
            </a:solidFill>
            <a:miter lim="800000"/>
            <a:headEnd/>
            <a:tailEnd/>
          </a:ln>
          <a:effectLst/>
        </p:spPr>
        <p:txBody>
          <a:bodyPr wrap="none" anchor="ctr"/>
          <a:lstStyle/>
          <a:p>
            <a:pPr algn="ctr"/>
            <a:r>
              <a:rPr lang="zh-CN" altLang="en-US" sz="2400" b="1">
                <a:solidFill>
                  <a:srgbClr val="CC0000"/>
                </a:solidFill>
                <a:ea typeface="黑体" pitchFamily="2" charset="-122"/>
              </a:rPr>
              <a:t>期望结果</a:t>
            </a:r>
          </a:p>
        </p:txBody>
      </p:sp>
      <p:sp>
        <p:nvSpPr>
          <p:cNvPr id="131078" name="Rectangle 6"/>
          <p:cNvSpPr>
            <a:spLocks noGrp="1" noChangeArrowheads="1"/>
          </p:cNvSpPr>
          <p:nvPr>
            <p:ph type="body" idx="1"/>
          </p:nvPr>
        </p:nvSpPr>
        <p:spPr/>
        <p:txBody>
          <a:bodyPr/>
          <a:lstStyle/>
          <a:p>
            <a:r>
              <a:rPr lang="en-US" altLang="zh-CN">
                <a:solidFill>
                  <a:srgbClr val="0000FF"/>
                </a:solidFill>
                <a:latin typeface="黑体" pitchFamily="2" charset="-122"/>
              </a:rPr>
              <a:t>②</a:t>
            </a:r>
            <a:r>
              <a:rPr lang="zh-CN" altLang="en-US">
                <a:solidFill>
                  <a:srgbClr val="0000FF"/>
                </a:solidFill>
                <a:latin typeface="黑体" pitchFamily="2" charset="-122"/>
              </a:rPr>
              <a:t>设计</a:t>
            </a:r>
            <a:r>
              <a:rPr lang="zh-CN" altLang="en-US">
                <a:solidFill>
                  <a:srgbClr val="0000FF"/>
                </a:solidFill>
              </a:rPr>
              <a:t>测试用例</a:t>
            </a:r>
          </a:p>
        </p:txBody>
      </p:sp>
      <p:sp>
        <p:nvSpPr>
          <p:cNvPr id="131079" name="Rectangle 7"/>
          <p:cNvSpPr>
            <a:spLocks noChangeArrowheads="1"/>
          </p:cNvSpPr>
          <p:nvPr/>
        </p:nvSpPr>
        <p:spPr bwMode="auto">
          <a:xfrm>
            <a:off x="381000" y="22098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0x23,0X3</a:t>
            </a:r>
            <a:r>
              <a:rPr lang="en-US" altLang="zh-CN"/>
              <a:t> </a:t>
            </a:r>
          </a:p>
        </p:txBody>
      </p:sp>
      <p:sp>
        <p:nvSpPr>
          <p:cNvPr id="131080" name="Rectangle 8"/>
          <p:cNvSpPr>
            <a:spLocks noChangeArrowheads="1"/>
          </p:cNvSpPr>
          <p:nvPr/>
        </p:nvSpPr>
        <p:spPr bwMode="auto">
          <a:xfrm>
            <a:off x="2667000" y="22098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等价类</a:t>
            </a:r>
            <a:r>
              <a:rPr lang="en-US" altLang="zh-CN" b="1"/>
              <a:t>1</a:t>
            </a:r>
            <a:r>
              <a:rPr lang="zh-CN" altLang="en-US" b="1"/>
              <a:t>，</a:t>
            </a:r>
            <a:r>
              <a:rPr lang="en-US" altLang="zh-CN" b="1"/>
              <a:t>3</a:t>
            </a:r>
          </a:p>
        </p:txBody>
      </p:sp>
      <p:sp>
        <p:nvSpPr>
          <p:cNvPr id="131081" name="Rectangle 9"/>
          <p:cNvSpPr>
            <a:spLocks noChangeArrowheads="1"/>
          </p:cNvSpPr>
          <p:nvPr/>
        </p:nvSpPr>
        <p:spPr bwMode="auto">
          <a:xfrm>
            <a:off x="5715000" y="22098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有效</a:t>
            </a:r>
          </a:p>
        </p:txBody>
      </p:sp>
      <p:sp>
        <p:nvSpPr>
          <p:cNvPr id="131082" name="Rectangle 10"/>
          <p:cNvSpPr>
            <a:spLocks noChangeArrowheads="1"/>
          </p:cNvSpPr>
          <p:nvPr/>
        </p:nvSpPr>
        <p:spPr bwMode="auto">
          <a:xfrm>
            <a:off x="381000" y="2743200"/>
            <a:ext cx="2286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en-US" altLang="zh-CN" b="1"/>
              <a:t>-0x15, -0X5</a:t>
            </a:r>
          </a:p>
        </p:txBody>
      </p:sp>
      <p:sp>
        <p:nvSpPr>
          <p:cNvPr id="131083" name="Rectangle 11"/>
          <p:cNvSpPr>
            <a:spLocks noChangeArrowheads="1"/>
          </p:cNvSpPr>
          <p:nvPr/>
        </p:nvSpPr>
        <p:spPr bwMode="auto">
          <a:xfrm>
            <a:off x="2667000" y="27432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等价类</a:t>
            </a:r>
            <a:r>
              <a:rPr lang="en-US" altLang="zh-CN" b="1"/>
              <a:t>2</a:t>
            </a:r>
            <a:r>
              <a:rPr lang="zh-CN" altLang="en-US" b="1"/>
              <a:t>，</a:t>
            </a:r>
            <a:r>
              <a:rPr lang="en-US" altLang="zh-CN" b="1"/>
              <a:t>3</a:t>
            </a:r>
          </a:p>
        </p:txBody>
      </p:sp>
      <p:sp>
        <p:nvSpPr>
          <p:cNvPr id="131084" name="Rectangle 12"/>
          <p:cNvSpPr>
            <a:spLocks noChangeArrowheads="1"/>
          </p:cNvSpPr>
          <p:nvPr/>
        </p:nvSpPr>
        <p:spPr bwMode="auto">
          <a:xfrm>
            <a:off x="5715000" y="2743200"/>
            <a:ext cx="3048000" cy="533400"/>
          </a:xfrm>
          <a:prstGeom prst="rect">
            <a:avLst/>
          </a:prstGeom>
          <a:solidFill>
            <a:srgbClr val="CCFF99"/>
          </a:solidFill>
          <a:ln w="9525" algn="ctr">
            <a:solidFill>
              <a:schemeClr val="tx1"/>
            </a:solidFill>
            <a:miter lim="800000"/>
            <a:headEnd/>
            <a:tailEnd/>
          </a:ln>
          <a:effectLst/>
        </p:spPr>
        <p:txBody>
          <a:bodyPr wrap="none" anchor="ctr"/>
          <a:lstStyle/>
          <a:p>
            <a:pPr algn="ctr"/>
            <a:r>
              <a:rPr lang="zh-CN" altLang="en-US" b="1"/>
              <a:t>有效</a:t>
            </a:r>
          </a:p>
        </p:txBody>
      </p:sp>
      <p:sp>
        <p:nvSpPr>
          <p:cNvPr id="131085" name="Rectangle 13"/>
          <p:cNvSpPr>
            <a:spLocks noChangeArrowheads="1"/>
          </p:cNvSpPr>
          <p:nvPr/>
        </p:nvSpPr>
        <p:spPr bwMode="auto">
          <a:xfrm>
            <a:off x="381000" y="3276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solidFill>
                  <a:srgbClr val="0000FF"/>
                </a:solidFill>
              </a:rPr>
              <a:t>O</a:t>
            </a:r>
            <a:r>
              <a:rPr lang="en-US" altLang="zh-CN" b="1"/>
              <a:t>x68</a:t>
            </a:r>
          </a:p>
        </p:txBody>
      </p:sp>
      <p:sp>
        <p:nvSpPr>
          <p:cNvPr id="131086" name="Rectangle 14"/>
          <p:cNvSpPr>
            <a:spLocks noChangeArrowheads="1"/>
          </p:cNvSpPr>
          <p:nvPr/>
        </p:nvSpPr>
        <p:spPr bwMode="auto">
          <a:xfrm>
            <a:off x="2667000" y="3276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⑷</a:t>
            </a:r>
            <a:r>
              <a:rPr lang="zh-CN" altLang="en-US" b="1"/>
              <a:t>非</a:t>
            </a:r>
            <a:r>
              <a:rPr lang="en-US" altLang="zh-CN" b="1"/>
              <a:t>0x,0X,-0x,-0X</a:t>
            </a:r>
            <a:r>
              <a:rPr lang="zh-CN" altLang="en-US" b="1"/>
              <a:t>打头的串</a:t>
            </a:r>
          </a:p>
        </p:txBody>
      </p:sp>
      <p:sp>
        <p:nvSpPr>
          <p:cNvPr id="131087" name="Rectangle 15"/>
          <p:cNvSpPr>
            <a:spLocks noChangeArrowheads="1"/>
          </p:cNvSpPr>
          <p:nvPr/>
        </p:nvSpPr>
        <p:spPr bwMode="auto">
          <a:xfrm>
            <a:off x="5715000" y="3276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无效</a:t>
            </a:r>
          </a:p>
        </p:txBody>
      </p:sp>
      <p:sp>
        <p:nvSpPr>
          <p:cNvPr id="131088" name="Rectangle 16"/>
          <p:cNvSpPr>
            <a:spLocks noChangeArrowheads="1"/>
          </p:cNvSpPr>
          <p:nvPr/>
        </p:nvSpPr>
        <p:spPr bwMode="auto">
          <a:xfrm>
            <a:off x="381000" y="38100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0x</a:t>
            </a:r>
            <a:r>
              <a:rPr lang="en-US" altLang="zh-CN" b="1">
                <a:solidFill>
                  <a:srgbClr val="0000FF"/>
                </a:solidFill>
              </a:rPr>
              <a:t>G</a:t>
            </a:r>
            <a:r>
              <a:rPr lang="en-US" altLang="zh-CN" b="1"/>
              <a:t>7</a:t>
            </a:r>
          </a:p>
        </p:txBody>
      </p:sp>
      <p:sp>
        <p:nvSpPr>
          <p:cNvPr id="131089" name="Rectangle 17"/>
          <p:cNvSpPr>
            <a:spLocks noChangeArrowheads="1"/>
          </p:cNvSpPr>
          <p:nvPr/>
        </p:nvSpPr>
        <p:spPr bwMode="auto">
          <a:xfrm>
            <a:off x="2667000" y="3810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⑸</a:t>
            </a:r>
            <a:r>
              <a:rPr lang="zh-CN" altLang="en-US" b="1"/>
              <a:t>含有</a:t>
            </a:r>
            <a:r>
              <a:rPr lang="en-US" altLang="zh-CN" b="1"/>
              <a:t>a,b,c,d,e,f</a:t>
            </a:r>
            <a:r>
              <a:rPr lang="zh-CN" altLang="en-US" b="1"/>
              <a:t>以外字符</a:t>
            </a:r>
          </a:p>
        </p:txBody>
      </p:sp>
      <p:sp>
        <p:nvSpPr>
          <p:cNvPr id="131090" name="Rectangle 18"/>
          <p:cNvSpPr>
            <a:spLocks noChangeArrowheads="1"/>
          </p:cNvSpPr>
          <p:nvPr/>
        </p:nvSpPr>
        <p:spPr bwMode="auto">
          <a:xfrm>
            <a:off x="5715000" y="38100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zh-CN" altLang="en-US" b="1"/>
              <a:t>无效</a:t>
            </a:r>
          </a:p>
        </p:txBody>
      </p:sp>
      <p:sp>
        <p:nvSpPr>
          <p:cNvPr id="131091" name="Rectangle 19"/>
          <p:cNvSpPr>
            <a:spLocks noChangeArrowheads="1"/>
          </p:cNvSpPr>
          <p:nvPr/>
        </p:nvSpPr>
        <p:spPr bwMode="auto">
          <a:xfrm>
            <a:off x="381000" y="43434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0x</a:t>
            </a:r>
            <a:r>
              <a:rPr lang="en-US" altLang="zh-CN" b="1">
                <a:solidFill>
                  <a:srgbClr val="0000FF"/>
                </a:solidFill>
              </a:rPr>
              <a:t>777</a:t>
            </a:r>
          </a:p>
        </p:txBody>
      </p:sp>
      <p:sp>
        <p:nvSpPr>
          <p:cNvPr id="131092" name="Rectangle 20"/>
          <p:cNvSpPr>
            <a:spLocks noChangeArrowheads="1"/>
          </p:cNvSpPr>
          <p:nvPr/>
        </p:nvSpPr>
        <p:spPr bwMode="auto">
          <a:xfrm>
            <a:off x="2667000" y="4343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⑹</a:t>
            </a:r>
            <a:r>
              <a:rPr lang="zh-CN" altLang="en-US" b="1"/>
              <a:t>开头后多于</a:t>
            </a:r>
            <a:r>
              <a:rPr lang="en-US" altLang="zh-CN" b="1"/>
              <a:t>2</a:t>
            </a:r>
            <a:r>
              <a:rPr lang="zh-CN" altLang="en-US" b="1"/>
              <a:t>个字符</a:t>
            </a:r>
          </a:p>
        </p:txBody>
      </p:sp>
      <p:sp>
        <p:nvSpPr>
          <p:cNvPr id="131093" name="Rectangle 21"/>
          <p:cNvSpPr>
            <a:spLocks noChangeArrowheads="1"/>
          </p:cNvSpPr>
          <p:nvPr/>
        </p:nvSpPr>
        <p:spPr bwMode="auto">
          <a:xfrm>
            <a:off x="5715000" y="43434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131094" name="Rectangle 22"/>
          <p:cNvSpPr>
            <a:spLocks noChangeArrowheads="1"/>
          </p:cNvSpPr>
          <p:nvPr/>
        </p:nvSpPr>
        <p:spPr bwMode="auto">
          <a:xfrm>
            <a:off x="381000" y="59436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-0x</a:t>
            </a:r>
            <a:r>
              <a:rPr lang="en-US" altLang="zh-CN" b="1">
                <a:solidFill>
                  <a:srgbClr val="0000FF"/>
                </a:solidFill>
              </a:rPr>
              <a:t>8f</a:t>
            </a:r>
          </a:p>
        </p:txBody>
      </p:sp>
      <p:sp>
        <p:nvSpPr>
          <p:cNvPr id="131095" name="Rectangle 23"/>
          <p:cNvSpPr>
            <a:spLocks noChangeArrowheads="1"/>
          </p:cNvSpPr>
          <p:nvPr/>
        </p:nvSpPr>
        <p:spPr bwMode="auto">
          <a:xfrm>
            <a:off x="2667000" y="5943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⑼</a:t>
            </a:r>
            <a:r>
              <a:rPr lang="zh-CN" altLang="en-US" b="1"/>
              <a:t>小于</a:t>
            </a:r>
            <a:r>
              <a:rPr lang="en-US" altLang="zh-CN" b="1"/>
              <a:t>-7f</a:t>
            </a:r>
          </a:p>
        </p:txBody>
      </p:sp>
      <p:sp>
        <p:nvSpPr>
          <p:cNvPr id="131096" name="Rectangle 24"/>
          <p:cNvSpPr>
            <a:spLocks noChangeArrowheads="1"/>
          </p:cNvSpPr>
          <p:nvPr/>
        </p:nvSpPr>
        <p:spPr bwMode="auto">
          <a:xfrm>
            <a:off x="5715000" y="59436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131097" name="Rectangle 25"/>
          <p:cNvSpPr>
            <a:spLocks noChangeArrowheads="1"/>
          </p:cNvSpPr>
          <p:nvPr/>
        </p:nvSpPr>
        <p:spPr bwMode="auto">
          <a:xfrm>
            <a:off x="381000" y="54102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0x</a:t>
            </a:r>
            <a:r>
              <a:rPr lang="en-US" altLang="zh-CN" b="1">
                <a:solidFill>
                  <a:srgbClr val="0000FF"/>
                </a:solidFill>
              </a:rPr>
              <a:t>8f</a:t>
            </a:r>
          </a:p>
        </p:txBody>
      </p:sp>
      <p:sp>
        <p:nvSpPr>
          <p:cNvPr id="131098" name="Rectangle 26"/>
          <p:cNvSpPr>
            <a:spLocks noChangeArrowheads="1"/>
          </p:cNvSpPr>
          <p:nvPr/>
        </p:nvSpPr>
        <p:spPr bwMode="auto">
          <a:xfrm>
            <a:off x="2667000" y="5410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⑻</a:t>
            </a:r>
            <a:r>
              <a:rPr lang="zh-CN" altLang="en-US" b="1"/>
              <a:t>大于</a:t>
            </a:r>
            <a:r>
              <a:rPr lang="en-US" altLang="zh-CN" b="1"/>
              <a:t>7f</a:t>
            </a:r>
          </a:p>
        </p:txBody>
      </p:sp>
      <p:sp>
        <p:nvSpPr>
          <p:cNvPr id="131099" name="Rectangle 27"/>
          <p:cNvSpPr>
            <a:spLocks noChangeArrowheads="1"/>
          </p:cNvSpPr>
          <p:nvPr/>
        </p:nvSpPr>
        <p:spPr bwMode="auto">
          <a:xfrm>
            <a:off x="5715000" y="54102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
        <p:nvSpPr>
          <p:cNvPr id="131100" name="Rectangle 28"/>
          <p:cNvSpPr>
            <a:spLocks noChangeArrowheads="1"/>
          </p:cNvSpPr>
          <p:nvPr/>
        </p:nvSpPr>
        <p:spPr bwMode="auto">
          <a:xfrm>
            <a:off x="381000" y="4876800"/>
            <a:ext cx="2286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0x</a:t>
            </a:r>
            <a:endParaRPr lang="en-US" altLang="zh-CN" b="1">
              <a:solidFill>
                <a:srgbClr val="0000FF"/>
              </a:solidFill>
            </a:endParaRPr>
          </a:p>
        </p:txBody>
      </p:sp>
      <p:sp>
        <p:nvSpPr>
          <p:cNvPr id="131101" name="Rectangle 29"/>
          <p:cNvSpPr>
            <a:spLocks noChangeArrowheads="1"/>
          </p:cNvSpPr>
          <p:nvPr/>
        </p:nvSpPr>
        <p:spPr bwMode="auto">
          <a:xfrm>
            <a:off x="2667000" y="4876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b="1"/>
              <a:t>⑺</a:t>
            </a:r>
            <a:r>
              <a:rPr lang="zh-CN" altLang="en-US" b="1"/>
              <a:t>开头后少于</a:t>
            </a:r>
            <a:r>
              <a:rPr lang="en-US" altLang="zh-CN" b="1"/>
              <a:t>1</a:t>
            </a:r>
            <a:r>
              <a:rPr lang="zh-CN" altLang="en-US" b="1"/>
              <a:t>个字符</a:t>
            </a:r>
          </a:p>
        </p:txBody>
      </p:sp>
      <p:sp>
        <p:nvSpPr>
          <p:cNvPr id="131102" name="Rectangle 30"/>
          <p:cNvSpPr>
            <a:spLocks noChangeArrowheads="1"/>
          </p:cNvSpPr>
          <p:nvPr/>
        </p:nvSpPr>
        <p:spPr bwMode="auto">
          <a:xfrm>
            <a:off x="5715000" y="4876800"/>
            <a:ext cx="3048000" cy="533400"/>
          </a:xfrm>
          <a:prstGeom prst="rect">
            <a:avLst/>
          </a:prstGeom>
          <a:solidFill>
            <a:schemeClr val="bg1"/>
          </a:solidFill>
          <a:ln w="9525" algn="ctr">
            <a:solidFill>
              <a:schemeClr val="tx1"/>
            </a:solidFill>
            <a:miter lim="800000"/>
            <a:headEnd/>
            <a:tailEnd/>
          </a:ln>
          <a:effectLst/>
        </p:spPr>
        <p:txBody>
          <a:bodyPr wrap="none" anchor="ctr"/>
          <a:lstStyle/>
          <a:p>
            <a:pPr algn="ctr"/>
            <a:r>
              <a:rPr lang="en-US" altLang="zh-CN"/>
              <a:t> </a:t>
            </a:r>
            <a:r>
              <a:rPr lang="zh-CN" altLang="en-US" b="1"/>
              <a:t>无效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1079"/>
                                        </p:tgtEl>
                                        <p:attrNameLst>
                                          <p:attrName>style.visibility</p:attrName>
                                        </p:attrNameLst>
                                      </p:cBhvr>
                                      <p:to>
                                        <p:strVal val="visible"/>
                                      </p:to>
                                    </p:set>
                                    <p:anim calcmode="lin" valueType="num">
                                      <p:cBhvr additive="base">
                                        <p:cTn id="7" dur="500" fill="hold"/>
                                        <p:tgtEl>
                                          <p:spTgt spid="131079"/>
                                        </p:tgtEl>
                                        <p:attrNameLst>
                                          <p:attrName>ppt_x</p:attrName>
                                        </p:attrNameLst>
                                      </p:cBhvr>
                                      <p:tavLst>
                                        <p:tav tm="0">
                                          <p:val>
                                            <p:strVal val="#ppt_x"/>
                                          </p:val>
                                        </p:tav>
                                        <p:tav tm="100000">
                                          <p:val>
                                            <p:strVal val="#ppt_x"/>
                                          </p:val>
                                        </p:tav>
                                      </p:tavLst>
                                    </p:anim>
                                    <p:anim calcmode="lin" valueType="num">
                                      <p:cBhvr additive="base">
                                        <p:cTn id="8" dur="500" fill="hold"/>
                                        <p:tgtEl>
                                          <p:spTgt spid="1310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1080"/>
                                        </p:tgtEl>
                                        <p:attrNameLst>
                                          <p:attrName>style.visibility</p:attrName>
                                        </p:attrNameLst>
                                      </p:cBhvr>
                                      <p:to>
                                        <p:strVal val="visible"/>
                                      </p:to>
                                    </p:set>
                                    <p:anim calcmode="lin" valueType="num">
                                      <p:cBhvr additive="base">
                                        <p:cTn id="11" dur="500" fill="hold"/>
                                        <p:tgtEl>
                                          <p:spTgt spid="131080"/>
                                        </p:tgtEl>
                                        <p:attrNameLst>
                                          <p:attrName>ppt_x</p:attrName>
                                        </p:attrNameLst>
                                      </p:cBhvr>
                                      <p:tavLst>
                                        <p:tav tm="0">
                                          <p:val>
                                            <p:strVal val="#ppt_x"/>
                                          </p:val>
                                        </p:tav>
                                        <p:tav tm="100000">
                                          <p:val>
                                            <p:strVal val="#ppt_x"/>
                                          </p:val>
                                        </p:tav>
                                      </p:tavLst>
                                    </p:anim>
                                    <p:anim calcmode="lin" valueType="num">
                                      <p:cBhvr additive="base">
                                        <p:cTn id="12" dur="500" fill="hold"/>
                                        <p:tgtEl>
                                          <p:spTgt spid="13108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1081"/>
                                        </p:tgtEl>
                                        <p:attrNameLst>
                                          <p:attrName>style.visibility</p:attrName>
                                        </p:attrNameLst>
                                      </p:cBhvr>
                                      <p:to>
                                        <p:strVal val="visible"/>
                                      </p:to>
                                    </p:set>
                                    <p:anim calcmode="lin" valueType="num">
                                      <p:cBhvr additive="base">
                                        <p:cTn id="15" dur="500" fill="hold"/>
                                        <p:tgtEl>
                                          <p:spTgt spid="131081"/>
                                        </p:tgtEl>
                                        <p:attrNameLst>
                                          <p:attrName>ppt_x</p:attrName>
                                        </p:attrNameLst>
                                      </p:cBhvr>
                                      <p:tavLst>
                                        <p:tav tm="0">
                                          <p:val>
                                            <p:strVal val="#ppt_x"/>
                                          </p:val>
                                        </p:tav>
                                        <p:tav tm="100000">
                                          <p:val>
                                            <p:strVal val="#ppt_x"/>
                                          </p:val>
                                        </p:tav>
                                      </p:tavLst>
                                    </p:anim>
                                    <p:anim calcmode="lin" valueType="num">
                                      <p:cBhvr additive="base">
                                        <p:cTn id="16" dur="500" fill="hold"/>
                                        <p:tgtEl>
                                          <p:spTgt spid="13108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1082"/>
                                        </p:tgtEl>
                                        <p:attrNameLst>
                                          <p:attrName>style.visibility</p:attrName>
                                        </p:attrNameLst>
                                      </p:cBhvr>
                                      <p:to>
                                        <p:strVal val="visible"/>
                                      </p:to>
                                    </p:set>
                                    <p:anim calcmode="lin" valueType="num">
                                      <p:cBhvr additive="base">
                                        <p:cTn id="21" dur="500" fill="hold"/>
                                        <p:tgtEl>
                                          <p:spTgt spid="131082"/>
                                        </p:tgtEl>
                                        <p:attrNameLst>
                                          <p:attrName>ppt_x</p:attrName>
                                        </p:attrNameLst>
                                      </p:cBhvr>
                                      <p:tavLst>
                                        <p:tav tm="0">
                                          <p:val>
                                            <p:strVal val="#ppt_x"/>
                                          </p:val>
                                        </p:tav>
                                        <p:tav tm="100000">
                                          <p:val>
                                            <p:strVal val="#ppt_x"/>
                                          </p:val>
                                        </p:tav>
                                      </p:tavLst>
                                    </p:anim>
                                    <p:anim calcmode="lin" valueType="num">
                                      <p:cBhvr additive="base">
                                        <p:cTn id="22" dur="500" fill="hold"/>
                                        <p:tgtEl>
                                          <p:spTgt spid="13108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1083"/>
                                        </p:tgtEl>
                                        <p:attrNameLst>
                                          <p:attrName>style.visibility</p:attrName>
                                        </p:attrNameLst>
                                      </p:cBhvr>
                                      <p:to>
                                        <p:strVal val="visible"/>
                                      </p:to>
                                    </p:set>
                                    <p:anim calcmode="lin" valueType="num">
                                      <p:cBhvr additive="base">
                                        <p:cTn id="25" dur="500" fill="hold"/>
                                        <p:tgtEl>
                                          <p:spTgt spid="131083"/>
                                        </p:tgtEl>
                                        <p:attrNameLst>
                                          <p:attrName>ppt_x</p:attrName>
                                        </p:attrNameLst>
                                      </p:cBhvr>
                                      <p:tavLst>
                                        <p:tav tm="0">
                                          <p:val>
                                            <p:strVal val="#ppt_x"/>
                                          </p:val>
                                        </p:tav>
                                        <p:tav tm="100000">
                                          <p:val>
                                            <p:strVal val="#ppt_x"/>
                                          </p:val>
                                        </p:tav>
                                      </p:tavLst>
                                    </p:anim>
                                    <p:anim calcmode="lin" valueType="num">
                                      <p:cBhvr additive="base">
                                        <p:cTn id="26" dur="500" fill="hold"/>
                                        <p:tgtEl>
                                          <p:spTgt spid="13108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1084"/>
                                        </p:tgtEl>
                                        <p:attrNameLst>
                                          <p:attrName>style.visibility</p:attrName>
                                        </p:attrNameLst>
                                      </p:cBhvr>
                                      <p:to>
                                        <p:strVal val="visible"/>
                                      </p:to>
                                    </p:set>
                                    <p:anim calcmode="lin" valueType="num">
                                      <p:cBhvr additive="base">
                                        <p:cTn id="29" dur="500" fill="hold"/>
                                        <p:tgtEl>
                                          <p:spTgt spid="131084"/>
                                        </p:tgtEl>
                                        <p:attrNameLst>
                                          <p:attrName>ppt_x</p:attrName>
                                        </p:attrNameLst>
                                      </p:cBhvr>
                                      <p:tavLst>
                                        <p:tav tm="0">
                                          <p:val>
                                            <p:strVal val="#ppt_x"/>
                                          </p:val>
                                        </p:tav>
                                        <p:tav tm="100000">
                                          <p:val>
                                            <p:strVal val="#ppt_x"/>
                                          </p:val>
                                        </p:tav>
                                      </p:tavLst>
                                    </p:anim>
                                    <p:anim calcmode="lin" valueType="num">
                                      <p:cBhvr additive="base">
                                        <p:cTn id="30" dur="500" fill="hold"/>
                                        <p:tgtEl>
                                          <p:spTgt spid="13108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1085"/>
                                        </p:tgtEl>
                                        <p:attrNameLst>
                                          <p:attrName>style.visibility</p:attrName>
                                        </p:attrNameLst>
                                      </p:cBhvr>
                                      <p:to>
                                        <p:strVal val="visible"/>
                                      </p:to>
                                    </p:set>
                                    <p:anim calcmode="lin" valueType="num">
                                      <p:cBhvr additive="base">
                                        <p:cTn id="35" dur="500" fill="hold"/>
                                        <p:tgtEl>
                                          <p:spTgt spid="131085"/>
                                        </p:tgtEl>
                                        <p:attrNameLst>
                                          <p:attrName>ppt_x</p:attrName>
                                        </p:attrNameLst>
                                      </p:cBhvr>
                                      <p:tavLst>
                                        <p:tav tm="0">
                                          <p:val>
                                            <p:strVal val="#ppt_x"/>
                                          </p:val>
                                        </p:tav>
                                        <p:tav tm="100000">
                                          <p:val>
                                            <p:strVal val="#ppt_x"/>
                                          </p:val>
                                        </p:tav>
                                      </p:tavLst>
                                    </p:anim>
                                    <p:anim calcmode="lin" valueType="num">
                                      <p:cBhvr additive="base">
                                        <p:cTn id="36" dur="500" fill="hold"/>
                                        <p:tgtEl>
                                          <p:spTgt spid="13108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1086"/>
                                        </p:tgtEl>
                                        <p:attrNameLst>
                                          <p:attrName>style.visibility</p:attrName>
                                        </p:attrNameLst>
                                      </p:cBhvr>
                                      <p:to>
                                        <p:strVal val="visible"/>
                                      </p:to>
                                    </p:set>
                                    <p:anim calcmode="lin" valueType="num">
                                      <p:cBhvr additive="base">
                                        <p:cTn id="39" dur="500" fill="hold"/>
                                        <p:tgtEl>
                                          <p:spTgt spid="131086"/>
                                        </p:tgtEl>
                                        <p:attrNameLst>
                                          <p:attrName>ppt_x</p:attrName>
                                        </p:attrNameLst>
                                      </p:cBhvr>
                                      <p:tavLst>
                                        <p:tav tm="0">
                                          <p:val>
                                            <p:strVal val="#ppt_x"/>
                                          </p:val>
                                        </p:tav>
                                        <p:tav tm="100000">
                                          <p:val>
                                            <p:strVal val="#ppt_x"/>
                                          </p:val>
                                        </p:tav>
                                      </p:tavLst>
                                    </p:anim>
                                    <p:anim calcmode="lin" valueType="num">
                                      <p:cBhvr additive="base">
                                        <p:cTn id="40" dur="500" fill="hold"/>
                                        <p:tgtEl>
                                          <p:spTgt spid="13108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1087"/>
                                        </p:tgtEl>
                                        <p:attrNameLst>
                                          <p:attrName>style.visibility</p:attrName>
                                        </p:attrNameLst>
                                      </p:cBhvr>
                                      <p:to>
                                        <p:strVal val="visible"/>
                                      </p:to>
                                    </p:set>
                                    <p:anim calcmode="lin" valueType="num">
                                      <p:cBhvr additive="base">
                                        <p:cTn id="43" dur="500" fill="hold"/>
                                        <p:tgtEl>
                                          <p:spTgt spid="131087"/>
                                        </p:tgtEl>
                                        <p:attrNameLst>
                                          <p:attrName>ppt_x</p:attrName>
                                        </p:attrNameLst>
                                      </p:cBhvr>
                                      <p:tavLst>
                                        <p:tav tm="0">
                                          <p:val>
                                            <p:strVal val="#ppt_x"/>
                                          </p:val>
                                        </p:tav>
                                        <p:tav tm="100000">
                                          <p:val>
                                            <p:strVal val="#ppt_x"/>
                                          </p:val>
                                        </p:tav>
                                      </p:tavLst>
                                    </p:anim>
                                    <p:anim calcmode="lin" valueType="num">
                                      <p:cBhvr additive="base">
                                        <p:cTn id="44" dur="500" fill="hold"/>
                                        <p:tgtEl>
                                          <p:spTgt spid="13108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1088"/>
                                        </p:tgtEl>
                                        <p:attrNameLst>
                                          <p:attrName>style.visibility</p:attrName>
                                        </p:attrNameLst>
                                      </p:cBhvr>
                                      <p:to>
                                        <p:strVal val="visible"/>
                                      </p:to>
                                    </p:set>
                                    <p:anim calcmode="lin" valueType="num">
                                      <p:cBhvr additive="base">
                                        <p:cTn id="49" dur="500" fill="hold"/>
                                        <p:tgtEl>
                                          <p:spTgt spid="131088"/>
                                        </p:tgtEl>
                                        <p:attrNameLst>
                                          <p:attrName>ppt_x</p:attrName>
                                        </p:attrNameLst>
                                      </p:cBhvr>
                                      <p:tavLst>
                                        <p:tav tm="0">
                                          <p:val>
                                            <p:strVal val="#ppt_x"/>
                                          </p:val>
                                        </p:tav>
                                        <p:tav tm="100000">
                                          <p:val>
                                            <p:strVal val="#ppt_x"/>
                                          </p:val>
                                        </p:tav>
                                      </p:tavLst>
                                    </p:anim>
                                    <p:anim calcmode="lin" valueType="num">
                                      <p:cBhvr additive="base">
                                        <p:cTn id="50" dur="500" fill="hold"/>
                                        <p:tgtEl>
                                          <p:spTgt spid="13108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1089"/>
                                        </p:tgtEl>
                                        <p:attrNameLst>
                                          <p:attrName>style.visibility</p:attrName>
                                        </p:attrNameLst>
                                      </p:cBhvr>
                                      <p:to>
                                        <p:strVal val="visible"/>
                                      </p:to>
                                    </p:set>
                                    <p:anim calcmode="lin" valueType="num">
                                      <p:cBhvr additive="base">
                                        <p:cTn id="53" dur="500" fill="hold"/>
                                        <p:tgtEl>
                                          <p:spTgt spid="131089"/>
                                        </p:tgtEl>
                                        <p:attrNameLst>
                                          <p:attrName>ppt_x</p:attrName>
                                        </p:attrNameLst>
                                      </p:cBhvr>
                                      <p:tavLst>
                                        <p:tav tm="0">
                                          <p:val>
                                            <p:strVal val="#ppt_x"/>
                                          </p:val>
                                        </p:tav>
                                        <p:tav tm="100000">
                                          <p:val>
                                            <p:strVal val="#ppt_x"/>
                                          </p:val>
                                        </p:tav>
                                      </p:tavLst>
                                    </p:anim>
                                    <p:anim calcmode="lin" valueType="num">
                                      <p:cBhvr additive="base">
                                        <p:cTn id="54" dur="500" fill="hold"/>
                                        <p:tgtEl>
                                          <p:spTgt spid="13108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31090"/>
                                        </p:tgtEl>
                                        <p:attrNameLst>
                                          <p:attrName>style.visibility</p:attrName>
                                        </p:attrNameLst>
                                      </p:cBhvr>
                                      <p:to>
                                        <p:strVal val="visible"/>
                                      </p:to>
                                    </p:set>
                                    <p:anim calcmode="lin" valueType="num">
                                      <p:cBhvr additive="base">
                                        <p:cTn id="57" dur="500" fill="hold"/>
                                        <p:tgtEl>
                                          <p:spTgt spid="131090"/>
                                        </p:tgtEl>
                                        <p:attrNameLst>
                                          <p:attrName>ppt_x</p:attrName>
                                        </p:attrNameLst>
                                      </p:cBhvr>
                                      <p:tavLst>
                                        <p:tav tm="0">
                                          <p:val>
                                            <p:strVal val="#ppt_x"/>
                                          </p:val>
                                        </p:tav>
                                        <p:tav tm="100000">
                                          <p:val>
                                            <p:strVal val="#ppt_x"/>
                                          </p:val>
                                        </p:tav>
                                      </p:tavLst>
                                    </p:anim>
                                    <p:anim calcmode="lin" valueType="num">
                                      <p:cBhvr additive="base">
                                        <p:cTn id="58" dur="500" fill="hold"/>
                                        <p:tgtEl>
                                          <p:spTgt spid="13109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1091"/>
                                        </p:tgtEl>
                                        <p:attrNameLst>
                                          <p:attrName>style.visibility</p:attrName>
                                        </p:attrNameLst>
                                      </p:cBhvr>
                                      <p:to>
                                        <p:strVal val="visible"/>
                                      </p:to>
                                    </p:set>
                                    <p:anim calcmode="lin" valueType="num">
                                      <p:cBhvr additive="base">
                                        <p:cTn id="63" dur="500" fill="hold"/>
                                        <p:tgtEl>
                                          <p:spTgt spid="131091"/>
                                        </p:tgtEl>
                                        <p:attrNameLst>
                                          <p:attrName>ppt_x</p:attrName>
                                        </p:attrNameLst>
                                      </p:cBhvr>
                                      <p:tavLst>
                                        <p:tav tm="0">
                                          <p:val>
                                            <p:strVal val="#ppt_x"/>
                                          </p:val>
                                        </p:tav>
                                        <p:tav tm="100000">
                                          <p:val>
                                            <p:strVal val="#ppt_x"/>
                                          </p:val>
                                        </p:tav>
                                      </p:tavLst>
                                    </p:anim>
                                    <p:anim calcmode="lin" valueType="num">
                                      <p:cBhvr additive="base">
                                        <p:cTn id="64" dur="500" fill="hold"/>
                                        <p:tgtEl>
                                          <p:spTgt spid="13109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31092"/>
                                        </p:tgtEl>
                                        <p:attrNameLst>
                                          <p:attrName>style.visibility</p:attrName>
                                        </p:attrNameLst>
                                      </p:cBhvr>
                                      <p:to>
                                        <p:strVal val="visible"/>
                                      </p:to>
                                    </p:set>
                                    <p:anim calcmode="lin" valueType="num">
                                      <p:cBhvr additive="base">
                                        <p:cTn id="67" dur="500" fill="hold"/>
                                        <p:tgtEl>
                                          <p:spTgt spid="131092"/>
                                        </p:tgtEl>
                                        <p:attrNameLst>
                                          <p:attrName>ppt_x</p:attrName>
                                        </p:attrNameLst>
                                      </p:cBhvr>
                                      <p:tavLst>
                                        <p:tav tm="0">
                                          <p:val>
                                            <p:strVal val="#ppt_x"/>
                                          </p:val>
                                        </p:tav>
                                        <p:tav tm="100000">
                                          <p:val>
                                            <p:strVal val="#ppt_x"/>
                                          </p:val>
                                        </p:tav>
                                      </p:tavLst>
                                    </p:anim>
                                    <p:anim calcmode="lin" valueType="num">
                                      <p:cBhvr additive="base">
                                        <p:cTn id="68" dur="500" fill="hold"/>
                                        <p:tgtEl>
                                          <p:spTgt spid="13109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1093"/>
                                        </p:tgtEl>
                                        <p:attrNameLst>
                                          <p:attrName>style.visibility</p:attrName>
                                        </p:attrNameLst>
                                      </p:cBhvr>
                                      <p:to>
                                        <p:strVal val="visible"/>
                                      </p:to>
                                    </p:set>
                                    <p:anim calcmode="lin" valueType="num">
                                      <p:cBhvr additive="base">
                                        <p:cTn id="71" dur="500" fill="hold"/>
                                        <p:tgtEl>
                                          <p:spTgt spid="131093"/>
                                        </p:tgtEl>
                                        <p:attrNameLst>
                                          <p:attrName>ppt_x</p:attrName>
                                        </p:attrNameLst>
                                      </p:cBhvr>
                                      <p:tavLst>
                                        <p:tav tm="0">
                                          <p:val>
                                            <p:strVal val="#ppt_x"/>
                                          </p:val>
                                        </p:tav>
                                        <p:tav tm="100000">
                                          <p:val>
                                            <p:strVal val="#ppt_x"/>
                                          </p:val>
                                        </p:tav>
                                      </p:tavLst>
                                    </p:anim>
                                    <p:anim calcmode="lin" valueType="num">
                                      <p:cBhvr additive="base">
                                        <p:cTn id="72" dur="500" fill="hold"/>
                                        <p:tgtEl>
                                          <p:spTgt spid="13109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1100"/>
                                        </p:tgtEl>
                                        <p:attrNameLst>
                                          <p:attrName>style.visibility</p:attrName>
                                        </p:attrNameLst>
                                      </p:cBhvr>
                                      <p:to>
                                        <p:strVal val="visible"/>
                                      </p:to>
                                    </p:set>
                                    <p:anim calcmode="lin" valueType="num">
                                      <p:cBhvr additive="base">
                                        <p:cTn id="77" dur="500" fill="hold"/>
                                        <p:tgtEl>
                                          <p:spTgt spid="131100"/>
                                        </p:tgtEl>
                                        <p:attrNameLst>
                                          <p:attrName>ppt_x</p:attrName>
                                        </p:attrNameLst>
                                      </p:cBhvr>
                                      <p:tavLst>
                                        <p:tav tm="0">
                                          <p:val>
                                            <p:strVal val="#ppt_x"/>
                                          </p:val>
                                        </p:tav>
                                        <p:tav tm="100000">
                                          <p:val>
                                            <p:strVal val="#ppt_x"/>
                                          </p:val>
                                        </p:tav>
                                      </p:tavLst>
                                    </p:anim>
                                    <p:anim calcmode="lin" valueType="num">
                                      <p:cBhvr additive="base">
                                        <p:cTn id="78" dur="500" fill="hold"/>
                                        <p:tgtEl>
                                          <p:spTgt spid="13110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31101"/>
                                        </p:tgtEl>
                                        <p:attrNameLst>
                                          <p:attrName>style.visibility</p:attrName>
                                        </p:attrNameLst>
                                      </p:cBhvr>
                                      <p:to>
                                        <p:strVal val="visible"/>
                                      </p:to>
                                    </p:set>
                                    <p:anim calcmode="lin" valueType="num">
                                      <p:cBhvr additive="base">
                                        <p:cTn id="81" dur="500" fill="hold"/>
                                        <p:tgtEl>
                                          <p:spTgt spid="131101"/>
                                        </p:tgtEl>
                                        <p:attrNameLst>
                                          <p:attrName>ppt_x</p:attrName>
                                        </p:attrNameLst>
                                      </p:cBhvr>
                                      <p:tavLst>
                                        <p:tav tm="0">
                                          <p:val>
                                            <p:strVal val="#ppt_x"/>
                                          </p:val>
                                        </p:tav>
                                        <p:tav tm="100000">
                                          <p:val>
                                            <p:strVal val="#ppt_x"/>
                                          </p:val>
                                        </p:tav>
                                      </p:tavLst>
                                    </p:anim>
                                    <p:anim calcmode="lin" valueType="num">
                                      <p:cBhvr additive="base">
                                        <p:cTn id="82" dur="500" fill="hold"/>
                                        <p:tgtEl>
                                          <p:spTgt spid="13110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31102"/>
                                        </p:tgtEl>
                                        <p:attrNameLst>
                                          <p:attrName>style.visibility</p:attrName>
                                        </p:attrNameLst>
                                      </p:cBhvr>
                                      <p:to>
                                        <p:strVal val="visible"/>
                                      </p:to>
                                    </p:set>
                                    <p:anim calcmode="lin" valueType="num">
                                      <p:cBhvr additive="base">
                                        <p:cTn id="85" dur="500" fill="hold"/>
                                        <p:tgtEl>
                                          <p:spTgt spid="131102"/>
                                        </p:tgtEl>
                                        <p:attrNameLst>
                                          <p:attrName>ppt_x</p:attrName>
                                        </p:attrNameLst>
                                      </p:cBhvr>
                                      <p:tavLst>
                                        <p:tav tm="0">
                                          <p:val>
                                            <p:strVal val="#ppt_x"/>
                                          </p:val>
                                        </p:tav>
                                        <p:tav tm="100000">
                                          <p:val>
                                            <p:strVal val="#ppt_x"/>
                                          </p:val>
                                        </p:tav>
                                      </p:tavLst>
                                    </p:anim>
                                    <p:anim calcmode="lin" valueType="num">
                                      <p:cBhvr additive="base">
                                        <p:cTn id="86" dur="500" fill="hold"/>
                                        <p:tgtEl>
                                          <p:spTgt spid="13110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1097"/>
                                        </p:tgtEl>
                                        <p:attrNameLst>
                                          <p:attrName>style.visibility</p:attrName>
                                        </p:attrNameLst>
                                      </p:cBhvr>
                                      <p:to>
                                        <p:strVal val="visible"/>
                                      </p:to>
                                    </p:set>
                                    <p:anim calcmode="lin" valueType="num">
                                      <p:cBhvr additive="base">
                                        <p:cTn id="91" dur="500" fill="hold"/>
                                        <p:tgtEl>
                                          <p:spTgt spid="131097"/>
                                        </p:tgtEl>
                                        <p:attrNameLst>
                                          <p:attrName>ppt_x</p:attrName>
                                        </p:attrNameLst>
                                      </p:cBhvr>
                                      <p:tavLst>
                                        <p:tav tm="0">
                                          <p:val>
                                            <p:strVal val="#ppt_x"/>
                                          </p:val>
                                        </p:tav>
                                        <p:tav tm="100000">
                                          <p:val>
                                            <p:strVal val="#ppt_x"/>
                                          </p:val>
                                        </p:tav>
                                      </p:tavLst>
                                    </p:anim>
                                    <p:anim calcmode="lin" valueType="num">
                                      <p:cBhvr additive="base">
                                        <p:cTn id="92" dur="500" fill="hold"/>
                                        <p:tgtEl>
                                          <p:spTgt spid="13109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1098"/>
                                        </p:tgtEl>
                                        <p:attrNameLst>
                                          <p:attrName>style.visibility</p:attrName>
                                        </p:attrNameLst>
                                      </p:cBhvr>
                                      <p:to>
                                        <p:strVal val="visible"/>
                                      </p:to>
                                    </p:set>
                                    <p:anim calcmode="lin" valueType="num">
                                      <p:cBhvr additive="base">
                                        <p:cTn id="95" dur="500" fill="hold"/>
                                        <p:tgtEl>
                                          <p:spTgt spid="131098"/>
                                        </p:tgtEl>
                                        <p:attrNameLst>
                                          <p:attrName>ppt_x</p:attrName>
                                        </p:attrNameLst>
                                      </p:cBhvr>
                                      <p:tavLst>
                                        <p:tav tm="0">
                                          <p:val>
                                            <p:strVal val="#ppt_x"/>
                                          </p:val>
                                        </p:tav>
                                        <p:tav tm="100000">
                                          <p:val>
                                            <p:strVal val="#ppt_x"/>
                                          </p:val>
                                        </p:tav>
                                      </p:tavLst>
                                    </p:anim>
                                    <p:anim calcmode="lin" valueType="num">
                                      <p:cBhvr additive="base">
                                        <p:cTn id="96" dur="500" fill="hold"/>
                                        <p:tgtEl>
                                          <p:spTgt spid="13109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31099"/>
                                        </p:tgtEl>
                                        <p:attrNameLst>
                                          <p:attrName>style.visibility</p:attrName>
                                        </p:attrNameLst>
                                      </p:cBhvr>
                                      <p:to>
                                        <p:strVal val="visible"/>
                                      </p:to>
                                    </p:set>
                                    <p:anim calcmode="lin" valueType="num">
                                      <p:cBhvr additive="base">
                                        <p:cTn id="99" dur="500" fill="hold"/>
                                        <p:tgtEl>
                                          <p:spTgt spid="131099"/>
                                        </p:tgtEl>
                                        <p:attrNameLst>
                                          <p:attrName>ppt_x</p:attrName>
                                        </p:attrNameLst>
                                      </p:cBhvr>
                                      <p:tavLst>
                                        <p:tav tm="0">
                                          <p:val>
                                            <p:strVal val="#ppt_x"/>
                                          </p:val>
                                        </p:tav>
                                        <p:tav tm="100000">
                                          <p:val>
                                            <p:strVal val="#ppt_x"/>
                                          </p:val>
                                        </p:tav>
                                      </p:tavLst>
                                    </p:anim>
                                    <p:anim calcmode="lin" valueType="num">
                                      <p:cBhvr additive="base">
                                        <p:cTn id="100" dur="500" fill="hold"/>
                                        <p:tgtEl>
                                          <p:spTgt spid="13109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1094"/>
                                        </p:tgtEl>
                                        <p:attrNameLst>
                                          <p:attrName>style.visibility</p:attrName>
                                        </p:attrNameLst>
                                      </p:cBhvr>
                                      <p:to>
                                        <p:strVal val="visible"/>
                                      </p:to>
                                    </p:set>
                                    <p:anim calcmode="lin" valueType="num">
                                      <p:cBhvr additive="base">
                                        <p:cTn id="105" dur="500" fill="hold"/>
                                        <p:tgtEl>
                                          <p:spTgt spid="131094"/>
                                        </p:tgtEl>
                                        <p:attrNameLst>
                                          <p:attrName>ppt_x</p:attrName>
                                        </p:attrNameLst>
                                      </p:cBhvr>
                                      <p:tavLst>
                                        <p:tav tm="0">
                                          <p:val>
                                            <p:strVal val="#ppt_x"/>
                                          </p:val>
                                        </p:tav>
                                        <p:tav tm="100000">
                                          <p:val>
                                            <p:strVal val="#ppt_x"/>
                                          </p:val>
                                        </p:tav>
                                      </p:tavLst>
                                    </p:anim>
                                    <p:anim calcmode="lin" valueType="num">
                                      <p:cBhvr additive="base">
                                        <p:cTn id="106" dur="500" fill="hold"/>
                                        <p:tgtEl>
                                          <p:spTgt spid="13109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31095"/>
                                        </p:tgtEl>
                                        <p:attrNameLst>
                                          <p:attrName>style.visibility</p:attrName>
                                        </p:attrNameLst>
                                      </p:cBhvr>
                                      <p:to>
                                        <p:strVal val="visible"/>
                                      </p:to>
                                    </p:set>
                                    <p:anim calcmode="lin" valueType="num">
                                      <p:cBhvr additive="base">
                                        <p:cTn id="109" dur="500" fill="hold"/>
                                        <p:tgtEl>
                                          <p:spTgt spid="131095"/>
                                        </p:tgtEl>
                                        <p:attrNameLst>
                                          <p:attrName>ppt_x</p:attrName>
                                        </p:attrNameLst>
                                      </p:cBhvr>
                                      <p:tavLst>
                                        <p:tav tm="0">
                                          <p:val>
                                            <p:strVal val="#ppt_x"/>
                                          </p:val>
                                        </p:tav>
                                        <p:tav tm="100000">
                                          <p:val>
                                            <p:strVal val="#ppt_x"/>
                                          </p:val>
                                        </p:tav>
                                      </p:tavLst>
                                    </p:anim>
                                    <p:anim calcmode="lin" valueType="num">
                                      <p:cBhvr additive="base">
                                        <p:cTn id="110" dur="500" fill="hold"/>
                                        <p:tgtEl>
                                          <p:spTgt spid="13109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31096"/>
                                        </p:tgtEl>
                                        <p:attrNameLst>
                                          <p:attrName>style.visibility</p:attrName>
                                        </p:attrNameLst>
                                      </p:cBhvr>
                                      <p:to>
                                        <p:strVal val="visible"/>
                                      </p:to>
                                    </p:set>
                                    <p:anim calcmode="lin" valueType="num">
                                      <p:cBhvr additive="base">
                                        <p:cTn id="113" dur="500" fill="hold"/>
                                        <p:tgtEl>
                                          <p:spTgt spid="131096"/>
                                        </p:tgtEl>
                                        <p:attrNameLst>
                                          <p:attrName>ppt_x</p:attrName>
                                        </p:attrNameLst>
                                      </p:cBhvr>
                                      <p:tavLst>
                                        <p:tav tm="0">
                                          <p:val>
                                            <p:strVal val="#ppt_x"/>
                                          </p:val>
                                        </p:tav>
                                        <p:tav tm="100000">
                                          <p:val>
                                            <p:strVal val="#ppt_x"/>
                                          </p:val>
                                        </p:tav>
                                      </p:tavLst>
                                    </p:anim>
                                    <p:anim calcmode="lin" valueType="num">
                                      <p:cBhvr additive="base">
                                        <p:cTn id="114" dur="500" fill="hold"/>
                                        <p:tgtEl>
                                          <p:spTgt spid="1310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9" grpId="0" animBg="1"/>
      <p:bldP spid="131080" grpId="0" animBg="1"/>
      <p:bldP spid="131081" grpId="0" animBg="1"/>
      <p:bldP spid="131082" grpId="0" animBg="1"/>
      <p:bldP spid="131083" grpId="0" animBg="1"/>
      <p:bldP spid="131084" grpId="0" animBg="1"/>
      <p:bldP spid="131085" grpId="0" animBg="1"/>
      <p:bldP spid="131086" grpId="0" animBg="1"/>
      <p:bldP spid="131087" grpId="0" animBg="1"/>
      <p:bldP spid="131088" grpId="0" animBg="1"/>
      <p:bldP spid="131089" grpId="0" animBg="1"/>
      <p:bldP spid="131090" grpId="0" animBg="1"/>
      <p:bldP spid="131091" grpId="0" animBg="1"/>
      <p:bldP spid="131092" grpId="0" animBg="1"/>
      <p:bldP spid="131093" grpId="0" animBg="1"/>
      <p:bldP spid="131094" grpId="0" animBg="1"/>
      <p:bldP spid="131095" grpId="0" animBg="1"/>
      <p:bldP spid="131096" grpId="0" animBg="1"/>
      <p:bldP spid="131097" grpId="0" animBg="1"/>
      <p:bldP spid="131098" grpId="0" animBg="1"/>
      <p:bldP spid="131099" grpId="0" animBg="1"/>
      <p:bldP spid="131100" grpId="0" animBg="1"/>
      <p:bldP spid="131101" grpId="0" animBg="1"/>
      <p:bldP spid="13110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52400" y="1524000"/>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ct val="20000"/>
              </a:spcBef>
              <a:buClr>
                <a:schemeClr val="folHlink"/>
              </a:buClr>
              <a:buSzPct val="60000"/>
              <a:buFont typeface="Wingdings" pitchFamily="2" charset="2"/>
              <a:buChar char="n"/>
            </a:pPr>
            <a:r>
              <a:rPr lang="zh-CN" altLang="en-US" sz="2800" b="1" dirty="0">
                <a:latin typeface="+mn-ea"/>
                <a:ea typeface="+mn-ea"/>
              </a:rPr>
              <a:t>弱一般等价类</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设计若干测试用例，每个测试用例应尽可能多地覆盖尚未覆盖的被测变量的有效等价类并且每个被测变量的有效等价类应至少出现一次</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测试用例个数为：各个被测变量中的最大有效等价类个数</a:t>
            </a:r>
          </a:p>
          <a:p>
            <a:pPr marL="533400" indent="-533400" eaLnBrk="0" hangingPunct="0">
              <a:spcBef>
                <a:spcPct val="20000"/>
              </a:spcBef>
              <a:buClr>
                <a:schemeClr val="folHlink"/>
              </a:buClr>
              <a:buSzPct val="60000"/>
              <a:buFont typeface="Wingdings" pitchFamily="2" charset="2"/>
              <a:buChar char="n"/>
            </a:pPr>
            <a:r>
              <a:rPr lang="zh-CN" altLang="en-US" sz="2800" b="1" dirty="0">
                <a:latin typeface="+mn-ea"/>
                <a:ea typeface="+mn-ea"/>
              </a:rPr>
              <a:t>强一般等价类</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设计若干测试用例，使其覆盖所有被测变量有效等价类的组合</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测试用例个数为：∏各个被测变量有效等价类数</a:t>
            </a:r>
          </a:p>
        </p:txBody>
      </p:sp>
      <p:sp>
        <p:nvSpPr>
          <p:cNvPr id="40963" name="Rectangle 3"/>
          <p:cNvSpPr>
            <a:spLocks noGrp="1" noChangeArrowheads="1"/>
          </p:cNvSpPr>
          <p:nvPr>
            <p:ph type="title"/>
          </p:nvPr>
        </p:nvSpPr>
        <p:spPr>
          <a:xfrm>
            <a:off x="457200" y="277813"/>
            <a:ext cx="8229600" cy="11398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smtClean="0"/>
              <a:t>等价类方法的补充说明</a:t>
            </a:r>
          </a:p>
        </p:txBody>
      </p:sp>
    </p:spTree>
    <p:extLst>
      <p:ext uri="{BB962C8B-B14F-4D97-AF65-F5344CB8AC3E}">
        <p14:creationId xmlns:p14="http://schemas.microsoft.com/office/powerpoint/2010/main" val="326276250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1143000"/>
            <a:ext cx="8991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ct val="20000"/>
              </a:spcBef>
              <a:buClr>
                <a:schemeClr val="folHlink"/>
              </a:buClr>
              <a:buSzPct val="60000"/>
              <a:buFont typeface="Wingdings" pitchFamily="2" charset="2"/>
              <a:buChar char="n"/>
            </a:pPr>
            <a:r>
              <a:rPr lang="zh-CN" altLang="en-US" sz="2800" b="1" dirty="0">
                <a:latin typeface="+mn-ea"/>
                <a:ea typeface="+mn-ea"/>
              </a:rPr>
              <a:t>弱健壮等价类</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设计若干测试用例，每个测试用例应尽可能多地覆盖尚未覆盖的有效等价类，对于无效等价类，每个测试用例只考虑一个被测变量的无效等价类</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测试用例个数为：各个被测变量中的最大有效等价类个数+∑各个被测变量的无效等价类数</a:t>
            </a:r>
          </a:p>
          <a:p>
            <a:pPr marL="533400" indent="-533400" eaLnBrk="0" hangingPunct="0">
              <a:spcBef>
                <a:spcPct val="20000"/>
              </a:spcBef>
              <a:buClr>
                <a:schemeClr val="folHlink"/>
              </a:buClr>
              <a:buSzPct val="60000"/>
              <a:buFont typeface="Wingdings" pitchFamily="2" charset="2"/>
              <a:buChar char="n"/>
            </a:pPr>
            <a:r>
              <a:rPr lang="zh-CN" altLang="en-US" sz="2800" b="1" dirty="0">
                <a:latin typeface="+mn-ea"/>
                <a:ea typeface="+mn-ea"/>
              </a:rPr>
              <a:t>强健壮等价类</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设计若干测试用例，使其覆盖所有被测变量的有效等价类和无效等价类的组合</a:t>
            </a:r>
          </a:p>
          <a:p>
            <a:pPr marL="914400" lvl="1" indent="-457200" eaLnBrk="0" hangingPunct="0">
              <a:spcBef>
                <a:spcPct val="20000"/>
              </a:spcBef>
              <a:buClr>
                <a:schemeClr val="hlink"/>
              </a:buClr>
              <a:buSzPct val="55000"/>
              <a:buFont typeface="Wingdings" pitchFamily="2" charset="2"/>
              <a:buChar char="n"/>
            </a:pPr>
            <a:r>
              <a:rPr lang="zh-CN" altLang="en-US" sz="2800" b="1" dirty="0">
                <a:latin typeface="+mn-ea"/>
                <a:ea typeface="+mn-ea"/>
              </a:rPr>
              <a:t>测试用例个数为：∏各个被测变量的（有效等价类数+无效等价类数)</a:t>
            </a:r>
          </a:p>
        </p:txBody>
      </p:sp>
      <p:sp>
        <p:nvSpPr>
          <p:cNvPr id="41987" name="Rectangle 3"/>
          <p:cNvSpPr>
            <a:spLocks noGrp="1" noChangeArrowheads="1"/>
          </p:cNvSpPr>
          <p:nvPr>
            <p:ph type="title"/>
          </p:nvPr>
        </p:nvSpPr>
        <p:spPr>
          <a:xfrm>
            <a:off x="381000" y="21771"/>
            <a:ext cx="8229600" cy="11398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dirty="0" smtClean="0"/>
              <a:t>等价类方法的补充说明</a:t>
            </a:r>
          </a:p>
        </p:txBody>
      </p:sp>
    </p:spTree>
    <p:extLst>
      <p:ext uri="{BB962C8B-B14F-4D97-AF65-F5344CB8AC3E}">
        <p14:creationId xmlns:p14="http://schemas.microsoft.com/office/powerpoint/2010/main" val="202354166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109855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ts val="200"/>
              </a:spcBef>
              <a:buClr>
                <a:schemeClr val="folHlink"/>
              </a:buClr>
              <a:buSzPct val="60000"/>
              <a:buFont typeface="Wingdings" pitchFamily="2" charset="2"/>
              <a:buChar char="n"/>
            </a:pPr>
            <a:r>
              <a:rPr lang="zh-CN" altLang="en-US" sz="2600" b="1" dirty="0">
                <a:latin typeface="+mn-ea"/>
                <a:ea typeface="+mn-ea"/>
              </a:rPr>
              <a:t>函数</a:t>
            </a:r>
            <a:r>
              <a:rPr lang="zh-CN" altLang="en-US" sz="2600" b="1" i="1" dirty="0">
                <a:latin typeface="+mn-ea"/>
                <a:ea typeface="+mn-ea"/>
              </a:rPr>
              <a:t>y = f (x</a:t>
            </a:r>
            <a:r>
              <a:rPr lang="zh-CN" altLang="en-US" sz="2600" b="1" i="1" baseline="-25000" dirty="0">
                <a:latin typeface="+mn-ea"/>
                <a:ea typeface="+mn-ea"/>
              </a:rPr>
              <a:t>1</a:t>
            </a:r>
            <a:r>
              <a:rPr lang="zh-CN" altLang="en-US" sz="2600" b="1" i="1" dirty="0">
                <a:latin typeface="+mn-ea"/>
                <a:ea typeface="+mn-ea"/>
              </a:rPr>
              <a:t>,x</a:t>
            </a:r>
            <a:r>
              <a:rPr lang="zh-CN" altLang="en-US" sz="2600" b="1" i="1" baseline="-25000" dirty="0">
                <a:latin typeface="+mn-ea"/>
                <a:ea typeface="+mn-ea"/>
              </a:rPr>
              <a:t>2</a:t>
            </a:r>
            <a:r>
              <a:rPr lang="zh-CN" altLang="en-US" sz="2600" b="1" i="1" dirty="0">
                <a:latin typeface="+mn-ea"/>
                <a:ea typeface="+mn-ea"/>
              </a:rPr>
              <a:t>)</a:t>
            </a:r>
            <a:r>
              <a:rPr lang="zh-CN" altLang="en-US" sz="2600" b="1" dirty="0">
                <a:latin typeface="+mn-ea"/>
                <a:ea typeface="+mn-ea"/>
              </a:rPr>
              <a:t> 输入变量的取值范围分别为:</a:t>
            </a:r>
            <a:r>
              <a:rPr lang="zh-CN" altLang="en-US" sz="2600" b="1" i="1" dirty="0">
                <a:latin typeface="+mn-ea"/>
                <a:ea typeface="+mn-ea"/>
              </a:rPr>
              <a:t>x</a:t>
            </a:r>
            <a:r>
              <a:rPr lang="zh-CN" altLang="en-US" sz="2600" b="1" i="1" baseline="-25000" dirty="0">
                <a:latin typeface="+mn-ea"/>
                <a:ea typeface="+mn-ea"/>
              </a:rPr>
              <a:t>1 </a:t>
            </a:r>
            <a:r>
              <a:rPr lang="zh-CN" altLang="en-US" sz="2600" b="1" dirty="0">
                <a:latin typeface="+mn-ea"/>
                <a:ea typeface="+mn-ea"/>
              </a:rPr>
              <a:t>∈[a,d], </a:t>
            </a:r>
            <a:r>
              <a:rPr lang="zh-CN" altLang="en-US" sz="2600" b="1" i="1" dirty="0">
                <a:latin typeface="+mn-ea"/>
                <a:ea typeface="+mn-ea"/>
              </a:rPr>
              <a:t>x</a:t>
            </a:r>
            <a:r>
              <a:rPr lang="zh-CN" altLang="en-US" sz="2600" b="1" i="1" baseline="-25000" dirty="0">
                <a:latin typeface="+mn-ea"/>
                <a:ea typeface="+mn-ea"/>
              </a:rPr>
              <a:t>2 </a:t>
            </a:r>
            <a:r>
              <a:rPr lang="zh-CN" altLang="en-US" sz="2600" b="1" dirty="0">
                <a:latin typeface="+mn-ea"/>
                <a:ea typeface="+mn-ea"/>
              </a:rPr>
              <a:t>∈ [e,g] , 根据规格说明划分得相应的等价类</a:t>
            </a:r>
          </a:p>
          <a:p>
            <a:pPr marL="914400" lvl="1" indent="-457200" eaLnBrk="0" hangingPunct="0">
              <a:spcBef>
                <a:spcPts val="200"/>
              </a:spcBef>
              <a:buClr>
                <a:schemeClr val="hlink"/>
              </a:buClr>
              <a:buSzPct val="55000"/>
              <a:buFont typeface="Wingdings" pitchFamily="2" charset="2"/>
              <a:buChar char="n"/>
            </a:pPr>
            <a:r>
              <a:rPr lang="zh-CN" altLang="en-US" sz="2600" b="1" i="1" dirty="0">
                <a:latin typeface="+mn-ea"/>
                <a:ea typeface="+mn-ea"/>
              </a:rPr>
              <a:t>X</a:t>
            </a:r>
            <a:r>
              <a:rPr lang="zh-CN" altLang="en-US" sz="2600" b="1" i="1" baseline="-25000" dirty="0">
                <a:latin typeface="+mn-ea"/>
                <a:ea typeface="+mn-ea"/>
              </a:rPr>
              <a:t>1</a:t>
            </a:r>
            <a:r>
              <a:rPr lang="zh-CN" altLang="en-US" sz="2600" b="1" i="1" dirty="0">
                <a:latin typeface="+mn-ea"/>
                <a:ea typeface="+mn-ea"/>
              </a:rPr>
              <a:t>：</a:t>
            </a:r>
            <a:r>
              <a:rPr lang="zh-CN" altLang="en-US" sz="2600" b="1" dirty="0">
                <a:latin typeface="+mn-ea"/>
                <a:ea typeface="+mn-ea"/>
              </a:rPr>
              <a:t>有效等价类 [a, b)  [b, c)  [c, d]；无效等价类（-∞,a), (d, +∞)</a:t>
            </a:r>
          </a:p>
          <a:p>
            <a:pPr marL="914400" lvl="1" indent="-457200" eaLnBrk="0" hangingPunct="0">
              <a:spcBef>
                <a:spcPts val="200"/>
              </a:spcBef>
              <a:buClr>
                <a:schemeClr val="hlink"/>
              </a:buClr>
              <a:buSzPct val="55000"/>
              <a:buFont typeface="Wingdings" pitchFamily="2" charset="2"/>
              <a:buChar char="n"/>
            </a:pPr>
            <a:r>
              <a:rPr lang="zh-CN" altLang="en-US" sz="2600" b="1" i="1" dirty="0">
                <a:latin typeface="+mn-ea"/>
                <a:ea typeface="+mn-ea"/>
              </a:rPr>
              <a:t>X</a:t>
            </a:r>
            <a:r>
              <a:rPr lang="zh-CN" altLang="en-US" sz="2600" b="1" i="1" baseline="-25000" dirty="0">
                <a:latin typeface="+mn-ea"/>
                <a:ea typeface="+mn-ea"/>
              </a:rPr>
              <a:t>2</a:t>
            </a:r>
            <a:r>
              <a:rPr lang="zh-CN" altLang="en-US" sz="2600" b="1" i="1" dirty="0">
                <a:latin typeface="+mn-ea"/>
                <a:ea typeface="+mn-ea"/>
              </a:rPr>
              <a:t>：</a:t>
            </a:r>
            <a:r>
              <a:rPr lang="zh-CN" altLang="en-US" sz="2600" b="1" dirty="0">
                <a:latin typeface="+mn-ea"/>
                <a:ea typeface="+mn-ea"/>
              </a:rPr>
              <a:t>有效等价类 [e,f)  [f,g]；无效等价类（-∞,e), (g, +∞)</a:t>
            </a:r>
          </a:p>
          <a:p>
            <a:pPr marL="914400" lvl="1" indent="-457200" eaLnBrk="0" hangingPunct="0">
              <a:spcBef>
                <a:spcPct val="20000"/>
              </a:spcBef>
              <a:buClr>
                <a:schemeClr val="hlink"/>
              </a:buClr>
              <a:buSzPct val="55000"/>
              <a:buFont typeface="Wingdings" pitchFamily="2" charset="2"/>
              <a:buAutoNum type="arabicPeriod"/>
            </a:pPr>
            <a:endParaRPr lang="zh-CN" altLang="en-US" dirty="0"/>
          </a:p>
        </p:txBody>
      </p:sp>
      <p:sp>
        <p:nvSpPr>
          <p:cNvPr id="43011" name="未知"/>
          <p:cNvSpPr>
            <a:spLocks/>
          </p:cNvSpPr>
          <p:nvPr/>
        </p:nvSpPr>
        <p:spPr bwMode="auto">
          <a:xfrm>
            <a:off x="4824413" y="6119812"/>
            <a:ext cx="3365500" cy="3175"/>
          </a:xfrm>
          <a:custGeom>
            <a:avLst/>
            <a:gdLst>
              <a:gd name="T0" fmla="*/ 0 w 2120"/>
              <a:gd name="T1" fmla="*/ 2147483647 h 2"/>
              <a:gd name="T2" fmla="*/ 2147483647 w 2120"/>
              <a:gd name="T3" fmla="*/ 0 h 2"/>
              <a:gd name="T4" fmla="*/ 0 60000 65536"/>
              <a:gd name="T5" fmla="*/ 0 60000 65536"/>
            </a:gdLst>
            <a:ahLst/>
            <a:cxnLst>
              <a:cxn ang="T4">
                <a:pos x="T0" y="T1"/>
              </a:cxn>
              <a:cxn ang="T5">
                <a:pos x="T2" y="T3"/>
              </a:cxn>
            </a:cxnLst>
            <a:rect l="0" t="0" r="r" b="b"/>
            <a:pathLst>
              <a:path w="2120" h="2">
                <a:moveTo>
                  <a:pt x="0" y="2"/>
                </a:moveTo>
                <a:lnTo>
                  <a:pt x="2120" y="0"/>
                </a:lnTo>
              </a:path>
            </a:pathLst>
          </a:custGeom>
          <a:noFill/>
          <a:ln w="28575" cap="sq" cmpd="sng">
            <a:solidFill>
              <a:schemeClr val="tx1"/>
            </a:solidFill>
            <a:round/>
            <a:headEnd/>
            <a:tailEnd type="stealth"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2" name="Oval 4"/>
          <p:cNvSpPr>
            <a:spLocks noChangeArrowheads="1"/>
          </p:cNvSpPr>
          <p:nvPr/>
        </p:nvSpPr>
        <p:spPr bwMode="auto">
          <a:xfrm>
            <a:off x="5616575" y="5186362"/>
            <a:ext cx="142875" cy="142875"/>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未知"/>
          <p:cNvSpPr>
            <a:spLocks/>
          </p:cNvSpPr>
          <p:nvPr/>
        </p:nvSpPr>
        <p:spPr bwMode="auto">
          <a:xfrm>
            <a:off x="4895850" y="4392612"/>
            <a:ext cx="3052763" cy="1588"/>
          </a:xfrm>
          <a:custGeom>
            <a:avLst/>
            <a:gdLst>
              <a:gd name="T0" fmla="*/ 0 w 1923"/>
              <a:gd name="T1" fmla="*/ 0 h 1"/>
              <a:gd name="T2" fmla="*/ 2147483647 w 1923"/>
              <a:gd name="T3" fmla="*/ 0 h 1"/>
              <a:gd name="T4" fmla="*/ 0 60000 65536"/>
              <a:gd name="T5" fmla="*/ 0 60000 65536"/>
            </a:gdLst>
            <a:ahLst/>
            <a:cxnLst>
              <a:cxn ang="T4">
                <a:pos x="T0" y="T1"/>
              </a:cxn>
              <a:cxn ang="T5">
                <a:pos x="T2" y="T3"/>
              </a:cxn>
            </a:cxnLst>
            <a:rect l="0" t="0" r="r" b="b"/>
            <a:pathLst>
              <a:path w="1923" h="1">
                <a:moveTo>
                  <a:pt x="0" y="0"/>
                </a:moveTo>
                <a:lnTo>
                  <a:pt x="1923" y="0"/>
                </a:lnTo>
              </a:path>
            </a:pathLst>
          </a:custGeom>
          <a:noFill/>
          <a:ln w="12700" cmpd="sng">
            <a:solidFill>
              <a:schemeClr val="tx2"/>
            </a:solidFill>
            <a:prstDash val="lg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a:off x="5510213" y="3960812"/>
            <a:ext cx="0" cy="2305050"/>
          </a:xfrm>
          <a:prstGeom prst="line">
            <a:avLst/>
          </a:prstGeom>
          <a:noFill/>
          <a:ln w="12700">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6043613" y="3960812"/>
            <a:ext cx="0" cy="2305050"/>
          </a:xfrm>
          <a:prstGeom prst="line">
            <a:avLst/>
          </a:prstGeom>
          <a:noFill/>
          <a:ln w="12700">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a:off x="6805613" y="3960812"/>
            <a:ext cx="0" cy="2305050"/>
          </a:xfrm>
          <a:prstGeom prst="line">
            <a:avLst/>
          </a:prstGeom>
          <a:noFill/>
          <a:ln w="12700">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7488238" y="3960812"/>
            <a:ext cx="0" cy="2305050"/>
          </a:xfrm>
          <a:prstGeom prst="line">
            <a:avLst/>
          </a:prstGeom>
          <a:noFill/>
          <a:ln w="12700">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Oval 10"/>
          <p:cNvSpPr>
            <a:spLocks noChangeArrowheads="1"/>
          </p:cNvSpPr>
          <p:nvPr/>
        </p:nvSpPr>
        <p:spPr bwMode="auto">
          <a:xfrm>
            <a:off x="6335713" y="4681537"/>
            <a:ext cx="142875" cy="142875"/>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7272338" y="5402262"/>
            <a:ext cx="144462" cy="142875"/>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0" name="Text Box 12"/>
          <p:cNvSpPr txBox="1">
            <a:spLocks noChangeArrowheads="1"/>
          </p:cNvSpPr>
          <p:nvPr/>
        </p:nvSpPr>
        <p:spPr bwMode="auto">
          <a:xfrm>
            <a:off x="5292725" y="6192837"/>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a</a:t>
            </a:r>
          </a:p>
        </p:txBody>
      </p:sp>
      <p:sp>
        <p:nvSpPr>
          <p:cNvPr id="43021" name="Text Box 13"/>
          <p:cNvSpPr txBox="1">
            <a:spLocks noChangeArrowheads="1"/>
          </p:cNvSpPr>
          <p:nvPr/>
        </p:nvSpPr>
        <p:spPr bwMode="auto">
          <a:xfrm>
            <a:off x="5832475" y="6216650"/>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b</a:t>
            </a:r>
          </a:p>
        </p:txBody>
      </p:sp>
      <p:sp>
        <p:nvSpPr>
          <p:cNvPr id="43022" name="Text Box 14"/>
          <p:cNvSpPr txBox="1">
            <a:spLocks noChangeArrowheads="1"/>
          </p:cNvSpPr>
          <p:nvPr/>
        </p:nvSpPr>
        <p:spPr bwMode="auto">
          <a:xfrm>
            <a:off x="6732588" y="6192837"/>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c</a:t>
            </a:r>
          </a:p>
        </p:txBody>
      </p:sp>
      <p:sp>
        <p:nvSpPr>
          <p:cNvPr id="43023" name="Text Box 15"/>
          <p:cNvSpPr txBox="1">
            <a:spLocks noChangeArrowheads="1"/>
          </p:cNvSpPr>
          <p:nvPr/>
        </p:nvSpPr>
        <p:spPr bwMode="auto">
          <a:xfrm>
            <a:off x="7308850" y="6192837"/>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d</a:t>
            </a:r>
          </a:p>
        </p:txBody>
      </p:sp>
      <p:sp>
        <p:nvSpPr>
          <p:cNvPr id="43024" name="Text Box 16"/>
          <p:cNvSpPr txBox="1">
            <a:spLocks noChangeArrowheads="1"/>
          </p:cNvSpPr>
          <p:nvPr/>
        </p:nvSpPr>
        <p:spPr bwMode="auto">
          <a:xfrm>
            <a:off x="4572000" y="5424487"/>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e</a:t>
            </a:r>
          </a:p>
        </p:txBody>
      </p:sp>
      <p:sp>
        <p:nvSpPr>
          <p:cNvPr id="43025" name="Text Box 17"/>
          <p:cNvSpPr txBox="1">
            <a:spLocks noChangeArrowheads="1"/>
          </p:cNvSpPr>
          <p:nvPr/>
        </p:nvSpPr>
        <p:spPr bwMode="auto">
          <a:xfrm>
            <a:off x="4608513" y="4848225"/>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f</a:t>
            </a:r>
          </a:p>
        </p:txBody>
      </p:sp>
      <p:sp>
        <p:nvSpPr>
          <p:cNvPr id="43026" name="Text Box 18"/>
          <p:cNvSpPr txBox="1">
            <a:spLocks noChangeArrowheads="1"/>
          </p:cNvSpPr>
          <p:nvPr/>
        </p:nvSpPr>
        <p:spPr bwMode="auto">
          <a:xfrm>
            <a:off x="4608513" y="4200525"/>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g</a:t>
            </a:r>
          </a:p>
        </p:txBody>
      </p:sp>
      <p:sp>
        <p:nvSpPr>
          <p:cNvPr id="43027" name="Rectangle 19"/>
          <p:cNvSpPr>
            <a:spLocks noChangeArrowheads="1"/>
          </p:cNvSpPr>
          <p:nvPr/>
        </p:nvSpPr>
        <p:spPr bwMode="auto">
          <a:xfrm>
            <a:off x="1066800" y="3962400"/>
            <a:ext cx="2286000" cy="2514600"/>
          </a:xfrm>
          <a:prstGeom prst="rect">
            <a:avLst/>
          </a:prstGeom>
          <a:noFill/>
          <a:ln w="12700" cap="sq">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spcBef>
                <a:spcPct val="50000"/>
              </a:spcBef>
            </a:pPr>
            <a:endParaRPr lang="zh-CN" altLang="en-US" sz="1400"/>
          </a:p>
          <a:p>
            <a:pPr eaLnBrk="0" hangingPunct="0">
              <a:spcBef>
                <a:spcPct val="50000"/>
              </a:spcBef>
            </a:pPr>
            <a:r>
              <a:rPr lang="zh-CN" altLang="en-US" sz="1400"/>
              <a:t>图例</a:t>
            </a:r>
          </a:p>
          <a:p>
            <a:pPr eaLnBrk="0" hangingPunct="0">
              <a:spcBef>
                <a:spcPct val="50000"/>
              </a:spcBef>
            </a:pPr>
            <a:r>
              <a:rPr lang="zh-CN" altLang="en-US" sz="1400"/>
              <a:t>     弱一般等价类测试用例 </a:t>
            </a:r>
          </a:p>
          <a:p>
            <a:pPr eaLnBrk="0" hangingPunct="0">
              <a:spcBef>
                <a:spcPct val="50000"/>
              </a:spcBef>
            </a:pPr>
            <a:r>
              <a:rPr lang="zh-CN" altLang="en-US" sz="1400"/>
              <a:t>     强一般等价类测试用例</a:t>
            </a:r>
          </a:p>
          <a:p>
            <a:pPr eaLnBrk="0" hangingPunct="0">
              <a:spcBef>
                <a:spcPct val="50000"/>
              </a:spcBef>
            </a:pPr>
            <a:r>
              <a:rPr lang="zh-CN" altLang="en-US" sz="1400"/>
              <a:t>     弱健壮等价类测试用例</a:t>
            </a:r>
          </a:p>
          <a:p>
            <a:pPr eaLnBrk="0" hangingPunct="0">
              <a:spcBef>
                <a:spcPct val="50000"/>
              </a:spcBef>
            </a:pPr>
            <a:r>
              <a:rPr lang="zh-CN" altLang="en-US" sz="1400"/>
              <a:t>     强健壮等价类测试用例</a:t>
            </a:r>
          </a:p>
          <a:p>
            <a:pPr eaLnBrk="0" hangingPunct="0">
              <a:spcBef>
                <a:spcPct val="50000"/>
              </a:spcBef>
            </a:pPr>
            <a:endParaRPr lang="zh-CN" altLang="en-US" sz="1400"/>
          </a:p>
          <a:p>
            <a:pPr eaLnBrk="0" hangingPunct="0">
              <a:spcBef>
                <a:spcPct val="50000"/>
              </a:spcBef>
            </a:pPr>
            <a:endParaRPr lang="zh-CN" altLang="en-US" sz="1400"/>
          </a:p>
        </p:txBody>
      </p:sp>
      <p:sp>
        <p:nvSpPr>
          <p:cNvPr id="43028" name="Oval 20"/>
          <p:cNvSpPr>
            <a:spLocks noChangeArrowheads="1"/>
          </p:cNvSpPr>
          <p:nvPr/>
        </p:nvSpPr>
        <p:spPr bwMode="auto">
          <a:xfrm>
            <a:off x="1227138" y="4630738"/>
            <a:ext cx="142875" cy="142875"/>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Oval 21"/>
          <p:cNvSpPr>
            <a:spLocks noChangeArrowheads="1"/>
          </p:cNvSpPr>
          <p:nvPr/>
        </p:nvSpPr>
        <p:spPr bwMode="auto">
          <a:xfrm>
            <a:off x="1227138" y="4919663"/>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Oval 22"/>
          <p:cNvSpPr>
            <a:spLocks noChangeArrowheads="1"/>
          </p:cNvSpPr>
          <p:nvPr/>
        </p:nvSpPr>
        <p:spPr bwMode="auto">
          <a:xfrm>
            <a:off x="1227138" y="5207000"/>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Oval 23"/>
          <p:cNvSpPr>
            <a:spLocks noChangeArrowheads="1"/>
          </p:cNvSpPr>
          <p:nvPr/>
        </p:nvSpPr>
        <p:spPr bwMode="auto">
          <a:xfrm>
            <a:off x="1228725" y="549592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Oval 24"/>
          <p:cNvSpPr>
            <a:spLocks noChangeArrowheads="1"/>
          </p:cNvSpPr>
          <p:nvPr/>
        </p:nvSpPr>
        <p:spPr bwMode="auto">
          <a:xfrm>
            <a:off x="5618163" y="5186362"/>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3" name="Oval 25"/>
          <p:cNvSpPr>
            <a:spLocks noChangeArrowheads="1"/>
          </p:cNvSpPr>
          <p:nvPr/>
        </p:nvSpPr>
        <p:spPr bwMode="auto">
          <a:xfrm>
            <a:off x="5761038" y="4464050"/>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Oval 26"/>
          <p:cNvSpPr>
            <a:spLocks noChangeArrowheads="1"/>
          </p:cNvSpPr>
          <p:nvPr/>
        </p:nvSpPr>
        <p:spPr bwMode="auto">
          <a:xfrm>
            <a:off x="6121400" y="5329237"/>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Oval 27"/>
          <p:cNvSpPr>
            <a:spLocks noChangeArrowheads="1"/>
          </p:cNvSpPr>
          <p:nvPr/>
        </p:nvSpPr>
        <p:spPr bwMode="auto">
          <a:xfrm>
            <a:off x="6337300" y="4681537"/>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Oval 28"/>
          <p:cNvSpPr>
            <a:spLocks noChangeArrowheads="1"/>
          </p:cNvSpPr>
          <p:nvPr/>
        </p:nvSpPr>
        <p:spPr bwMode="auto">
          <a:xfrm>
            <a:off x="7272338" y="5402262"/>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7" name="Oval 29"/>
          <p:cNvSpPr>
            <a:spLocks noChangeArrowheads="1"/>
          </p:cNvSpPr>
          <p:nvPr/>
        </p:nvSpPr>
        <p:spPr bwMode="auto">
          <a:xfrm>
            <a:off x="7056438" y="4537075"/>
            <a:ext cx="142875" cy="142875"/>
          </a:xfrm>
          <a:prstGeom prst="ellipse">
            <a:avLst/>
          </a:prstGeom>
          <a:solidFill>
            <a:srgbClr val="FF99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Oval 30"/>
          <p:cNvSpPr>
            <a:spLocks noChangeArrowheads="1"/>
          </p:cNvSpPr>
          <p:nvPr/>
        </p:nvSpPr>
        <p:spPr bwMode="auto">
          <a:xfrm>
            <a:off x="5616575" y="5186362"/>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9" name="Oval 31"/>
          <p:cNvSpPr>
            <a:spLocks noChangeArrowheads="1"/>
          </p:cNvSpPr>
          <p:nvPr/>
        </p:nvSpPr>
        <p:spPr bwMode="auto">
          <a:xfrm>
            <a:off x="6337300" y="4681537"/>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0" name="Oval 32"/>
          <p:cNvSpPr>
            <a:spLocks noChangeArrowheads="1"/>
          </p:cNvSpPr>
          <p:nvPr/>
        </p:nvSpPr>
        <p:spPr bwMode="auto">
          <a:xfrm>
            <a:off x="7272338" y="5400675"/>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1" name="Oval 33"/>
          <p:cNvSpPr>
            <a:spLocks noChangeArrowheads="1"/>
          </p:cNvSpPr>
          <p:nvPr/>
        </p:nvSpPr>
        <p:spPr bwMode="auto">
          <a:xfrm>
            <a:off x="5184775" y="5400675"/>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2" name="Oval 34"/>
          <p:cNvSpPr>
            <a:spLocks noChangeArrowheads="1"/>
          </p:cNvSpPr>
          <p:nvPr/>
        </p:nvSpPr>
        <p:spPr bwMode="auto">
          <a:xfrm>
            <a:off x="7634288" y="4754562"/>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3" name="Oval 35"/>
          <p:cNvSpPr>
            <a:spLocks noChangeArrowheads="1"/>
          </p:cNvSpPr>
          <p:nvPr/>
        </p:nvSpPr>
        <p:spPr bwMode="auto">
          <a:xfrm>
            <a:off x="6265863" y="5834062"/>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4" name="Oval 36"/>
          <p:cNvSpPr>
            <a:spLocks noChangeArrowheads="1"/>
          </p:cNvSpPr>
          <p:nvPr/>
        </p:nvSpPr>
        <p:spPr bwMode="auto">
          <a:xfrm>
            <a:off x="7058025" y="4105275"/>
            <a:ext cx="142875" cy="142875"/>
          </a:xfrm>
          <a:prstGeom prst="ellipse">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Oval 37"/>
          <p:cNvSpPr>
            <a:spLocks noChangeArrowheads="1"/>
          </p:cNvSpPr>
          <p:nvPr/>
        </p:nvSpPr>
        <p:spPr bwMode="auto">
          <a:xfrm>
            <a:off x="5111750" y="576262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6" name="Oval 38"/>
          <p:cNvSpPr>
            <a:spLocks noChangeArrowheads="1"/>
          </p:cNvSpPr>
          <p:nvPr/>
        </p:nvSpPr>
        <p:spPr bwMode="auto">
          <a:xfrm>
            <a:off x="5618163" y="5905500"/>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Oval 39"/>
          <p:cNvSpPr>
            <a:spLocks noChangeArrowheads="1"/>
          </p:cNvSpPr>
          <p:nvPr/>
        </p:nvSpPr>
        <p:spPr bwMode="auto">
          <a:xfrm>
            <a:off x="6265863" y="5834062"/>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Oval 40"/>
          <p:cNvSpPr>
            <a:spLocks noChangeArrowheads="1"/>
          </p:cNvSpPr>
          <p:nvPr/>
        </p:nvSpPr>
        <p:spPr bwMode="auto">
          <a:xfrm>
            <a:off x="7129463" y="5689600"/>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9" name="Oval 41"/>
          <p:cNvSpPr>
            <a:spLocks noChangeArrowheads="1"/>
          </p:cNvSpPr>
          <p:nvPr/>
        </p:nvSpPr>
        <p:spPr bwMode="auto">
          <a:xfrm>
            <a:off x="7634288" y="5905500"/>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Oval 42"/>
          <p:cNvSpPr>
            <a:spLocks noChangeArrowheads="1"/>
          </p:cNvSpPr>
          <p:nvPr/>
        </p:nvSpPr>
        <p:spPr bwMode="auto">
          <a:xfrm>
            <a:off x="5184775" y="54006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Oval 43"/>
          <p:cNvSpPr>
            <a:spLocks noChangeArrowheads="1"/>
          </p:cNvSpPr>
          <p:nvPr/>
        </p:nvSpPr>
        <p:spPr bwMode="auto">
          <a:xfrm>
            <a:off x="5618163" y="51847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Oval 44"/>
          <p:cNvSpPr>
            <a:spLocks noChangeArrowheads="1"/>
          </p:cNvSpPr>
          <p:nvPr/>
        </p:nvSpPr>
        <p:spPr bwMode="auto">
          <a:xfrm>
            <a:off x="6121400" y="5329237"/>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7273925" y="54006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4" name="Oval 46"/>
          <p:cNvSpPr>
            <a:spLocks noChangeArrowheads="1"/>
          </p:cNvSpPr>
          <p:nvPr/>
        </p:nvSpPr>
        <p:spPr bwMode="auto">
          <a:xfrm>
            <a:off x="7561263" y="51847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5" name="Oval 47"/>
          <p:cNvSpPr>
            <a:spLocks noChangeArrowheads="1"/>
          </p:cNvSpPr>
          <p:nvPr/>
        </p:nvSpPr>
        <p:spPr bwMode="auto">
          <a:xfrm>
            <a:off x="5184775" y="47529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6" name="Oval 48"/>
          <p:cNvSpPr>
            <a:spLocks noChangeArrowheads="1"/>
          </p:cNvSpPr>
          <p:nvPr/>
        </p:nvSpPr>
        <p:spPr bwMode="auto">
          <a:xfrm>
            <a:off x="5761038" y="4464050"/>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Oval 49"/>
          <p:cNvSpPr>
            <a:spLocks noChangeArrowheads="1"/>
          </p:cNvSpPr>
          <p:nvPr/>
        </p:nvSpPr>
        <p:spPr bwMode="auto">
          <a:xfrm>
            <a:off x="6337300" y="4681537"/>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Oval 50"/>
          <p:cNvSpPr>
            <a:spLocks noChangeArrowheads="1"/>
          </p:cNvSpPr>
          <p:nvPr/>
        </p:nvSpPr>
        <p:spPr bwMode="auto">
          <a:xfrm>
            <a:off x="7058025" y="45370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9" name="Oval 51"/>
          <p:cNvSpPr>
            <a:spLocks noChangeArrowheads="1"/>
          </p:cNvSpPr>
          <p:nvPr/>
        </p:nvSpPr>
        <p:spPr bwMode="auto">
          <a:xfrm>
            <a:off x="7634288" y="4754562"/>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0" name="Oval 52"/>
          <p:cNvSpPr>
            <a:spLocks noChangeArrowheads="1"/>
          </p:cNvSpPr>
          <p:nvPr/>
        </p:nvSpPr>
        <p:spPr bwMode="auto">
          <a:xfrm>
            <a:off x="5111750" y="41052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1" name="Oval 53"/>
          <p:cNvSpPr>
            <a:spLocks noChangeArrowheads="1"/>
          </p:cNvSpPr>
          <p:nvPr/>
        </p:nvSpPr>
        <p:spPr bwMode="auto">
          <a:xfrm>
            <a:off x="5616575" y="4033837"/>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2" name="Oval 54"/>
          <p:cNvSpPr>
            <a:spLocks noChangeArrowheads="1"/>
          </p:cNvSpPr>
          <p:nvPr/>
        </p:nvSpPr>
        <p:spPr bwMode="auto">
          <a:xfrm>
            <a:off x="6119813" y="4176712"/>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3" name="Oval 55"/>
          <p:cNvSpPr>
            <a:spLocks noChangeArrowheads="1"/>
          </p:cNvSpPr>
          <p:nvPr/>
        </p:nvSpPr>
        <p:spPr bwMode="auto">
          <a:xfrm>
            <a:off x="7056438" y="4105275"/>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4" name="Oval 56"/>
          <p:cNvSpPr>
            <a:spLocks noChangeArrowheads="1"/>
          </p:cNvSpPr>
          <p:nvPr/>
        </p:nvSpPr>
        <p:spPr bwMode="auto">
          <a:xfrm>
            <a:off x="7561263" y="4176712"/>
            <a:ext cx="142875" cy="142875"/>
          </a:xfrm>
          <a:prstGeom prst="ellipse">
            <a:avLst/>
          </a:prstGeom>
          <a:solidFill>
            <a:srgbClr val="CC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5" name="未知"/>
          <p:cNvSpPr>
            <a:spLocks/>
          </p:cNvSpPr>
          <p:nvPr/>
        </p:nvSpPr>
        <p:spPr bwMode="auto">
          <a:xfrm>
            <a:off x="4895850" y="5014912"/>
            <a:ext cx="3052763" cy="1588"/>
          </a:xfrm>
          <a:custGeom>
            <a:avLst/>
            <a:gdLst>
              <a:gd name="T0" fmla="*/ 0 w 1923"/>
              <a:gd name="T1" fmla="*/ 0 h 1"/>
              <a:gd name="T2" fmla="*/ 2147483647 w 1923"/>
              <a:gd name="T3" fmla="*/ 0 h 1"/>
              <a:gd name="T4" fmla="*/ 0 60000 65536"/>
              <a:gd name="T5" fmla="*/ 0 60000 65536"/>
            </a:gdLst>
            <a:ahLst/>
            <a:cxnLst>
              <a:cxn ang="T4">
                <a:pos x="T0" y="T1"/>
              </a:cxn>
              <a:cxn ang="T5">
                <a:pos x="T2" y="T3"/>
              </a:cxn>
            </a:cxnLst>
            <a:rect l="0" t="0" r="r" b="b"/>
            <a:pathLst>
              <a:path w="1923" h="1">
                <a:moveTo>
                  <a:pt x="0" y="0"/>
                </a:moveTo>
                <a:lnTo>
                  <a:pt x="1923" y="0"/>
                </a:lnTo>
              </a:path>
            </a:pathLst>
          </a:custGeom>
          <a:noFill/>
          <a:ln w="12700" cmpd="sng">
            <a:solidFill>
              <a:schemeClr val="tx2"/>
            </a:solidFill>
            <a:prstDash val="lg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6" name="未知"/>
          <p:cNvSpPr>
            <a:spLocks/>
          </p:cNvSpPr>
          <p:nvPr/>
        </p:nvSpPr>
        <p:spPr bwMode="auto">
          <a:xfrm>
            <a:off x="4900613" y="5624512"/>
            <a:ext cx="3052762" cy="1588"/>
          </a:xfrm>
          <a:custGeom>
            <a:avLst/>
            <a:gdLst>
              <a:gd name="T0" fmla="*/ 0 w 1923"/>
              <a:gd name="T1" fmla="*/ 0 h 1"/>
              <a:gd name="T2" fmla="*/ 2147483647 w 1923"/>
              <a:gd name="T3" fmla="*/ 0 h 1"/>
              <a:gd name="T4" fmla="*/ 0 60000 65536"/>
              <a:gd name="T5" fmla="*/ 0 60000 65536"/>
            </a:gdLst>
            <a:ahLst/>
            <a:cxnLst>
              <a:cxn ang="T4">
                <a:pos x="T0" y="T1"/>
              </a:cxn>
              <a:cxn ang="T5">
                <a:pos x="T2" y="T3"/>
              </a:cxn>
            </a:cxnLst>
            <a:rect l="0" t="0" r="r" b="b"/>
            <a:pathLst>
              <a:path w="1923" h="1">
                <a:moveTo>
                  <a:pt x="0" y="0"/>
                </a:moveTo>
                <a:lnTo>
                  <a:pt x="1923" y="0"/>
                </a:lnTo>
              </a:path>
            </a:pathLst>
          </a:custGeom>
          <a:noFill/>
          <a:ln w="12700" cmpd="sng">
            <a:solidFill>
              <a:schemeClr val="tx2"/>
            </a:solidFill>
            <a:prstDash val="lg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Rectangle 59"/>
          <p:cNvSpPr>
            <a:spLocks noGrp="1" noChangeArrowheads="1"/>
          </p:cNvSpPr>
          <p:nvPr>
            <p:ph type="title"/>
          </p:nvPr>
        </p:nvSpPr>
        <p:spPr>
          <a:xfrm>
            <a:off x="457200" y="0"/>
            <a:ext cx="8229600" cy="1036638"/>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dirty="0" smtClean="0"/>
              <a:t>等价类方法的补充说明</a:t>
            </a:r>
          </a:p>
        </p:txBody>
      </p:sp>
      <p:sp>
        <p:nvSpPr>
          <p:cNvPr id="43068" name="Line 60"/>
          <p:cNvSpPr>
            <a:spLocks noChangeShapeType="1"/>
          </p:cNvSpPr>
          <p:nvPr/>
        </p:nvSpPr>
        <p:spPr bwMode="auto">
          <a:xfrm flipV="1">
            <a:off x="4953000" y="3948112"/>
            <a:ext cx="0" cy="236220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650747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down)">
                                      <p:cBhvr>
                                        <p:cTn id="7" dur="500"/>
                                        <p:tgtEl>
                                          <p:spTgt spid="43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3018"/>
                                        </p:tgtEl>
                                        <p:attrNameLst>
                                          <p:attrName>style.visibility</p:attrName>
                                        </p:attrNameLst>
                                      </p:cBhvr>
                                      <p:to>
                                        <p:strVal val="visible"/>
                                      </p:to>
                                    </p:set>
                                    <p:animEffect transition="in" filter="wipe(down)">
                                      <p:cBhvr>
                                        <p:cTn id="12" dur="500"/>
                                        <p:tgtEl>
                                          <p:spTgt spid="430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3019"/>
                                        </p:tgtEl>
                                        <p:attrNameLst>
                                          <p:attrName>style.visibility</p:attrName>
                                        </p:attrNameLst>
                                      </p:cBhvr>
                                      <p:to>
                                        <p:strVal val="visible"/>
                                      </p:to>
                                    </p:set>
                                    <p:animEffect transition="in" filter="wipe(down)">
                                      <p:cBhvr>
                                        <p:cTn id="17" dur="500"/>
                                        <p:tgtEl>
                                          <p:spTgt spid="430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xit" presetSubtype="4" fill="hold" grpId="1" nodeType="clickEffect">
                                  <p:stCondLst>
                                    <p:cond delay="0"/>
                                  </p:stCondLst>
                                  <p:childTnLst>
                                    <p:anim calcmode="lin" valueType="num">
                                      <p:cBhvr additive="base">
                                        <p:cTn id="21" dur="500"/>
                                        <p:tgtEl>
                                          <p:spTgt spid="43012"/>
                                        </p:tgtEl>
                                        <p:attrNameLst>
                                          <p:attrName>ppt_x</p:attrName>
                                        </p:attrNameLst>
                                      </p:cBhvr>
                                      <p:tavLst>
                                        <p:tav tm="0">
                                          <p:val>
                                            <p:strVal val="ppt_x"/>
                                          </p:val>
                                        </p:tav>
                                        <p:tav tm="100000">
                                          <p:val>
                                            <p:strVal val="ppt_x"/>
                                          </p:val>
                                        </p:tav>
                                      </p:tavLst>
                                    </p:anim>
                                    <p:anim calcmode="lin" valueType="num">
                                      <p:cBhvr additive="base">
                                        <p:cTn id="22" dur="500"/>
                                        <p:tgtEl>
                                          <p:spTgt spid="43012"/>
                                        </p:tgtEl>
                                        <p:attrNameLst>
                                          <p:attrName>ppt_y</p:attrName>
                                        </p:attrNameLst>
                                      </p:cBhvr>
                                      <p:tavLst>
                                        <p:tav tm="0">
                                          <p:val>
                                            <p:strVal val="ppt_y"/>
                                          </p:val>
                                        </p:tav>
                                        <p:tav tm="100000">
                                          <p:val>
                                            <p:strVal val="1+ppt_h/2"/>
                                          </p:val>
                                        </p:tav>
                                      </p:tavLst>
                                    </p:anim>
                                    <p:set>
                                      <p:cBhvr>
                                        <p:cTn id="23" dur="1" fill="hold">
                                          <p:stCondLst>
                                            <p:cond delay="499"/>
                                          </p:stCondLst>
                                        </p:cTn>
                                        <p:tgtEl>
                                          <p:spTgt spid="4301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grpId="1" nodeType="clickEffect">
                                  <p:stCondLst>
                                    <p:cond delay="0"/>
                                  </p:stCondLst>
                                  <p:childTnLst>
                                    <p:anim calcmode="lin" valueType="num">
                                      <p:cBhvr additive="base">
                                        <p:cTn id="27" dur="500"/>
                                        <p:tgtEl>
                                          <p:spTgt spid="43018"/>
                                        </p:tgtEl>
                                        <p:attrNameLst>
                                          <p:attrName>ppt_x</p:attrName>
                                        </p:attrNameLst>
                                      </p:cBhvr>
                                      <p:tavLst>
                                        <p:tav tm="0">
                                          <p:val>
                                            <p:strVal val="ppt_x"/>
                                          </p:val>
                                        </p:tav>
                                        <p:tav tm="100000">
                                          <p:val>
                                            <p:strVal val="ppt_x"/>
                                          </p:val>
                                        </p:tav>
                                      </p:tavLst>
                                    </p:anim>
                                    <p:anim calcmode="lin" valueType="num">
                                      <p:cBhvr additive="base">
                                        <p:cTn id="28" dur="500"/>
                                        <p:tgtEl>
                                          <p:spTgt spid="43018"/>
                                        </p:tgtEl>
                                        <p:attrNameLst>
                                          <p:attrName>ppt_y</p:attrName>
                                        </p:attrNameLst>
                                      </p:cBhvr>
                                      <p:tavLst>
                                        <p:tav tm="0">
                                          <p:val>
                                            <p:strVal val="ppt_y"/>
                                          </p:val>
                                        </p:tav>
                                        <p:tav tm="100000">
                                          <p:val>
                                            <p:strVal val="1+ppt_h/2"/>
                                          </p:val>
                                        </p:tav>
                                      </p:tavLst>
                                    </p:anim>
                                    <p:set>
                                      <p:cBhvr>
                                        <p:cTn id="29" dur="1" fill="hold">
                                          <p:stCondLst>
                                            <p:cond delay="499"/>
                                          </p:stCondLst>
                                        </p:cTn>
                                        <p:tgtEl>
                                          <p:spTgt spid="43018"/>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xit" presetSubtype="4" fill="hold" grpId="1" nodeType="clickEffect">
                                  <p:stCondLst>
                                    <p:cond delay="0"/>
                                  </p:stCondLst>
                                  <p:childTnLst>
                                    <p:anim calcmode="lin" valueType="num">
                                      <p:cBhvr additive="base">
                                        <p:cTn id="33" dur="500"/>
                                        <p:tgtEl>
                                          <p:spTgt spid="43019"/>
                                        </p:tgtEl>
                                        <p:attrNameLst>
                                          <p:attrName>ppt_x</p:attrName>
                                        </p:attrNameLst>
                                      </p:cBhvr>
                                      <p:tavLst>
                                        <p:tav tm="0">
                                          <p:val>
                                            <p:strVal val="ppt_x"/>
                                          </p:val>
                                        </p:tav>
                                        <p:tav tm="100000">
                                          <p:val>
                                            <p:strVal val="ppt_x"/>
                                          </p:val>
                                        </p:tav>
                                      </p:tavLst>
                                    </p:anim>
                                    <p:anim calcmode="lin" valueType="num">
                                      <p:cBhvr additive="base">
                                        <p:cTn id="34" dur="500"/>
                                        <p:tgtEl>
                                          <p:spTgt spid="43019"/>
                                        </p:tgtEl>
                                        <p:attrNameLst>
                                          <p:attrName>ppt_y</p:attrName>
                                        </p:attrNameLst>
                                      </p:cBhvr>
                                      <p:tavLst>
                                        <p:tav tm="0">
                                          <p:val>
                                            <p:strVal val="ppt_y"/>
                                          </p:val>
                                        </p:tav>
                                        <p:tav tm="100000">
                                          <p:val>
                                            <p:strVal val="1+ppt_h/2"/>
                                          </p:val>
                                        </p:tav>
                                      </p:tavLst>
                                    </p:anim>
                                    <p:set>
                                      <p:cBhvr>
                                        <p:cTn id="35" dur="1" fill="hold">
                                          <p:stCondLst>
                                            <p:cond delay="499"/>
                                          </p:stCondLst>
                                        </p:cTn>
                                        <p:tgtEl>
                                          <p:spTgt spid="43019"/>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3032"/>
                                        </p:tgtEl>
                                        <p:attrNameLst>
                                          <p:attrName>style.visibility</p:attrName>
                                        </p:attrNameLst>
                                      </p:cBhvr>
                                      <p:to>
                                        <p:strVal val="visible"/>
                                      </p:to>
                                    </p:set>
                                    <p:animEffect transition="in" filter="wipe(down)">
                                      <p:cBhvr>
                                        <p:cTn id="40" dur="500"/>
                                        <p:tgtEl>
                                          <p:spTgt spid="4303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3033"/>
                                        </p:tgtEl>
                                        <p:attrNameLst>
                                          <p:attrName>style.visibility</p:attrName>
                                        </p:attrNameLst>
                                      </p:cBhvr>
                                      <p:to>
                                        <p:strVal val="visible"/>
                                      </p:to>
                                    </p:set>
                                    <p:animEffect transition="in" filter="wipe(down)">
                                      <p:cBhvr>
                                        <p:cTn id="45" dur="500"/>
                                        <p:tgtEl>
                                          <p:spTgt spid="430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43034"/>
                                        </p:tgtEl>
                                        <p:attrNameLst>
                                          <p:attrName>style.visibility</p:attrName>
                                        </p:attrNameLst>
                                      </p:cBhvr>
                                      <p:to>
                                        <p:strVal val="visible"/>
                                      </p:to>
                                    </p:set>
                                    <p:animEffect transition="in" filter="wipe(down)">
                                      <p:cBhvr>
                                        <p:cTn id="50" dur="500"/>
                                        <p:tgtEl>
                                          <p:spTgt spid="4303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3035"/>
                                        </p:tgtEl>
                                        <p:attrNameLst>
                                          <p:attrName>style.visibility</p:attrName>
                                        </p:attrNameLst>
                                      </p:cBhvr>
                                      <p:to>
                                        <p:strVal val="visible"/>
                                      </p:to>
                                    </p:set>
                                    <p:animEffect transition="in" filter="wipe(down)">
                                      <p:cBhvr>
                                        <p:cTn id="55" dur="500"/>
                                        <p:tgtEl>
                                          <p:spTgt spid="4303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3036"/>
                                        </p:tgtEl>
                                        <p:attrNameLst>
                                          <p:attrName>style.visibility</p:attrName>
                                        </p:attrNameLst>
                                      </p:cBhvr>
                                      <p:to>
                                        <p:strVal val="visible"/>
                                      </p:to>
                                    </p:set>
                                    <p:animEffect transition="in" filter="wipe(down)">
                                      <p:cBhvr>
                                        <p:cTn id="60" dur="500"/>
                                        <p:tgtEl>
                                          <p:spTgt spid="4303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3037"/>
                                        </p:tgtEl>
                                        <p:attrNameLst>
                                          <p:attrName>style.visibility</p:attrName>
                                        </p:attrNameLst>
                                      </p:cBhvr>
                                      <p:to>
                                        <p:strVal val="visible"/>
                                      </p:to>
                                    </p:set>
                                    <p:animEffect transition="in" filter="wipe(down)">
                                      <p:cBhvr>
                                        <p:cTn id="65" dur="500"/>
                                        <p:tgtEl>
                                          <p:spTgt spid="4303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xit" presetSubtype="4" fill="hold" grpId="1" nodeType="clickEffect">
                                  <p:stCondLst>
                                    <p:cond delay="0"/>
                                  </p:stCondLst>
                                  <p:childTnLst>
                                    <p:anim calcmode="lin" valueType="num">
                                      <p:cBhvr additive="base">
                                        <p:cTn id="69" dur="500"/>
                                        <p:tgtEl>
                                          <p:spTgt spid="43032"/>
                                        </p:tgtEl>
                                        <p:attrNameLst>
                                          <p:attrName>ppt_x</p:attrName>
                                        </p:attrNameLst>
                                      </p:cBhvr>
                                      <p:tavLst>
                                        <p:tav tm="0">
                                          <p:val>
                                            <p:strVal val="ppt_x"/>
                                          </p:val>
                                        </p:tav>
                                        <p:tav tm="100000">
                                          <p:val>
                                            <p:strVal val="ppt_x"/>
                                          </p:val>
                                        </p:tav>
                                      </p:tavLst>
                                    </p:anim>
                                    <p:anim calcmode="lin" valueType="num">
                                      <p:cBhvr additive="base">
                                        <p:cTn id="70" dur="500"/>
                                        <p:tgtEl>
                                          <p:spTgt spid="43032"/>
                                        </p:tgtEl>
                                        <p:attrNameLst>
                                          <p:attrName>ppt_y</p:attrName>
                                        </p:attrNameLst>
                                      </p:cBhvr>
                                      <p:tavLst>
                                        <p:tav tm="0">
                                          <p:val>
                                            <p:strVal val="ppt_y"/>
                                          </p:val>
                                        </p:tav>
                                        <p:tav tm="100000">
                                          <p:val>
                                            <p:strVal val="1+ppt_h/2"/>
                                          </p:val>
                                        </p:tav>
                                      </p:tavLst>
                                    </p:anim>
                                    <p:set>
                                      <p:cBhvr>
                                        <p:cTn id="71" dur="1" fill="hold">
                                          <p:stCondLst>
                                            <p:cond delay="499"/>
                                          </p:stCondLst>
                                        </p:cTn>
                                        <p:tgtEl>
                                          <p:spTgt spid="43032"/>
                                        </p:tgtEl>
                                        <p:attrNameLst>
                                          <p:attrName>style.visibility</p:attrName>
                                        </p:attrNameLst>
                                      </p:cBhvr>
                                      <p:to>
                                        <p:strVal val="hidden"/>
                                      </p:to>
                                    </p:set>
                                  </p:childTnLst>
                                </p:cTn>
                              </p:par>
                              <p:par>
                                <p:cTn id="72" presetID="2" presetClass="exit" presetSubtype="4" fill="hold" grpId="1" nodeType="withEffect">
                                  <p:stCondLst>
                                    <p:cond delay="0"/>
                                  </p:stCondLst>
                                  <p:childTnLst>
                                    <p:anim calcmode="lin" valueType="num">
                                      <p:cBhvr additive="base">
                                        <p:cTn id="73" dur="500"/>
                                        <p:tgtEl>
                                          <p:spTgt spid="43034"/>
                                        </p:tgtEl>
                                        <p:attrNameLst>
                                          <p:attrName>ppt_x</p:attrName>
                                        </p:attrNameLst>
                                      </p:cBhvr>
                                      <p:tavLst>
                                        <p:tav tm="0">
                                          <p:val>
                                            <p:strVal val="ppt_x"/>
                                          </p:val>
                                        </p:tav>
                                        <p:tav tm="100000">
                                          <p:val>
                                            <p:strVal val="ppt_x"/>
                                          </p:val>
                                        </p:tav>
                                      </p:tavLst>
                                    </p:anim>
                                    <p:anim calcmode="lin" valueType="num">
                                      <p:cBhvr additive="base">
                                        <p:cTn id="74" dur="500"/>
                                        <p:tgtEl>
                                          <p:spTgt spid="43034"/>
                                        </p:tgtEl>
                                        <p:attrNameLst>
                                          <p:attrName>ppt_y</p:attrName>
                                        </p:attrNameLst>
                                      </p:cBhvr>
                                      <p:tavLst>
                                        <p:tav tm="0">
                                          <p:val>
                                            <p:strVal val="ppt_y"/>
                                          </p:val>
                                        </p:tav>
                                        <p:tav tm="100000">
                                          <p:val>
                                            <p:strVal val="1+ppt_h/2"/>
                                          </p:val>
                                        </p:tav>
                                      </p:tavLst>
                                    </p:anim>
                                    <p:set>
                                      <p:cBhvr>
                                        <p:cTn id="75" dur="1" fill="hold">
                                          <p:stCondLst>
                                            <p:cond delay="499"/>
                                          </p:stCondLst>
                                        </p:cTn>
                                        <p:tgtEl>
                                          <p:spTgt spid="43034"/>
                                        </p:tgtEl>
                                        <p:attrNameLst>
                                          <p:attrName>style.visibility</p:attrName>
                                        </p:attrNameLst>
                                      </p:cBhvr>
                                      <p:to>
                                        <p:strVal val="hidden"/>
                                      </p:to>
                                    </p:set>
                                  </p:childTnLst>
                                </p:cTn>
                              </p:par>
                              <p:par>
                                <p:cTn id="76" presetID="2" presetClass="exit" presetSubtype="4" fill="hold" grpId="1" nodeType="withEffect">
                                  <p:stCondLst>
                                    <p:cond delay="0"/>
                                  </p:stCondLst>
                                  <p:childTnLst>
                                    <p:anim calcmode="lin" valueType="num">
                                      <p:cBhvr additive="base">
                                        <p:cTn id="77" dur="500"/>
                                        <p:tgtEl>
                                          <p:spTgt spid="43036"/>
                                        </p:tgtEl>
                                        <p:attrNameLst>
                                          <p:attrName>ppt_x</p:attrName>
                                        </p:attrNameLst>
                                      </p:cBhvr>
                                      <p:tavLst>
                                        <p:tav tm="0">
                                          <p:val>
                                            <p:strVal val="ppt_x"/>
                                          </p:val>
                                        </p:tav>
                                        <p:tav tm="100000">
                                          <p:val>
                                            <p:strVal val="ppt_x"/>
                                          </p:val>
                                        </p:tav>
                                      </p:tavLst>
                                    </p:anim>
                                    <p:anim calcmode="lin" valueType="num">
                                      <p:cBhvr additive="base">
                                        <p:cTn id="78" dur="500"/>
                                        <p:tgtEl>
                                          <p:spTgt spid="43036"/>
                                        </p:tgtEl>
                                        <p:attrNameLst>
                                          <p:attrName>ppt_y</p:attrName>
                                        </p:attrNameLst>
                                      </p:cBhvr>
                                      <p:tavLst>
                                        <p:tav tm="0">
                                          <p:val>
                                            <p:strVal val="ppt_y"/>
                                          </p:val>
                                        </p:tav>
                                        <p:tav tm="100000">
                                          <p:val>
                                            <p:strVal val="1+ppt_h/2"/>
                                          </p:val>
                                        </p:tav>
                                      </p:tavLst>
                                    </p:anim>
                                    <p:set>
                                      <p:cBhvr>
                                        <p:cTn id="79" dur="1" fill="hold">
                                          <p:stCondLst>
                                            <p:cond delay="499"/>
                                          </p:stCondLst>
                                        </p:cTn>
                                        <p:tgtEl>
                                          <p:spTgt spid="43036"/>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43037"/>
                                        </p:tgtEl>
                                        <p:attrNameLst>
                                          <p:attrName>ppt_x</p:attrName>
                                        </p:attrNameLst>
                                      </p:cBhvr>
                                      <p:tavLst>
                                        <p:tav tm="0">
                                          <p:val>
                                            <p:strVal val="ppt_x"/>
                                          </p:val>
                                        </p:tav>
                                        <p:tav tm="100000">
                                          <p:val>
                                            <p:strVal val="ppt_x"/>
                                          </p:val>
                                        </p:tav>
                                      </p:tavLst>
                                    </p:anim>
                                    <p:anim calcmode="lin" valueType="num">
                                      <p:cBhvr additive="base">
                                        <p:cTn id="82" dur="500"/>
                                        <p:tgtEl>
                                          <p:spTgt spid="43037"/>
                                        </p:tgtEl>
                                        <p:attrNameLst>
                                          <p:attrName>ppt_y</p:attrName>
                                        </p:attrNameLst>
                                      </p:cBhvr>
                                      <p:tavLst>
                                        <p:tav tm="0">
                                          <p:val>
                                            <p:strVal val="ppt_y"/>
                                          </p:val>
                                        </p:tav>
                                        <p:tav tm="100000">
                                          <p:val>
                                            <p:strVal val="1+ppt_h/2"/>
                                          </p:val>
                                        </p:tav>
                                      </p:tavLst>
                                    </p:anim>
                                    <p:set>
                                      <p:cBhvr>
                                        <p:cTn id="83" dur="1" fill="hold">
                                          <p:stCondLst>
                                            <p:cond delay="499"/>
                                          </p:stCondLst>
                                        </p:cTn>
                                        <p:tgtEl>
                                          <p:spTgt spid="43037"/>
                                        </p:tgtEl>
                                        <p:attrNameLst>
                                          <p:attrName>style.visibility</p:attrName>
                                        </p:attrNameLst>
                                      </p:cBhvr>
                                      <p:to>
                                        <p:strVal val="hidden"/>
                                      </p:to>
                                    </p:set>
                                  </p:childTnLst>
                                </p:cTn>
                              </p:par>
                              <p:par>
                                <p:cTn id="84" presetID="2" presetClass="exit" presetSubtype="4" fill="hold" grpId="1" nodeType="withEffect">
                                  <p:stCondLst>
                                    <p:cond delay="0"/>
                                  </p:stCondLst>
                                  <p:childTnLst>
                                    <p:anim calcmode="lin" valueType="num">
                                      <p:cBhvr additive="base">
                                        <p:cTn id="85" dur="500"/>
                                        <p:tgtEl>
                                          <p:spTgt spid="43035"/>
                                        </p:tgtEl>
                                        <p:attrNameLst>
                                          <p:attrName>ppt_x</p:attrName>
                                        </p:attrNameLst>
                                      </p:cBhvr>
                                      <p:tavLst>
                                        <p:tav tm="0">
                                          <p:val>
                                            <p:strVal val="ppt_x"/>
                                          </p:val>
                                        </p:tav>
                                        <p:tav tm="100000">
                                          <p:val>
                                            <p:strVal val="ppt_x"/>
                                          </p:val>
                                        </p:tav>
                                      </p:tavLst>
                                    </p:anim>
                                    <p:anim calcmode="lin" valueType="num">
                                      <p:cBhvr additive="base">
                                        <p:cTn id="86" dur="500"/>
                                        <p:tgtEl>
                                          <p:spTgt spid="43035"/>
                                        </p:tgtEl>
                                        <p:attrNameLst>
                                          <p:attrName>ppt_y</p:attrName>
                                        </p:attrNameLst>
                                      </p:cBhvr>
                                      <p:tavLst>
                                        <p:tav tm="0">
                                          <p:val>
                                            <p:strVal val="ppt_y"/>
                                          </p:val>
                                        </p:tav>
                                        <p:tav tm="100000">
                                          <p:val>
                                            <p:strVal val="1+ppt_h/2"/>
                                          </p:val>
                                        </p:tav>
                                      </p:tavLst>
                                    </p:anim>
                                    <p:set>
                                      <p:cBhvr>
                                        <p:cTn id="87" dur="1" fill="hold">
                                          <p:stCondLst>
                                            <p:cond delay="499"/>
                                          </p:stCondLst>
                                        </p:cTn>
                                        <p:tgtEl>
                                          <p:spTgt spid="43035"/>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43033"/>
                                        </p:tgtEl>
                                        <p:attrNameLst>
                                          <p:attrName>ppt_x</p:attrName>
                                        </p:attrNameLst>
                                      </p:cBhvr>
                                      <p:tavLst>
                                        <p:tav tm="0">
                                          <p:val>
                                            <p:strVal val="ppt_x"/>
                                          </p:val>
                                        </p:tav>
                                        <p:tav tm="100000">
                                          <p:val>
                                            <p:strVal val="ppt_x"/>
                                          </p:val>
                                        </p:tav>
                                      </p:tavLst>
                                    </p:anim>
                                    <p:anim calcmode="lin" valueType="num">
                                      <p:cBhvr additive="base">
                                        <p:cTn id="90" dur="500"/>
                                        <p:tgtEl>
                                          <p:spTgt spid="43033"/>
                                        </p:tgtEl>
                                        <p:attrNameLst>
                                          <p:attrName>ppt_y</p:attrName>
                                        </p:attrNameLst>
                                      </p:cBhvr>
                                      <p:tavLst>
                                        <p:tav tm="0">
                                          <p:val>
                                            <p:strVal val="ppt_y"/>
                                          </p:val>
                                        </p:tav>
                                        <p:tav tm="100000">
                                          <p:val>
                                            <p:strVal val="1+ppt_h/2"/>
                                          </p:val>
                                        </p:tav>
                                      </p:tavLst>
                                    </p:anim>
                                    <p:set>
                                      <p:cBhvr>
                                        <p:cTn id="91" dur="1" fill="hold">
                                          <p:stCondLst>
                                            <p:cond delay="499"/>
                                          </p:stCondLst>
                                        </p:cTn>
                                        <p:tgtEl>
                                          <p:spTgt spid="43033"/>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43038"/>
                                        </p:tgtEl>
                                        <p:attrNameLst>
                                          <p:attrName>style.visibility</p:attrName>
                                        </p:attrNameLst>
                                      </p:cBhvr>
                                      <p:to>
                                        <p:strVal val="visible"/>
                                      </p:to>
                                    </p:set>
                                    <p:animEffect transition="in" filter="wipe(down)">
                                      <p:cBhvr>
                                        <p:cTn id="96" dur="500"/>
                                        <p:tgtEl>
                                          <p:spTgt spid="4303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3039"/>
                                        </p:tgtEl>
                                        <p:attrNameLst>
                                          <p:attrName>style.visibility</p:attrName>
                                        </p:attrNameLst>
                                      </p:cBhvr>
                                      <p:to>
                                        <p:strVal val="visible"/>
                                      </p:to>
                                    </p:set>
                                    <p:animEffect transition="in" filter="wipe(down)">
                                      <p:cBhvr>
                                        <p:cTn id="101" dur="500"/>
                                        <p:tgtEl>
                                          <p:spTgt spid="4303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43040"/>
                                        </p:tgtEl>
                                        <p:attrNameLst>
                                          <p:attrName>style.visibility</p:attrName>
                                        </p:attrNameLst>
                                      </p:cBhvr>
                                      <p:to>
                                        <p:strVal val="visible"/>
                                      </p:to>
                                    </p:set>
                                    <p:animEffect transition="in" filter="wipe(down)">
                                      <p:cBhvr>
                                        <p:cTn id="106" dur="500"/>
                                        <p:tgtEl>
                                          <p:spTgt spid="4304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43041"/>
                                        </p:tgtEl>
                                        <p:attrNameLst>
                                          <p:attrName>style.visibility</p:attrName>
                                        </p:attrNameLst>
                                      </p:cBhvr>
                                      <p:to>
                                        <p:strVal val="visible"/>
                                      </p:to>
                                    </p:set>
                                    <p:animEffect transition="in" filter="wipe(down)">
                                      <p:cBhvr>
                                        <p:cTn id="111" dur="500"/>
                                        <p:tgtEl>
                                          <p:spTgt spid="4304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43042"/>
                                        </p:tgtEl>
                                        <p:attrNameLst>
                                          <p:attrName>style.visibility</p:attrName>
                                        </p:attrNameLst>
                                      </p:cBhvr>
                                      <p:to>
                                        <p:strVal val="visible"/>
                                      </p:to>
                                    </p:set>
                                    <p:animEffect transition="in" filter="wipe(down)">
                                      <p:cBhvr>
                                        <p:cTn id="116" dur="500"/>
                                        <p:tgtEl>
                                          <p:spTgt spid="4304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3043"/>
                                        </p:tgtEl>
                                        <p:attrNameLst>
                                          <p:attrName>style.visibility</p:attrName>
                                        </p:attrNameLst>
                                      </p:cBhvr>
                                      <p:to>
                                        <p:strVal val="visible"/>
                                      </p:to>
                                    </p:set>
                                    <p:animEffect transition="in" filter="wipe(down)">
                                      <p:cBhvr>
                                        <p:cTn id="121" dur="500"/>
                                        <p:tgtEl>
                                          <p:spTgt spid="43043"/>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43044"/>
                                        </p:tgtEl>
                                        <p:attrNameLst>
                                          <p:attrName>style.visibility</p:attrName>
                                        </p:attrNameLst>
                                      </p:cBhvr>
                                      <p:to>
                                        <p:strVal val="visible"/>
                                      </p:to>
                                    </p:set>
                                    <p:animEffect transition="in" filter="wipe(down)">
                                      <p:cBhvr>
                                        <p:cTn id="126" dur="500"/>
                                        <p:tgtEl>
                                          <p:spTgt spid="4304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xit" presetSubtype="4" fill="hold" grpId="1" nodeType="clickEffect">
                                  <p:stCondLst>
                                    <p:cond delay="0"/>
                                  </p:stCondLst>
                                  <p:childTnLst>
                                    <p:anim calcmode="lin" valueType="num">
                                      <p:cBhvr additive="base">
                                        <p:cTn id="130" dur="500"/>
                                        <p:tgtEl>
                                          <p:spTgt spid="43044"/>
                                        </p:tgtEl>
                                        <p:attrNameLst>
                                          <p:attrName>ppt_x</p:attrName>
                                        </p:attrNameLst>
                                      </p:cBhvr>
                                      <p:tavLst>
                                        <p:tav tm="0">
                                          <p:val>
                                            <p:strVal val="ppt_x"/>
                                          </p:val>
                                        </p:tav>
                                        <p:tav tm="100000">
                                          <p:val>
                                            <p:strVal val="ppt_x"/>
                                          </p:val>
                                        </p:tav>
                                      </p:tavLst>
                                    </p:anim>
                                    <p:anim calcmode="lin" valueType="num">
                                      <p:cBhvr additive="base">
                                        <p:cTn id="131" dur="500"/>
                                        <p:tgtEl>
                                          <p:spTgt spid="43044"/>
                                        </p:tgtEl>
                                        <p:attrNameLst>
                                          <p:attrName>ppt_y</p:attrName>
                                        </p:attrNameLst>
                                      </p:cBhvr>
                                      <p:tavLst>
                                        <p:tav tm="0">
                                          <p:val>
                                            <p:strVal val="ppt_y"/>
                                          </p:val>
                                        </p:tav>
                                        <p:tav tm="100000">
                                          <p:val>
                                            <p:strVal val="1+ppt_h/2"/>
                                          </p:val>
                                        </p:tav>
                                      </p:tavLst>
                                    </p:anim>
                                    <p:set>
                                      <p:cBhvr>
                                        <p:cTn id="132" dur="1" fill="hold">
                                          <p:stCondLst>
                                            <p:cond delay="499"/>
                                          </p:stCondLst>
                                        </p:cTn>
                                        <p:tgtEl>
                                          <p:spTgt spid="43044"/>
                                        </p:tgtEl>
                                        <p:attrNameLst>
                                          <p:attrName>style.visibility</p:attrName>
                                        </p:attrNameLst>
                                      </p:cBhvr>
                                      <p:to>
                                        <p:strVal val="hidden"/>
                                      </p:to>
                                    </p:set>
                                  </p:childTnLst>
                                </p:cTn>
                              </p:par>
                              <p:par>
                                <p:cTn id="133" presetID="2" presetClass="exit" presetSubtype="4" fill="hold" grpId="1" nodeType="withEffect">
                                  <p:stCondLst>
                                    <p:cond delay="0"/>
                                  </p:stCondLst>
                                  <p:childTnLst>
                                    <p:anim calcmode="lin" valueType="num">
                                      <p:cBhvr additive="base">
                                        <p:cTn id="134" dur="500"/>
                                        <p:tgtEl>
                                          <p:spTgt spid="43042"/>
                                        </p:tgtEl>
                                        <p:attrNameLst>
                                          <p:attrName>ppt_x</p:attrName>
                                        </p:attrNameLst>
                                      </p:cBhvr>
                                      <p:tavLst>
                                        <p:tav tm="0">
                                          <p:val>
                                            <p:strVal val="ppt_x"/>
                                          </p:val>
                                        </p:tav>
                                        <p:tav tm="100000">
                                          <p:val>
                                            <p:strVal val="ppt_x"/>
                                          </p:val>
                                        </p:tav>
                                      </p:tavLst>
                                    </p:anim>
                                    <p:anim calcmode="lin" valueType="num">
                                      <p:cBhvr additive="base">
                                        <p:cTn id="135" dur="500"/>
                                        <p:tgtEl>
                                          <p:spTgt spid="43042"/>
                                        </p:tgtEl>
                                        <p:attrNameLst>
                                          <p:attrName>ppt_y</p:attrName>
                                        </p:attrNameLst>
                                      </p:cBhvr>
                                      <p:tavLst>
                                        <p:tav tm="0">
                                          <p:val>
                                            <p:strVal val="ppt_y"/>
                                          </p:val>
                                        </p:tav>
                                        <p:tav tm="100000">
                                          <p:val>
                                            <p:strVal val="1+ppt_h/2"/>
                                          </p:val>
                                        </p:tav>
                                      </p:tavLst>
                                    </p:anim>
                                    <p:set>
                                      <p:cBhvr>
                                        <p:cTn id="136" dur="1" fill="hold">
                                          <p:stCondLst>
                                            <p:cond delay="499"/>
                                          </p:stCondLst>
                                        </p:cTn>
                                        <p:tgtEl>
                                          <p:spTgt spid="43042"/>
                                        </p:tgtEl>
                                        <p:attrNameLst>
                                          <p:attrName>style.visibility</p:attrName>
                                        </p:attrNameLst>
                                      </p:cBhvr>
                                      <p:to>
                                        <p:strVal val="hidden"/>
                                      </p:to>
                                    </p:set>
                                  </p:childTnLst>
                                </p:cTn>
                              </p:par>
                              <p:par>
                                <p:cTn id="137" presetID="2" presetClass="exit" presetSubtype="4" fill="hold" grpId="1" nodeType="withEffect">
                                  <p:stCondLst>
                                    <p:cond delay="0"/>
                                  </p:stCondLst>
                                  <p:childTnLst>
                                    <p:anim calcmode="lin" valueType="num">
                                      <p:cBhvr additive="base">
                                        <p:cTn id="138" dur="500"/>
                                        <p:tgtEl>
                                          <p:spTgt spid="43040"/>
                                        </p:tgtEl>
                                        <p:attrNameLst>
                                          <p:attrName>ppt_x</p:attrName>
                                        </p:attrNameLst>
                                      </p:cBhvr>
                                      <p:tavLst>
                                        <p:tav tm="0">
                                          <p:val>
                                            <p:strVal val="ppt_x"/>
                                          </p:val>
                                        </p:tav>
                                        <p:tav tm="100000">
                                          <p:val>
                                            <p:strVal val="ppt_x"/>
                                          </p:val>
                                        </p:tav>
                                      </p:tavLst>
                                    </p:anim>
                                    <p:anim calcmode="lin" valueType="num">
                                      <p:cBhvr additive="base">
                                        <p:cTn id="139" dur="500"/>
                                        <p:tgtEl>
                                          <p:spTgt spid="43040"/>
                                        </p:tgtEl>
                                        <p:attrNameLst>
                                          <p:attrName>ppt_y</p:attrName>
                                        </p:attrNameLst>
                                      </p:cBhvr>
                                      <p:tavLst>
                                        <p:tav tm="0">
                                          <p:val>
                                            <p:strVal val="ppt_y"/>
                                          </p:val>
                                        </p:tav>
                                        <p:tav tm="100000">
                                          <p:val>
                                            <p:strVal val="1+ppt_h/2"/>
                                          </p:val>
                                        </p:tav>
                                      </p:tavLst>
                                    </p:anim>
                                    <p:set>
                                      <p:cBhvr>
                                        <p:cTn id="140" dur="1" fill="hold">
                                          <p:stCondLst>
                                            <p:cond delay="499"/>
                                          </p:stCondLst>
                                        </p:cTn>
                                        <p:tgtEl>
                                          <p:spTgt spid="43040"/>
                                        </p:tgtEl>
                                        <p:attrNameLst>
                                          <p:attrName>style.visibility</p:attrName>
                                        </p:attrNameLst>
                                      </p:cBhvr>
                                      <p:to>
                                        <p:strVal val="hidden"/>
                                      </p:to>
                                    </p:set>
                                  </p:childTnLst>
                                </p:cTn>
                              </p:par>
                              <p:par>
                                <p:cTn id="141" presetID="2" presetClass="exit" presetSubtype="4" fill="hold" grpId="1" nodeType="withEffect">
                                  <p:stCondLst>
                                    <p:cond delay="0"/>
                                  </p:stCondLst>
                                  <p:childTnLst>
                                    <p:anim calcmode="lin" valueType="num">
                                      <p:cBhvr additive="base">
                                        <p:cTn id="142" dur="500"/>
                                        <p:tgtEl>
                                          <p:spTgt spid="43039"/>
                                        </p:tgtEl>
                                        <p:attrNameLst>
                                          <p:attrName>ppt_x</p:attrName>
                                        </p:attrNameLst>
                                      </p:cBhvr>
                                      <p:tavLst>
                                        <p:tav tm="0">
                                          <p:val>
                                            <p:strVal val="ppt_x"/>
                                          </p:val>
                                        </p:tav>
                                        <p:tav tm="100000">
                                          <p:val>
                                            <p:strVal val="ppt_x"/>
                                          </p:val>
                                        </p:tav>
                                      </p:tavLst>
                                    </p:anim>
                                    <p:anim calcmode="lin" valueType="num">
                                      <p:cBhvr additive="base">
                                        <p:cTn id="143" dur="500"/>
                                        <p:tgtEl>
                                          <p:spTgt spid="43039"/>
                                        </p:tgtEl>
                                        <p:attrNameLst>
                                          <p:attrName>ppt_y</p:attrName>
                                        </p:attrNameLst>
                                      </p:cBhvr>
                                      <p:tavLst>
                                        <p:tav tm="0">
                                          <p:val>
                                            <p:strVal val="ppt_y"/>
                                          </p:val>
                                        </p:tav>
                                        <p:tav tm="100000">
                                          <p:val>
                                            <p:strVal val="1+ppt_h/2"/>
                                          </p:val>
                                        </p:tav>
                                      </p:tavLst>
                                    </p:anim>
                                    <p:set>
                                      <p:cBhvr>
                                        <p:cTn id="144" dur="1" fill="hold">
                                          <p:stCondLst>
                                            <p:cond delay="499"/>
                                          </p:stCondLst>
                                        </p:cTn>
                                        <p:tgtEl>
                                          <p:spTgt spid="43039"/>
                                        </p:tgtEl>
                                        <p:attrNameLst>
                                          <p:attrName>style.visibility</p:attrName>
                                        </p:attrNameLst>
                                      </p:cBhvr>
                                      <p:to>
                                        <p:strVal val="hidden"/>
                                      </p:to>
                                    </p:set>
                                  </p:childTnLst>
                                </p:cTn>
                              </p:par>
                              <p:par>
                                <p:cTn id="145" presetID="2" presetClass="exit" presetSubtype="4" fill="hold" grpId="1" nodeType="withEffect">
                                  <p:stCondLst>
                                    <p:cond delay="0"/>
                                  </p:stCondLst>
                                  <p:childTnLst>
                                    <p:anim calcmode="lin" valueType="num">
                                      <p:cBhvr additive="base">
                                        <p:cTn id="146" dur="500"/>
                                        <p:tgtEl>
                                          <p:spTgt spid="43043"/>
                                        </p:tgtEl>
                                        <p:attrNameLst>
                                          <p:attrName>ppt_x</p:attrName>
                                        </p:attrNameLst>
                                      </p:cBhvr>
                                      <p:tavLst>
                                        <p:tav tm="0">
                                          <p:val>
                                            <p:strVal val="ppt_x"/>
                                          </p:val>
                                        </p:tav>
                                        <p:tav tm="100000">
                                          <p:val>
                                            <p:strVal val="ppt_x"/>
                                          </p:val>
                                        </p:tav>
                                      </p:tavLst>
                                    </p:anim>
                                    <p:anim calcmode="lin" valueType="num">
                                      <p:cBhvr additive="base">
                                        <p:cTn id="147" dur="500"/>
                                        <p:tgtEl>
                                          <p:spTgt spid="43043"/>
                                        </p:tgtEl>
                                        <p:attrNameLst>
                                          <p:attrName>ppt_y</p:attrName>
                                        </p:attrNameLst>
                                      </p:cBhvr>
                                      <p:tavLst>
                                        <p:tav tm="0">
                                          <p:val>
                                            <p:strVal val="ppt_y"/>
                                          </p:val>
                                        </p:tav>
                                        <p:tav tm="100000">
                                          <p:val>
                                            <p:strVal val="1+ppt_h/2"/>
                                          </p:val>
                                        </p:tav>
                                      </p:tavLst>
                                    </p:anim>
                                    <p:set>
                                      <p:cBhvr>
                                        <p:cTn id="148" dur="1" fill="hold">
                                          <p:stCondLst>
                                            <p:cond delay="499"/>
                                          </p:stCondLst>
                                        </p:cTn>
                                        <p:tgtEl>
                                          <p:spTgt spid="43043"/>
                                        </p:tgtEl>
                                        <p:attrNameLst>
                                          <p:attrName>style.visibility</p:attrName>
                                        </p:attrNameLst>
                                      </p:cBhvr>
                                      <p:to>
                                        <p:strVal val="hidden"/>
                                      </p:to>
                                    </p:set>
                                  </p:childTnLst>
                                </p:cTn>
                              </p:par>
                              <p:par>
                                <p:cTn id="149" presetID="2" presetClass="exit" presetSubtype="4" fill="hold" grpId="1" nodeType="withEffect">
                                  <p:stCondLst>
                                    <p:cond delay="0"/>
                                  </p:stCondLst>
                                  <p:childTnLst>
                                    <p:anim calcmode="lin" valueType="num">
                                      <p:cBhvr additive="base">
                                        <p:cTn id="150" dur="500"/>
                                        <p:tgtEl>
                                          <p:spTgt spid="43038"/>
                                        </p:tgtEl>
                                        <p:attrNameLst>
                                          <p:attrName>ppt_x</p:attrName>
                                        </p:attrNameLst>
                                      </p:cBhvr>
                                      <p:tavLst>
                                        <p:tav tm="0">
                                          <p:val>
                                            <p:strVal val="ppt_x"/>
                                          </p:val>
                                        </p:tav>
                                        <p:tav tm="100000">
                                          <p:val>
                                            <p:strVal val="ppt_x"/>
                                          </p:val>
                                        </p:tav>
                                      </p:tavLst>
                                    </p:anim>
                                    <p:anim calcmode="lin" valueType="num">
                                      <p:cBhvr additive="base">
                                        <p:cTn id="151" dur="500"/>
                                        <p:tgtEl>
                                          <p:spTgt spid="43038"/>
                                        </p:tgtEl>
                                        <p:attrNameLst>
                                          <p:attrName>ppt_y</p:attrName>
                                        </p:attrNameLst>
                                      </p:cBhvr>
                                      <p:tavLst>
                                        <p:tav tm="0">
                                          <p:val>
                                            <p:strVal val="ppt_y"/>
                                          </p:val>
                                        </p:tav>
                                        <p:tav tm="100000">
                                          <p:val>
                                            <p:strVal val="1+ppt_h/2"/>
                                          </p:val>
                                        </p:tav>
                                      </p:tavLst>
                                    </p:anim>
                                    <p:set>
                                      <p:cBhvr>
                                        <p:cTn id="152" dur="1" fill="hold">
                                          <p:stCondLst>
                                            <p:cond delay="499"/>
                                          </p:stCondLst>
                                        </p:cTn>
                                        <p:tgtEl>
                                          <p:spTgt spid="43038"/>
                                        </p:tgtEl>
                                        <p:attrNameLst>
                                          <p:attrName>style.visibility</p:attrName>
                                        </p:attrNameLst>
                                      </p:cBhvr>
                                      <p:to>
                                        <p:strVal val="hidden"/>
                                      </p:to>
                                    </p:set>
                                  </p:childTnLst>
                                </p:cTn>
                              </p:par>
                              <p:par>
                                <p:cTn id="153" presetID="2" presetClass="exit" presetSubtype="4" fill="hold" grpId="1" nodeType="withEffect">
                                  <p:stCondLst>
                                    <p:cond delay="0"/>
                                  </p:stCondLst>
                                  <p:childTnLst>
                                    <p:anim calcmode="lin" valueType="num">
                                      <p:cBhvr additive="base">
                                        <p:cTn id="154" dur="500"/>
                                        <p:tgtEl>
                                          <p:spTgt spid="43041"/>
                                        </p:tgtEl>
                                        <p:attrNameLst>
                                          <p:attrName>ppt_x</p:attrName>
                                        </p:attrNameLst>
                                      </p:cBhvr>
                                      <p:tavLst>
                                        <p:tav tm="0">
                                          <p:val>
                                            <p:strVal val="ppt_x"/>
                                          </p:val>
                                        </p:tav>
                                        <p:tav tm="100000">
                                          <p:val>
                                            <p:strVal val="ppt_x"/>
                                          </p:val>
                                        </p:tav>
                                      </p:tavLst>
                                    </p:anim>
                                    <p:anim calcmode="lin" valueType="num">
                                      <p:cBhvr additive="base">
                                        <p:cTn id="155" dur="500"/>
                                        <p:tgtEl>
                                          <p:spTgt spid="43041"/>
                                        </p:tgtEl>
                                        <p:attrNameLst>
                                          <p:attrName>ppt_y</p:attrName>
                                        </p:attrNameLst>
                                      </p:cBhvr>
                                      <p:tavLst>
                                        <p:tav tm="0">
                                          <p:val>
                                            <p:strVal val="ppt_y"/>
                                          </p:val>
                                        </p:tav>
                                        <p:tav tm="100000">
                                          <p:val>
                                            <p:strVal val="1+ppt_h/2"/>
                                          </p:val>
                                        </p:tav>
                                      </p:tavLst>
                                    </p:anim>
                                    <p:set>
                                      <p:cBhvr>
                                        <p:cTn id="156" dur="1" fill="hold">
                                          <p:stCondLst>
                                            <p:cond delay="499"/>
                                          </p:stCondLst>
                                        </p:cTn>
                                        <p:tgtEl>
                                          <p:spTgt spid="43041"/>
                                        </p:tgtEl>
                                        <p:attrNameLst>
                                          <p:attrName>style.visibility</p:attrName>
                                        </p:attrNameLst>
                                      </p:cBhvr>
                                      <p:to>
                                        <p:strVal val="hidden"/>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43045"/>
                                        </p:tgtEl>
                                        <p:attrNameLst>
                                          <p:attrName>style.visibility</p:attrName>
                                        </p:attrNameLst>
                                      </p:cBhvr>
                                      <p:to>
                                        <p:strVal val="visible"/>
                                      </p:to>
                                    </p:set>
                                    <p:animEffect transition="in" filter="wipe(down)">
                                      <p:cBhvr>
                                        <p:cTn id="161" dur="500"/>
                                        <p:tgtEl>
                                          <p:spTgt spid="43045"/>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43046"/>
                                        </p:tgtEl>
                                        <p:attrNameLst>
                                          <p:attrName>style.visibility</p:attrName>
                                        </p:attrNameLst>
                                      </p:cBhvr>
                                      <p:to>
                                        <p:strVal val="visible"/>
                                      </p:to>
                                    </p:set>
                                    <p:animEffect transition="in" filter="wipe(down)">
                                      <p:cBhvr>
                                        <p:cTn id="166" dur="500"/>
                                        <p:tgtEl>
                                          <p:spTgt spid="43046"/>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43047"/>
                                        </p:tgtEl>
                                        <p:attrNameLst>
                                          <p:attrName>style.visibility</p:attrName>
                                        </p:attrNameLst>
                                      </p:cBhvr>
                                      <p:to>
                                        <p:strVal val="visible"/>
                                      </p:to>
                                    </p:set>
                                    <p:animEffect transition="in" filter="wipe(down)">
                                      <p:cBhvr>
                                        <p:cTn id="171" dur="500"/>
                                        <p:tgtEl>
                                          <p:spTgt spid="43047"/>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43048"/>
                                        </p:tgtEl>
                                        <p:attrNameLst>
                                          <p:attrName>style.visibility</p:attrName>
                                        </p:attrNameLst>
                                      </p:cBhvr>
                                      <p:to>
                                        <p:strVal val="visible"/>
                                      </p:to>
                                    </p:set>
                                    <p:animEffect transition="in" filter="wipe(down)">
                                      <p:cBhvr>
                                        <p:cTn id="176" dur="500"/>
                                        <p:tgtEl>
                                          <p:spTgt spid="43048"/>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43049"/>
                                        </p:tgtEl>
                                        <p:attrNameLst>
                                          <p:attrName>style.visibility</p:attrName>
                                        </p:attrNameLst>
                                      </p:cBhvr>
                                      <p:to>
                                        <p:strVal val="visible"/>
                                      </p:to>
                                    </p:set>
                                    <p:animEffect transition="in" filter="wipe(down)">
                                      <p:cBhvr>
                                        <p:cTn id="181" dur="500"/>
                                        <p:tgtEl>
                                          <p:spTgt spid="43049"/>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43050"/>
                                        </p:tgtEl>
                                        <p:attrNameLst>
                                          <p:attrName>style.visibility</p:attrName>
                                        </p:attrNameLst>
                                      </p:cBhvr>
                                      <p:to>
                                        <p:strVal val="visible"/>
                                      </p:to>
                                    </p:set>
                                    <p:animEffect transition="in" filter="wipe(down)">
                                      <p:cBhvr>
                                        <p:cTn id="186" dur="500"/>
                                        <p:tgtEl>
                                          <p:spTgt spid="43050"/>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4" fill="hold" grpId="0" nodeType="clickEffect">
                                  <p:stCondLst>
                                    <p:cond delay="0"/>
                                  </p:stCondLst>
                                  <p:childTnLst>
                                    <p:set>
                                      <p:cBhvr>
                                        <p:cTn id="190" dur="1" fill="hold">
                                          <p:stCondLst>
                                            <p:cond delay="0"/>
                                          </p:stCondLst>
                                        </p:cTn>
                                        <p:tgtEl>
                                          <p:spTgt spid="43051"/>
                                        </p:tgtEl>
                                        <p:attrNameLst>
                                          <p:attrName>style.visibility</p:attrName>
                                        </p:attrNameLst>
                                      </p:cBhvr>
                                      <p:to>
                                        <p:strVal val="visible"/>
                                      </p:to>
                                    </p:set>
                                    <p:animEffect transition="in" filter="wipe(down)">
                                      <p:cBhvr>
                                        <p:cTn id="191" dur="500"/>
                                        <p:tgtEl>
                                          <p:spTgt spid="43051"/>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43052"/>
                                        </p:tgtEl>
                                        <p:attrNameLst>
                                          <p:attrName>style.visibility</p:attrName>
                                        </p:attrNameLst>
                                      </p:cBhvr>
                                      <p:to>
                                        <p:strVal val="visible"/>
                                      </p:to>
                                    </p:set>
                                    <p:animEffect transition="in" filter="wipe(down)">
                                      <p:cBhvr>
                                        <p:cTn id="196" dur="500"/>
                                        <p:tgtEl>
                                          <p:spTgt spid="43052"/>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4" fill="hold" grpId="0" nodeType="clickEffect">
                                  <p:stCondLst>
                                    <p:cond delay="0"/>
                                  </p:stCondLst>
                                  <p:childTnLst>
                                    <p:set>
                                      <p:cBhvr>
                                        <p:cTn id="200" dur="1" fill="hold">
                                          <p:stCondLst>
                                            <p:cond delay="0"/>
                                          </p:stCondLst>
                                        </p:cTn>
                                        <p:tgtEl>
                                          <p:spTgt spid="43053"/>
                                        </p:tgtEl>
                                        <p:attrNameLst>
                                          <p:attrName>style.visibility</p:attrName>
                                        </p:attrNameLst>
                                      </p:cBhvr>
                                      <p:to>
                                        <p:strVal val="visible"/>
                                      </p:to>
                                    </p:set>
                                    <p:animEffect transition="in" filter="wipe(down)">
                                      <p:cBhvr>
                                        <p:cTn id="201" dur="500"/>
                                        <p:tgtEl>
                                          <p:spTgt spid="43053"/>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43054"/>
                                        </p:tgtEl>
                                        <p:attrNameLst>
                                          <p:attrName>style.visibility</p:attrName>
                                        </p:attrNameLst>
                                      </p:cBhvr>
                                      <p:to>
                                        <p:strVal val="visible"/>
                                      </p:to>
                                    </p:set>
                                    <p:animEffect transition="in" filter="wipe(down)">
                                      <p:cBhvr>
                                        <p:cTn id="206" dur="500"/>
                                        <p:tgtEl>
                                          <p:spTgt spid="43054"/>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43055"/>
                                        </p:tgtEl>
                                        <p:attrNameLst>
                                          <p:attrName>style.visibility</p:attrName>
                                        </p:attrNameLst>
                                      </p:cBhvr>
                                      <p:to>
                                        <p:strVal val="visible"/>
                                      </p:to>
                                    </p:set>
                                    <p:animEffect transition="in" filter="wipe(down)">
                                      <p:cBhvr>
                                        <p:cTn id="211" dur="500"/>
                                        <p:tgtEl>
                                          <p:spTgt spid="43055"/>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2" presetClass="entr" presetSubtype="4" fill="hold" grpId="0" nodeType="clickEffect">
                                  <p:stCondLst>
                                    <p:cond delay="0"/>
                                  </p:stCondLst>
                                  <p:childTnLst>
                                    <p:set>
                                      <p:cBhvr>
                                        <p:cTn id="215" dur="1" fill="hold">
                                          <p:stCondLst>
                                            <p:cond delay="0"/>
                                          </p:stCondLst>
                                        </p:cTn>
                                        <p:tgtEl>
                                          <p:spTgt spid="43056"/>
                                        </p:tgtEl>
                                        <p:attrNameLst>
                                          <p:attrName>style.visibility</p:attrName>
                                        </p:attrNameLst>
                                      </p:cBhvr>
                                      <p:to>
                                        <p:strVal val="visible"/>
                                      </p:to>
                                    </p:set>
                                    <p:animEffect transition="in" filter="wipe(down)">
                                      <p:cBhvr>
                                        <p:cTn id="216" dur="500"/>
                                        <p:tgtEl>
                                          <p:spTgt spid="43056"/>
                                        </p:tgtEl>
                                      </p:cBhvr>
                                    </p:animEffec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43057"/>
                                        </p:tgtEl>
                                        <p:attrNameLst>
                                          <p:attrName>style.visibility</p:attrName>
                                        </p:attrNameLst>
                                      </p:cBhvr>
                                      <p:to>
                                        <p:strVal val="visible"/>
                                      </p:to>
                                    </p:set>
                                    <p:animEffect transition="in" filter="wipe(down)">
                                      <p:cBhvr>
                                        <p:cTn id="221" dur="500"/>
                                        <p:tgtEl>
                                          <p:spTgt spid="43057"/>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2" presetClass="entr" presetSubtype="4" fill="hold" grpId="0" nodeType="clickEffect">
                                  <p:stCondLst>
                                    <p:cond delay="0"/>
                                  </p:stCondLst>
                                  <p:childTnLst>
                                    <p:set>
                                      <p:cBhvr>
                                        <p:cTn id="225" dur="1" fill="hold">
                                          <p:stCondLst>
                                            <p:cond delay="0"/>
                                          </p:stCondLst>
                                        </p:cTn>
                                        <p:tgtEl>
                                          <p:spTgt spid="43058"/>
                                        </p:tgtEl>
                                        <p:attrNameLst>
                                          <p:attrName>style.visibility</p:attrName>
                                        </p:attrNameLst>
                                      </p:cBhvr>
                                      <p:to>
                                        <p:strVal val="visible"/>
                                      </p:to>
                                    </p:set>
                                    <p:animEffect transition="in" filter="wipe(down)">
                                      <p:cBhvr>
                                        <p:cTn id="226" dur="500"/>
                                        <p:tgtEl>
                                          <p:spTgt spid="43058"/>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43059"/>
                                        </p:tgtEl>
                                        <p:attrNameLst>
                                          <p:attrName>style.visibility</p:attrName>
                                        </p:attrNameLst>
                                      </p:cBhvr>
                                      <p:to>
                                        <p:strVal val="visible"/>
                                      </p:to>
                                    </p:set>
                                    <p:animEffect transition="in" filter="wipe(down)">
                                      <p:cBhvr>
                                        <p:cTn id="231" dur="500"/>
                                        <p:tgtEl>
                                          <p:spTgt spid="43059"/>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43060"/>
                                        </p:tgtEl>
                                        <p:attrNameLst>
                                          <p:attrName>style.visibility</p:attrName>
                                        </p:attrNameLst>
                                      </p:cBhvr>
                                      <p:to>
                                        <p:strVal val="visible"/>
                                      </p:to>
                                    </p:set>
                                    <p:animEffect transition="in" filter="wipe(down)">
                                      <p:cBhvr>
                                        <p:cTn id="236" dur="500"/>
                                        <p:tgtEl>
                                          <p:spTgt spid="43060"/>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22" presetClass="entr" presetSubtype="4" fill="hold" grpId="0" nodeType="clickEffect">
                                  <p:stCondLst>
                                    <p:cond delay="0"/>
                                  </p:stCondLst>
                                  <p:childTnLst>
                                    <p:set>
                                      <p:cBhvr>
                                        <p:cTn id="240" dur="1" fill="hold">
                                          <p:stCondLst>
                                            <p:cond delay="0"/>
                                          </p:stCondLst>
                                        </p:cTn>
                                        <p:tgtEl>
                                          <p:spTgt spid="43061"/>
                                        </p:tgtEl>
                                        <p:attrNameLst>
                                          <p:attrName>style.visibility</p:attrName>
                                        </p:attrNameLst>
                                      </p:cBhvr>
                                      <p:to>
                                        <p:strVal val="visible"/>
                                      </p:to>
                                    </p:set>
                                    <p:animEffect transition="in" filter="wipe(down)">
                                      <p:cBhvr>
                                        <p:cTn id="241" dur="500"/>
                                        <p:tgtEl>
                                          <p:spTgt spid="43061"/>
                                        </p:tgtEl>
                                      </p:cBhvr>
                                    </p:animEffec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43062"/>
                                        </p:tgtEl>
                                        <p:attrNameLst>
                                          <p:attrName>style.visibility</p:attrName>
                                        </p:attrNameLst>
                                      </p:cBhvr>
                                      <p:to>
                                        <p:strVal val="visible"/>
                                      </p:to>
                                    </p:set>
                                    <p:animEffect transition="in" filter="wipe(down)">
                                      <p:cBhvr>
                                        <p:cTn id="246" dur="500"/>
                                        <p:tgtEl>
                                          <p:spTgt spid="43062"/>
                                        </p:tgtEl>
                                      </p:cBhvr>
                                    </p:animEffect>
                                  </p:childTnLst>
                                </p:cTn>
                              </p:par>
                            </p:childTnLst>
                          </p:cTn>
                        </p:par>
                      </p:childTnLst>
                    </p:cTn>
                  </p:par>
                  <p:par>
                    <p:cTn id="247" fill="hold" nodeType="clickPar">
                      <p:stCondLst>
                        <p:cond delay="indefinite"/>
                      </p:stCondLst>
                      <p:childTnLst>
                        <p:par>
                          <p:cTn id="248" fill="hold" nodeType="withGroup">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43063"/>
                                        </p:tgtEl>
                                        <p:attrNameLst>
                                          <p:attrName>style.visibility</p:attrName>
                                        </p:attrNameLst>
                                      </p:cBhvr>
                                      <p:to>
                                        <p:strVal val="visible"/>
                                      </p:to>
                                    </p:set>
                                    <p:animEffect transition="in" filter="wipe(down)">
                                      <p:cBhvr>
                                        <p:cTn id="251" dur="500"/>
                                        <p:tgtEl>
                                          <p:spTgt spid="43063"/>
                                        </p:tgtEl>
                                      </p:cBhvr>
                                    </p:animEffect>
                                  </p:childTnLst>
                                </p:cTn>
                              </p:par>
                            </p:childTnLst>
                          </p:cTn>
                        </p:par>
                      </p:childTnLst>
                    </p:cTn>
                  </p:par>
                  <p:par>
                    <p:cTn id="252" fill="hold" nodeType="clickPar">
                      <p:stCondLst>
                        <p:cond delay="indefinite"/>
                      </p:stCondLst>
                      <p:childTnLst>
                        <p:par>
                          <p:cTn id="253" fill="hold" nodeType="withGroup">
                            <p:stCondLst>
                              <p:cond delay="0"/>
                            </p:stCondLst>
                            <p:childTnLst>
                              <p:par>
                                <p:cTn id="254" presetID="22" presetClass="entr" presetSubtype="4" fill="hold" grpId="0" nodeType="clickEffect">
                                  <p:stCondLst>
                                    <p:cond delay="0"/>
                                  </p:stCondLst>
                                  <p:childTnLst>
                                    <p:set>
                                      <p:cBhvr>
                                        <p:cTn id="255" dur="1" fill="hold">
                                          <p:stCondLst>
                                            <p:cond delay="0"/>
                                          </p:stCondLst>
                                        </p:cTn>
                                        <p:tgtEl>
                                          <p:spTgt spid="43064"/>
                                        </p:tgtEl>
                                        <p:attrNameLst>
                                          <p:attrName>style.visibility</p:attrName>
                                        </p:attrNameLst>
                                      </p:cBhvr>
                                      <p:to>
                                        <p:strVal val="visible"/>
                                      </p:to>
                                    </p:set>
                                    <p:animEffect transition="in" filter="wipe(down)">
                                      <p:cBhvr>
                                        <p:cTn id="256" dur="500"/>
                                        <p:tgtEl>
                                          <p:spTgt spid="4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nimBg="1"/>
      <p:bldP spid="43012" grpId="1" animBg="1"/>
      <p:bldP spid="43018" grpId="0" animBg="1"/>
      <p:bldP spid="43018" grpId="1" animBg="1"/>
      <p:bldP spid="43019" grpId="0" animBg="1"/>
      <p:bldP spid="43019" grpId="1" animBg="1"/>
      <p:bldP spid="43032" grpId="0" animBg="1"/>
      <p:bldP spid="43032" grpId="1" animBg="1"/>
      <p:bldP spid="43033" grpId="0" animBg="1"/>
      <p:bldP spid="43033" grpId="1" animBg="1"/>
      <p:bldP spid="43034" grpId="0" animBg="1"/>
      <p:bldP spid="43034" grpId="1" animBg="1"/>
      <p:bldP spid="43035" grpId="0" animBg="1"/>
      <p:bldP spid="43035" grpId="1" animBg="1"/>
      <p:bldP spid="43036" grpId="0" animBg="1"/>
      <p:bldP spid="43036" grpId="1" animBg="1"/>
      <p:bldP spid="43037" grpId="0" animBg="1"/>
      <p:bldP spid="43037" grpId="1" animBg="1"/>
      <p:bldP spid="43038" grpId="0" animBg="1"/>
      <p:bldP spid="43038" grpId="1" animBg="1"/>
      <p:bldP spid="43039" grpId="0" animBg="1"/>
      <p:bldP spid="43039" grpId="1" animBg="1"/>
      <p:bldP spid="43040" grpId="0" animBg="1"/>
      <p:bldP spid="43040" grpId="1" animBg="1"/>
      <p:bldP spid="43041" grpId="0" animBg="1"/>
      <p:bldP spid="43041" grpId="1" animBg="1"/>
      <p:bldP spid="43042" grpId="0" animBg="1"/>
      <p:bldP spid="43042" grpId="1" animBg="1"/>
      <p:bldP spid="43043" grpId="0" animBg="1"/>
      <p:bldP spid="43043" grpId="1" animBg="1"/>
      <p:bldP spid="43044" grpId="0" animBg="1"/>
      <p:bldP spid="43044" grpId="1" animBg="1"/>
      <p:bldP spid="43045" grpId="0" animBg="1"/>
      <p:bldP spid="43046" grpId="0" animBg="1"/>
      <p:bldP spid="43047" grpId="0" animBg="1"/>
      <p:bldP spid="43048" grpId="0" animBg="1"/>
      <p:bldP spid="43049" grpId="0" animBg="1"/>
      <p:bldP spid="43050" grpId="0" animBg="1"/>
      <p:bldP spid="43051" grpId="0" animBg="1"/>
      <p:bldP spid="43052" grpId="0" animBg="1"/>
      <p:bldP spid="43053" grpId="0" animBg="1"/>
      <p:bldP spid="43054" grpId="0" animBg="1"/>
      <p:bldP spid="43055" grpId="0" animBg="1"/>
      <p:bldP spid="43056" grpId="0" animBg="1"/>
      <p:bldP spid="43057" grpId="0" animBg="1"/>
      <p:bldP spid="43058" grpId="0" animBg="1"/>
      <p:bldP spid="43059" grpId="0" animBg="1"/>
      <p:bldP spid="43060" grpId="0" animBg="1"/>
      <p:bldP spid="43061" grpId="0" animBg="1"/>
      <p:bldP spid="43062" grpId="0" animBg="1"/>
      <p:bldP spid="43063" grpId="0" animBg="1"/>
      <p:bldP spid="4306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457200" y="228600"/>
            <a:ext cx="8229600" cy="1143000"/>
          </a:xfrm>
        </p:spPr>
        <p:txBody>
          <a:bodyPr lIns="0" rIns="0" bIns="0"/>
          <a:lstStyle/>
          <a:p>
            <a:pPr eaLnBrk="1" hangingPunct="1"/>
            <a:r>
              <a:rPr lang="zh-CN" dirty="0" smtClean="0"/>
              <a:t>等价类划分</a:t>
            </a:r>
            <a:r>
              <a:rPr lang="zh-CN" altLang="en-US" dirty="0" smtClean="0"/>
              <a:t>课堂作业</a:t>
            </a:r>
            <a:endParaRPr lang="zh-CN" dirty="0" smtClean="0"/>
          </a:p>
        </p:txBody>
      </p:sp>
      <p:sp>
        <p:nvSpPr>
          <p:cNvPr id="45059" name="Rectangle 3"/>
          <p:cNvSpPr>
            <a:spLocks noGrp="1" noChangeArrowheads="1"/>
          </p:cNvSpPr>
          <p:nvPr>
            <p:ph idx="4294967295"/>
          </p:nvPr>
        </p:nvSpPr>
        <p:spPr>
          <a:xfrm>
            <a:off x="152400" y="1295400"/>
            <a:ext cx="8991600" cy="4389437"/>
          </a:xfrm>
        </p:spPr>
        <p:txBody>
          <a:bodyPr/>
          <a:lstStyle/>
          <a:p>
            <a:pPr eaLnBrk="1" hangingPunct="1">
              <a:lnSpc>
                <a:spcPct val="80000"/>
              </a:lnSpc>
            </a:pPr>
            <a:r>
              <a:rPr lang="zh-CN" altLang="en-US" dirty="0" smtClean="0"/>
              <a:t>在高校人员信息管理系统中，增加一个教师用户时，需要输入以下字段：工作证号、姓名、密码、参加工作时间等字段，其中的字段有如下要求：</a:t>
            </a:r>
          </a:p>
          <a:p>
            <a:pPr eaLnBrk="1" hangingPunct="1">
              <a:lnSpc>
                <a:spcPct val="80000"/>
              </a:lnSpc>
            </a:pPr>
            <a:r>
              <a:rPr lang="en-US" altLang="zh-CN" dirty="0" smtClean="0"/>
              <a:t>1</a:t>
            </a:r>
            <a:r>
              <a:rPr lang="zh-CN" altLang="en-US" dirty="0" smtClean="0"/>
              <a:t>、工作证号必须是整数，范围在</a:t>
            </a:r>
            <a:r>
              <a:rPr lang="en-US" altLang="zh-CN" dirty="0" smtClean="0"/>
              <a:t>1-5000</a:t>
            </a:r>
            <a:r>
              <a:rPr lang="zh-CN" altLang="en-US" dirty="0" smtClean="0"/>
              <a:t>之间：</a:t>
            </a:r>
          </a:p>
          <a:p>
            <a:pPr eaLnBrk="1" hangingPunct="1">
              <a:lnSpc>
                <a:spcPct val="80000"/>
              </a:lnSpc>
            </a:pPr>
            <a:r>
              <a:rPr lang="en-US" altLang="zh-CN" dirty="0" smtClean="0"/>
              <a:t>2</a:t>
            </a:r>
            <a:r>
              <a:rPr lang="zh-CN" altLang="en-US" dirty="0" smtClean="0"/>
              <a:t>、姓名必须是中文字符，不能超过</a:t>
            </a:r>
            <a:r>
              <a:rPr lang="en-US" altLang="zh-CN" dirty="0" smtClean="0"/>
              <a:t>20</a:t>
            </a:r>
            <a:r>
              <a:rPr lang="zh-CN" altLang="en-US" dirty="0" smtClean="0"/>
              <a:t>个中文汉字，不能为空；</a:t>
            </a:r>
          </a:p>
          <a:p>
            <a:pPr eaLnBrk="1" hangingPunct="1">
              <a:lnSpc>
                <a:spcPct val="80000"/>
              </a:lnSpc>
            </a:pPr>
            <a:r>
              <a:rPr lang="en-US" altLang="zh-CN" dirty="0" smtClean="0"/>
              <a:t>3</a:t>
            </a:r>
            <a:r>
              <a:rPr lang="zh-CN" altLang="en-US" dirty="0" smtClean="0"/>
              <a:t>、密码必须在</a:t>
            </a:r>
            <a:r>
              <a:rPr lang="en-US" altLang="zh-CN" dirty="0" smtClean="0"/>
              <a:t>6</a:t>
            </a:r>
            <a:r>
              <a:rPr lang="zh-CN" altLang="en-US" dirty="0" smtClean="0"/>
              <a:t>位以上；</a:t>
            </a:r>
          </a:p>
          <a:p>
            <a:pPr eaLnBrk="1" hangingPunct="1">
              <a:lnSpc>
                <a:spcPct val="80000"/>
              </a:lnSpc>
            </a:pPr>
            <a:r>
              <a:rPr lang="en-US" altLang="zh-CN" dirty="0" smtClean="0"/>
              <a:t>4</a:t>
            </a:r>
            <a:r>
              <a:rPr lang="zh-CN" altLang="en-US" dirty="0" smtClean="0"/>
              <a:t>、参加工作时间必须是</a:t>
            </a:r>
            <a:r>
              <a:rPr lang="en-US" altLang="zh-CN" dirty="0" smtClean="0"/>
              <a:t>8</a:t>
            </a:r>
            <a:r>
              <a:rPr lang="zh-CN" altLang="en-US" dirty="0" smtClean="0"/>
              <a:t>位数字，格式为</a:t>
            </a:r>
            <a:r>
              <a:rPr lang="en-US" altLang="zh-CN" dirty="0" smtClean="0"/>
              <a:t>YYYYMMDD</a:t>
            </a:r>
            <a:r>
              <a:rPr lang="zh-CN" altLang="en-US" dirty="0" smtClean="0"/>
              <a:t>，例如</a:t>
            </a:r>
            <a:r>
              <a:rPr lang="en-US" altLang="zh-CN" dirty="0" smtClean="0"/>
              <a:t>20090525</a:t>
            </a:r>
            <a:r>
              <a:rPr lang="zh-CN" altLang="en-US" dirty="0" smtClean="0"/>
              <a:t>；</a:t>
            </a:r>
          </a:p>
          <a:p>
            <a:pPr eaLnBrk="1" hangingPunct="1">
              <a:lnSpc>
                <a:spcPct val="80000"/>
              </a:lnSpc>
            </a:pPr>
            <a:r>
              <a:rPr lang="zh-CN" altLang="en-US" dirty="0" smtClean="0"/>
              <a:t>在测试增加教师功能时，采用等价类划分的方法，请给出系统的等价类，并设计合理的测试用例。</a:t>
            </a:r>
          </a:p>
        </p:txBody>
      </p:sp>
      <p:sp>
        <p:nvSpPr>
          <p:cNvPr id="45060" name="灯片编号占位符 5"/>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3D6E6C32-98AD-4270-8129-7544F84E3F95}" type="slidenum">
              <a:rPr lang="en-US" altLang="zh-CN" sz="1200">
                <a:solidFill>
                  <a:srgbClr val="045C75"/>
                </a:solidFill>
              </a:rPr>
              <a:pPr algn="r" eaLnBrk="1" hangingPunct="1"/>
              <a:t>87</a:t>
            </a:fld>
            <a:endParaRPr lang="en-US" altLang="zh-CN" sz="1200">
              <a:solidFill>
                <a:srgbClr val="045C75"/>
              </a:solidFill>
            </a:endParaRPr>
          </a:p>
        </p:txBody>
      </p:sp>
    </p:spTree>
    <p:extLst>
      <p:ext uri="{BB962C8B-B14F-4D97-AF65-F5344CB8AC3E}">
        <p14:creationId xmlns:p14="http://schemas.microsoft.com/office/powerpoint/2010/main" val="347828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3" name="Group 3"/>
          <p:cNvGraphicFramePr>
            <a:graphicFrameLocks noGrp="1"/>
          </p:cNvGraphicFramePr>
          <p:nvPr>
            <p:extLst>
              <p:ext uri="{D42A27DB-BD31-4B8C-83A1-F6EECF244321}">
                <p14:modId xmlns:p14="http://schemas.microsoft.com/office/powerpoint/2010/main" val="1903902805"/>
              </p:ext>
            </p:extLst>
          </p:nvPr>
        </p:nvGraphicFramePr>
        <p:xfrm>
          <a:off x="192087" y="381000"/>
          <a:ext cx="8494713" cy="6736080"/>
        </p:xfrm>
        <a:graphic>
          <a:graphicData uri="http://schemas.openxmlformats.org/drawingml/2006/table">
            <a:tbl>
              <a:tblPr/>
              <a:tblGrid>
                <a:gridCol w="646113"/>
                <a:gridCol w="1219200"/>
                <a:gridCol w="1955800"/>
                <a:gridCol w="1260475"/>
                <a:gridCol w="2651125"/>
                <a:gridCol w="762000"/>
              </a:tblGrid>
              <a:tr h="372969">
                <a:tc rowSpan="17">
                  <a:txBody>
                    <a:bodyPr/>
                    <a:lstStyle/>
                    <a:p>
                      <a:pPr marL="469900" marR="0" lvl="0" indent="-46990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输</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469900" marR="0" lvl="0" indent="-46990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入</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469900" marR="0" lvl="0" indent="-46990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条</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469900" marR="0" lvl="0" indent="-46990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件</a:t>
                      </a:r>
                      <a:endParaRPr kumimoji="0" 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输入条件</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有效等价类</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编号</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无效等价类</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编号</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rowSpan="4">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工作证号</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整数</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小数</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其他字符</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在</a:t>
                      </a: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1-5000</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之间</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&gt;5000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rowSpan="4">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姓名</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中文字符</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包含西文</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包含特殊符号</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不超过</a:t>
                      </a: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个汉字</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超过</a:t>
                      </a: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空</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密码</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位以上</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位以下</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17</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rowSpan="7">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参加工作时间</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位</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不是</a:t>
                      </a: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位</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出现非数字</a:t>
                      </a:r>
                      <a:endParaRPr kumimoji="0" lang="zh-CN"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19</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rowSpan="5">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YYYYMMDD</a:t>
                      </a:r>
                      <a:endParaRPr kumimoji="0" lang="en-US" sz="20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YYYY&lt;1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MM&gt;12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MM&lt;1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DD&gt;31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23</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DD&lt;1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24</a:t>
                      </a:r>
                      <a:endParaRPr kumimoji="0" lang="en-US" sz="20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6167" name="灯片编号占位符 5"/>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FA5644E0-A8D3-462E-A59B-191420D3B550}" type="slidenum">
              <a:rPr lang="en-US" altLang="zh-CN" sz="1200">
                <a:solidFill>
                  <a:srgbClr val="045C75"/>
                </a:solidFill>
              </a:rPr>
              <a:pPr algn="r" eaLnBrk="1" hangingPunct="1"/>
              <a:t>88</a:t>
            </a:fld>
            <a:endParaRPr lang="en-US" altLang="zh-CN" sz="1200">
              <a:solidFill>
                <a:srgbClr val="045C75"/>
              </a:solidFill>
            </a:endParaRPr>
          </a:p>
        </p:txBody>
      </p:sp>
    </p:spTree>
    <p:extLst>
      <p:ext uri="{BB962C8B-B14F-4D97-AF65-F5344CB8AC3E}">
        <p14:creationId xmlns:p14="http://schemas.microsoft.com/office/powerpoint/2010/main" val="4099392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574675" y="304800"/>
            <a:ext cx="8001000" cy="1216025"/>
          </a:xfrm>
        </p:spPr>
        <p:txBody>
          <a:bodyPr lIns="0" rIns="0" bIns="0"/>
          <a:lstStyle/>
          <a:p>
            <a:pPr eaLnBrk="1" hangingPunct="1"/>
            <a:r>
              <a:rPr lang="zh-CN" smtClean="0"/>
              <a:t>设计测试用例</a:t>
            </a:r>
          </a:p>
        </p:txBody>
      </p:sp>
      <p:graphicFrame>
        <p:nvGraphicFramePr>
          <p:cNvPr id="47107" name="Group 3"/>
          <p:cNvGraphicFramePr>
            <a:graphicFrameLocks noGrp="1"/>
          </p:cNvGraphicFramePr>
          <p:nvPr/>
        </p:nvGraphicFramePr>
        <p:xfrm>
          <a:off x="838200" y="1752600"/>
          <a:ext cx="7731125" cy="4514850"/>
        </p:xfrm>
        <a:graphic>
          <a:graphicData uri="http://schemas.openxmlformats.org/drawingml/2006/table">
            <a:tbl>
              <a:tblPr/>
              <a:tblGrid>
                <a:gridCol w="5418138"/>
                <a:gridCol w="2312987"/>
              </a:tblGrid>
              <a:tr h="3587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测试用例（工作证号，姓名，密码，参加工作时间）</a:t>
                      </a:r>
                      <a:endParaRPr kumimoji="0" lang="zh-CN" sz="1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覆盖的等价类</a:t>
                      </a:r>
                      <a:endParaRPr kumimoji="0" lang="zh-CN" sz="1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2799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5.6</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765B</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6000</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，赵</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，赵</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，我是一个名字特别长的人我是一个名字特别长的人，</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45678909</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17</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2006091299</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20060A12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19</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00000912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20060012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21</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20061312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20060900</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23</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，张三，</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456789878</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20060932</a:t>
                      </a:r>
                      <a:endParaRPr kumimoji="0" lang="en-US" sz="20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24</a:t>
                      </a:r>
                      <a:endParaRPr kumimoji="0" lang="en-US" sz="20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7166" name="灯片编号占位符 5"/>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F09189C3-D189-4826-AFC1-AFE762CA4774}" type="slidenum">
              <a:rPr lang="en-US" altLang="zh-CN" sz="1200">
                <a:solidFill>
                  <a:srgbClr val="045C75"/>
                </a:solidFill>
              </a:rPr>
              <a:pPr algn="r" eaLnBrk="1" hangingPunct="1"/>
              <a:t>89</a:t>
            </a:fld>
            <a:endParaRPr lang="en-US" altLang="zh-CN" sz="1200">
              <a:solidFill>
                <a:srgbClr val="045C75"/>
              </a:solidFill>
            </a:endParaRPr>
          </a:p>
        </p:txBody>
      </p:sp>
    </p:spTree>
    <p:extLst>
      <p:ext uri="{BB962C8B-B14F-4D97-AF65-F5344CB8AC3E}">
        <p14:creationId xmlns:p14="http://schemas.microsoft.com/office/powerpoint/2010/main" val="4195074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C9F05A8-51AD-4EA5-8BBD-ED88CE155BFC}"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B4A98521-7013-4007-9B23-4BC127C6AFCF}" type="slidenum">
              <a:rPr lang="en-US" altLang="zh-CN"/>
              <a:pPr/>
              <a:t>9</a:t>
            </a:fld>
            <a:endParaRPr lang="en-US" altLang="zh-CN"/>
          </a:p>
        </p:txBody>
      </p:sp>
      <p:sp>
        <p:nvSpPr>
          <p:cNvPr id="25602" name="Rectangle 2"/>
          <p:cNvSpPr>
            <a:spLocks noGrp="1" noChangeArrowheads="1"/>
          </p:cNvSpPr>
          <p:nvPr>
            <p:ph type="title"/>
          </p:nvPr>
        </p:nvSpPr>
        <p:spPr/>
        <p:txBody>
          <a:bodyPr/>
          <a:lstStyle/>
          <a:p>
            <a:r>
              <a:rPr lang="en-US" altLang="zh-CN"/>
              <a:t>7.1.2</a:t>
            </a:r>
            <a:r>
              <a:rPr lang="zh-CN" altLang="en-US"/>
              <a:t>软件测试的目的</a:t>
            </a:r>
          </a:p>
        </p:txBody>
      </p:sp>
      <p:sp>
        <p:nvSpPr>
          <p:cNvPr id="25603" name="Rectangle 3"/>
          <p:cNvSpPr>
            <a:spLocks noGrp="1" noChangeArrowheads="1"/>
          </p:cNvSpPr>
          <p:nvPr>
            <p:ph type="body" idx="1"/>
          </p:nvPr>
        </p:nvSpPr>
        <p:spPr>
          <a:xfrm>
            <a:off x="468313" y="1052513"/>
            <a:ext cx="8229600" cy="5576887"/>
          </a:xfrm>
        </p:spPr>
        <p:txBody>
          <a:bodyPr/>
          <a:lstStyle/>
          <a:p>
            <a:r>
              <a:rPr lang="en-US" altLang="en-US">
                <a:solidFill>
                  <a:srgbClr val="CC0000"/>
                </a:solidFill>
              </a:rPr>
              <a:t>【</a:t>
            </a:r>
            <a:r>
              <a:rPr lang="zh-CN" altLang="en-US">
                <a:solidFill>
                  <a:srgbClr val="CC0000"/>
                </a:solidFill>
              </a:rPr>
              <a:t>目的</a:t>
            </a:r>
            <a:r>
              <a:rPr lang="en-US" altLang="en-US">
                <a:solidFill>
                  <a:srgbClr val="CC0000"/>
                </a:solidFill>
              </a:rPr>
              <a:t>】</a:t>
            </a:r>
            <a:endParaRPr lang="en-US" altLang="zh-CN">
              <a:solidFill>
                <a:srgbClr val="CC0000"/>
              </a:solidFill>
            </a:endParaRPr>
          </a:p>
          <a:p>
            <a:pPr lvl="1"/>
            <a:r>
              <a:rPr lang="zh-CN" altLang="en-US"/>
              <a:t>花费最少的时间和人力，</a:t>
            </a:r>
            <a:r>
              <a:rPr lang="zh-CN" altLang="en-US">
                <a:solidFill>
                  <a:schemeClr val="hlink"/>
                </a:solidFill>
              </a:rPr>
              <a:t>尽可能多地发现并排除软件中潜在的错误，最终把一个高质量的软件系统交给用户使用。</a:t>
            </a:r>
            <a:r>
              <a:rPr lang="zh-CN" altLang="en-US"/>
              <a:t> </a:t>
            </a:r>
          </a:p>
          <a:p>
            <a:r>
              <a:rPr lang="en-US" altLang="en-US">
                <a:solidFill>
                  <a:srgbClr val="CC0000"/>
                </a:solidFill>
              </a:rPr>
              <a:t>【</a:t>
            </a:r>
            <a:r>
              <a:rPr lang="zh-CN" altLang="en-US">
                <a:solidFill>
                  <a:srgbClr val="CC0000"/>
                </a:solidFill>
              </a:rPr>
              <a:t>测试附带的收获</a:t>
            </a:r>
            <a:r>
              <a:rPr lang="en-US" altLang="en-US">
                <a:solidFill>
                  <a:srgbClr val="CC0000"/>
                </a:solidFill>
              </a:rPr>
              <a:t>】</a:t>
            </a:r>
            <a:endParaRPr lang="en-US" altLang="zh-CN"/>
          </a:p>
          <a:p>
            <a:pPr lvl="1"/>
            <a:r>
              <a:rPr lang="zh-CN" altLang="en-US"/>
              <a:t>能够证明软件的功能和性能与需求说明相符合。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strips(downRight)">
                                      <p:cBhvr>
                                        <p:cTn id="7" dur="500"/>
                                        <p:tgtEl>
                                          <p:spTgt spid="2560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strips(downRight)">
                                      <p:cBhvr>
                                        <p:cTn id="10" dur="500"/>
                                        <p:tgtEl>
                                          <p:spTgt spid="256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strips(downRight)">
                                      <p:cBhvr>
                                        <p:cTn id="15" dur="500"/>
                                        <p:tgtEl>
                                          <p:spTgt spid="25603">
                                            <p:txEl>
                                              <p:pRg st="2" end="2"/>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25603">
                                            <p:txEl>
                                              <p:pRg st="3" end="3"/>
                                            </p:txEl>
                                          </p:spTgt>
                                        </p:tgtEl>
                                        <p:attrNameLst>
                                          <p:attrName>style.visibility</p:attrName>
                                        </p:attrNameLst>
                                      </p:cBhvr>
                                      <p:to>
                                        <p:strVal val="visible"/>
                                      </p:to>
                                    </p:set>
                                    <p:animEffect transition="in" filter="strips(downRight)">
                                      <p:cBhvr>
                                        <p:cTn id="18"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726356A-2D6C-4AA7-90B2-8280374C7877}"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156DD693-7876-46AC-8498-19A2D4126F0E}" type="slidenum">
              <a:rPr lang="en-US" altLang="zh-CN"/>
              <a:pPr/>
              <a:t>90</a:t>
            </a:fld>
            <a:endParaRPr lang="en-US" altLang="zh-CN"/>
          </a:p>
        </p:txBody>
      </p:sp>
      <p:sp>
        <p:nvSpPr>
          <p:cNvPr id="103426" name="Rectangle 2"/>
          <p:cNvSpPr>
            <a:spLocks noGrp="1" noChangeArrowheads="1"/>
          </p:cNvSpPr>
          <p:nvPr>
            <p:ph type="title"/>
          </p:nvPr>
        </p:nvSpPr>
        <p:spPr/>
        <p:txBody>
          <a:bodyPr/>
          <a:lstStyle/>
          <a:p>
            <a:r>
              <a:rPr lang="en-US" altLang="zh-CN"/>
              <a:t>7.4.2 </a:t>
            </a:r>
            <a:r>
              <a:rPr lang="zh-CN" altLang="en-US"/>
              <a:t>黑盒测试用例设计</a:t>
            </a:r>
          </a:p>
        </p:txBody>
      </p:sp>
      <p:sp>
        <p:nvSpPr>
          <p:cNvPr id="103427" name="Rectangle 3"/>
          <p:cNvSpPr>
            <a:spLocks noGrp="1" noChangeArrowheads="1"/>
          </p:cNvSpPr>
          <p:nvPr>
            <p:ph type="body" idx="1"/>
          </p:nvPr>
        </p:nvSpPr>
        <p:spPr/>
        <p:txBody>
          <a:bodyPr/>
          <a:lstStyle/>
          <a:p>
            <a:r>
              <a:rPr lang="en-US" altLang="zh-CN">
                <a:solidFill>
                  <a:srgbClr val="CC0000"/>
                </a:solidFill>
              </a:rPr>
              <a:t>【</a:t>
            </a:r>
            <a:r>
              <a:rPr lang="zh-CN" altLang="zh-CN">
                <a:solidFill>
                  <a:srgbClr val="CC0000"/>
                </a:solidFill>
              </a:rPr>
              <a:t>⑴</a:t>
            </a:r>
            <a:r>
              <a:rPr lang="zh-CN" altLang="en-US">
                <a:solidFill>
                  <a:srgbClr val="CC0000"/>
                </a:solidFill>
              </a:rPr>
              <a:t>等价分类法</a:t>
            </a:r>
            <a:r>
              <a:rPr lang="en-US" altLang="zh-CN">
                <a:solidFill>
                  <a:srgbClr val="CC0000"/>
                </a:solidFill>
              </a:rPr>
              <a:t>】</a:t>
            </a:r>
          </a:p>
          <a:p>
            <a:pPr lvl="1"/>
            <a:r>
              <a:rPr lang="zh-CN" altLang="en-US"/>
              <a:t>将所有可能的</a:t>
            </a:r>
            <a:r>
              <a:rPr lang="zh-CN" altLang="en-US">
                <a:solidFill>
                  <a:srgbClr val="0000FF"/>
                </a:solidFill>
              </a:rPr>
              <a:t>输入数据</a:t>
            </a:r>
            <a:r>
              <a:rPr lang="zh-CN" altLang="en-US"/>
              <a:t>划分成若干个</a:t>
            </a:r>
            <a:r>
              <a:rPr lang="zh-CN" altLang="en-US">
                <a:solidFill>
                  <a:srgbClr val="0000FF"/>
                </a:solidFill>
              </a:rPr>
              <a:t>等价类</a:t>
            </a:r>
            <a:r>
              <a:rPr lang="zh-CN" altLang="en-US"/>
              <a:t>，然后从</a:t>
            </a:r>
            <a:r>
              <a:rPr lang="zh-CN" altLang="en-US">
                <a:solidFill>
                  <a:srgbClr val="0000FF"/>
                </a:solidFill>
              </a:rPr>
              <a:t>每一类中选取少数有代表性的数据</a:t>
            </a:r>
            <a:r>
              <a:rPr lang="zh-CN" altLang="en-US"/>
              <a:t>作为测试用例。</a:t>
            </a:r>
            <a:endParaRPr lang="zh-CN" altLang="en-US">
              <a:solidFill>
                <a:srgbClr val="CC0000"/>
              </a:solidFill>
            </a:endParaRPr>
          </a:p>
          <a:p>
            <a:r>
              <a:rPr lang="en-US" altLang="zh-CN">
                <a:solidFill>
                  <a:srgbClr val="CC0000"/>
                </a:solidFill>
              </a:rPr>
              <a:t>【</a:t>
            </a:r>
            <a:r>
              <a:rPr lang="en-US" altLang="zh-CN">
                <a:solidFill>
                  <a:srgbClr val="CC0000"/>
                </a:solidFill>
                <a:latin typeface="黑体" pitchFamily="2" charset="-122"/>
              </a:rPr>
              <a:t>⑵</a:t>
            </a:r>
            <a:r>
              <a:rPr lang="zh-CN" altLang="en-US">
                <a:solidFill>
                  <a:srgbClr val="CC0000"/>
                </a:solidFill>
              </a:rPr>
              <a:t>边界值分析法</a:t>
            </a:r>
            <a:r>
              <a:rPr lang="en-US" altLang="zh-CN">
                <a:solidFill>
                  <a:srgbClr val="CC0000"/>
                </a:solidFill>
              </a:rPr>
              <a:t>】</a:t>
            </a:r>
          </a:p>
          <a:p>
            <a:pPr lvl="1"/>
            <a:r>
              <a:rPr lang="zh-CN" altLang="en-US"/>
              <a:t>对</a:t>
            </a:r>
            <a:r>
              <a:rPr lang="zh-CN" altLang="en-US" u="sng">
                <a:solidFill>
                  <a:srgbClr val="CC0000"/>
                </a:solidFill>
              </a:rPr>
              <a:t>等价分类法</a:t>
            </a:r>
            <a:r>
              <a:rPr lang="zh-CN" altLang="en-US"/>
              <a:t>的补充</a:t>
            </a:r>
            <a:endParaRPr lang="zh-CN" altLang="en-US">
              <a:solidFill>
                <a:srgbClr val="CC0000"/>
              </a:solidFill>
            </a:endParaRPr>
          </a:p>
          <a:p>
            <a:pPr lvl="1"/>
            <a:r>
              <a:rPr lang="zh-CN" altLang="en-US">
                <a:solidFill>
                  <a:srgbClr val="0000FF"/>
                </a:solidFill>
              </a:rPr>
              <a:t>针对各种边界情况设计测试用例。</a:t>
            </a:r>
          </a:p>
          <a:p>
            <a:pPr lvl="1"/>
            <a:r>
              <a:rPr lang="zh-CN" altLang="en-US" u="sng">
                <a:solidFill>
                  <a:srgbClr val="CC0000"/>
                </a:solidFill>
              </a:rPr>
              <a:t>步骤：</a:t>
            </a:r>
            <a:endParaRPr lang="zh-CN" altLang="en-US">
              <a:solidFill>
                <a:srgbClr val="0000FF"/>
              </a:solidFill>
            </a:endParaRPr>
          </a:p>
          <a:p>
            <a:pPr lvl="2"/>
            <a:r>
              <a:rPr lang="zh-CN" altLang="en-US"/>
              <a:t>首先</a:t>
            </a:r>
            <a:r>
              <a:rPr lang="zh-CN" altLang="en-US">
                <a:solidFill>
                  <a:srgbClr val="0000FF"/>
                </a:solidFill>
              </a:rPr>
              <a:t>确定边界情况</a:t>
            </a:r>
            <a:r>
              <a:rPr lang="zh-CN" altLang="en-US"/>
              <a:t>。</a:t>
            </a:r>
          </a:p>
          <a:p>
            <a:pPr lvl="2"/>
            <a:r>
              <a:rPr lang="zh-CN" altLang="en-US"/>
              <a:t>选取</a:t>
            </a:r>
            <a:r>
              <a:rPr lang="zh-CN" altLang="en-US">
                <a:solidFill>
                  <a:srgbClr val="0000FF"/>
                </a:solidFill>
              </a:rPr>
              <a:t>正好等于</a:t>
            </a:r>
            <a:r>
              <a:rPr lang="zh-CN" altLang="en-US"/>
              <a:t>、</a:t>
            </a:r>
            <a:r>
              <a:rPr lang="zh-CN" altLang="en-US">
                <a:solidFill>
                  <a:srgbClr val="0000FF"/>
                </a:solidFill>
              </a:rPr>
              <a:t>刚刚大于</a:t>
            </a:r>
            <a:r>
              <a:rPr lang="zh-CN" altLang="en-US"/>
              <a:t>、</a:t>
            </a:r>
            <a:r>
              <a:rPr lang="zh-CN" altLang="en-US">
                <a:solidFill>
                  <a:srgbClr val="0000FF"/>
                </a:solidFill>
              </a:rPr>
              <a:t>刚刚小于</a:t>
            </a:r>
            <a:r>
              <a:rPr lang="zh-CN" altLang="en-US">
                <a:solidFill>
                  <a:srgbClr val="CC0000"/>
                </a:solidFill>
              </a:rPr>
              <a:t>边界</a:t>
            </a:r>
            <a:r>
              <a:rPr lang="zh-CN" altLang="en-US"/>
              <a:t>的值做为测试数据。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3427">
                                            <p:txEl>
                                              <p:pRg st="3" end="3"/>
                                            </p:txEl>
                                          </p:spTgt>
                                        </p:tgtEl>
                                        <p:attrNameLst>
                                          <p:attrName>style.visibility</p:attrName>
                                        </p:attrNameLst>
                                      </p:cBhvr>
                                      <p:to>
                                        <p:strVal val="visible"/>
                                      </p:to>
                                    </p:set>
                                    <p:animEffect transition="in" filter="strips(downRight)">
                                      <p:cBhvr>
                                        <p:cTn id="7" dur="500"/>
                                        <p:tgtEl>
                                          <p:spTgt spid="10342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3427">
                                            <p:txEl>
                                              <p:pRg st="4" end="4"/>
                                            </p:txEl>
                                          </p:spTgt>
                                        </p:tgtEl>
                                        <p:attrNameLst>
                                          <p:attrName>style.visibility</p:attrName>
                                        </p:attrNameLst>
                                      </p:cBhvr>
                                      <p:to>
                                        <p:strVal val="visible"/>
                                      </p:to>
                                    </p:set>
                                    <p:animEffect transition="in" filter="strips(downRight)">
                                      <p:cBhvr>
                                        <p:cTn id="12" dur="500"/>
                                        <p:tgtEl>
                                          <p:spTgt spid="10342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3427">
                                            <p:txEl>
                                              <p:pRg st="5" end="5"/>
                                            </p:txEl>
                                          </p:spTgt>
                                        </p:tgtEl>
                                        <p:attrNameLst>
                                          <p:attrName>style.visibility</p:attrName>
                                        </p:attrNameLst>
                                      </p:cBhvr>
                                      <p:to>
                                        <p:strVal val="visible"/>
                                      </p:to>
                                    </p:set>
                                    <p:animEffect transition="in" filter="strips(downRight)">
                                      <p:cBhvr>
                                        <p:cTn id="17" dur="500"/>
                                        <p:tgtEl>
                                          <p:spTgt spid="10342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3427">
                                            <p:txEl>
                                              <p:pRg st="6" end="6"/>
                                            </p:txEl>
                                          </p:spTgt>
                                        </p:tgtEl>
                                        <p:attrNameLst>
                                          <p:attrName>style.visibility</p:attrName>
                                        </p:attrNameLst>
                                      </p:cBhvr>
                                      <p:to>
                                        <p:strVal val="visible"/>
                                      </p:to>
                                    </p:set>
                                    <p:animEffect transition="in" filter="strips(downRight)">
                                      <p:cBhvr>
                                        <p:cTn id="22" dur="500"/>
                                        <p:tgtEl>
                                          <p:spTgt spid="10342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3427">
                                            <p:txEl>
                                              <p:pRg st="7" end="7"/>
                                            </p:txEl>
                                          </p:spTgt>
                                        </p:tgtEl>
                                        <p:attrNameLst>
                                          <p:attrName>style.visibility</p:attrName>
                                        </p:attrNameLst>
                                      </p:cBhvr>
                                      <p:to>
                                        <p:strVal val="visible"/>
                                      </p:to>
                                    </p:set>
                                    <p:animEffect transition="in" filter="strips(downRight)">
                                      <p:cBhvr>
                                        <p:cTn id="27" dur="500"/>
                                        <p:tgtEl>
                                          <p:spTgt spid="1034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idx="4294967295"/>
          </p:nvPr>
        </p:nvSpPr>
        <p:spPr>
          <a:xfrm>
            <a:off x="0" y="990600"/>
            <a:ext cx="8686800" cy="5029200"/>
          </a:xfrm>
        </p:spPr>
        <p:txBody>
          <a:bodyPr/>
          <a:lstStyle/>
          <a:p>
            <a:pPr marL="609600" indent="-609600" eaLnBrk="1" hangingPunct="1"/>
            <a:r>
              <a:rPr lang="zh-CN" dirty="0" smtClean="0"/>
              <a:t>人们从长期的测试工作经验得知，大量的错误是发生在输入或输出范围的边界上，而不是在输入范围的内部。</a:t>
            </a:r>
          </a:p>
          <a:p>
            <a:pPr marL="609600" indent="-609600" eaLnBrk="1" hangingPunct="1"/>
            <a:r>
              <a:rPr lang="zh-CN" dirty="0" smtClean="0"/>
              <a:t>通常输入等价类与输出等价类的边界，就是应着重测试的边界情况。</a:t>
            </a:r>
            <a:r>
              <a:rPr lang="zh-CN" dirty="0" smtClean="0">
                <a:solidFill>
                  <a:srgbClr val="FF3300"/>
                </a:solidFill>
              </a:rPr>
              <a:t>边界值分析法是一种补充等价划分的测试用例设计技术，它不是选择等价类的任意元素，而是选择等价类边界的测试用例。</a:t>
            </a:r>
          </a:p>
          <a:p>
            <a:pPr marL="609600" indent="-609600" eaLnBrk="1" hangingPunct="1"/>
            <a:r>
              <a:rPr lang="zh-CN" dirty="0" smtClean="0"/>
              <a:t>应当选取正好等于，刚刚大于，或刚刚小于边界的值作为测试数据，而不是选取等价类中的典型值或任意值作为测试数据。 </a:t>
            </a:r>
            <a:r>
              <a:rPr lang="zh-CN" b="1" dirty="0" smtClean="0">
                <a:solidFill>
                  <a:srgbClr val="000000"/>
                </a:solidFill>
              </a:rPr>
              <a:t> </a:t>
            </a:r>
          </a:p>
        </p:txBody>
      </p:sp>
      <p:sp>
        <p:nvSpPr>
          <p:cNvPr id="57348" name="灯片编号占位符 5"/>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DF9CBFF0-1604-4E9C-8396-576C9B6B82EE}" type="slidenum">
              <a:rPr lang="en-US" altLang="zh-CN" sz="1200">
                <a:solidFill>
                  <a:srgbClr val="045C75"/>
                </a:solidFill>
              </a:rPr>
              <a:pPr algn="r" eaLnBrk="1" hangingPunct="1"/>
              <a:t>91</a:t>
            </a:fld>
            <a:endParaRPr lang="en-US" altLang="zh-CN" sz="1200">
              <a:solidFill>
                <a:srgbClr val="045C75"/>
              </a:solidFill>
            </a:endParaRPr>
          </a:p>
        </p:txBody>
      </p:sp>
    </p:spTree>
    <p:extLst>
      <p:ext uri="{BB962C8B-B14F-4D97-AF65-F5344CB8AC3E}">
        <p14:creationId xmlns:p14="http://schemas.microsoft.com/office/powerpoint/2010/main" val="769995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457200" y="704850"/>
            <a:ext cx="8229600" cy="1143000"/>
          </a:xfrm>
        </p:spPr>
        <p:txBody>
          <a:bodyPr lIns="0" rIns="0" bIns="0"/>
          <a:lstStyle/>
          <a:p>
            <a:pPr marL="685800" indent="-685800" eaLnBrk="1" hangingPunct="1"/>
            <a:r>
              <a:rPr lang="zh-CN" dirty="0" smtClean="0">
                <a:cs typeface="Times New Roman" pitchFamily="18" charset="0"/>
              </a:rPr>
              <a:t>边界值分析法原则</a:t>
            </a:r>
          </a:p>
        </p:txBody>
      </p:sp>
      <p:sp>
        <p:nvSpPr>
          <p:cNvPr id="58371" name="Rectangle 3"/>
          <p:cNvSpPr>
            <a:spLocks noGrp="1" noChangeArrowheads="1"/>
          </p:cNvSpPr>
          <p:nvPr>
            <p:ph idx="4294967295"/>
          </p:nvPr>
        </p:nvSpPr>
        <p:spPr>
          <a:xfrm>
            <a:off x="228600" y="1828800"/>
            <a:ext cx="8915400" cy="4437063"/>
          </a:xfrm>
        </p:spPr>
        <p:txBody>
          <a:bodyPr/>
          <a:lstStyle/>
          <a:p>
            <a:pPr marL="609600" indent="-609600" eaLnBrk="1" hangingPunct="1"/>
            <a:r>
              <a:rPr lang="zh-CN" altLang="en-US" sz="2800" dirty="0" smtClean="0">
                <a:cs typeface="Times New Roman" pitchFamily="18" charset="0"/>
              </a:rPr>
              <a:t>如果输入条件规定了值的范围，则应选取刚达到这个范围的边界值，以及刚刚超过这个范围的边界值作为测试输入数据 </a:t>
            </a:r>
          </a:p>
          <a:p>
            <a:pPr marL="609600" indent="-609600" eaLnBrk="1" hangingPunct="1"/>
            <a:r>
              <a:rPr lang="zh-CN" altLang="en-US" sz="2800" dirty="0" smtClean="0">
                <a:cs typeface="Times New Roman" pitchFamily="18" charset="0"/>
              </a:rPr>
              <a:t>如果输入条件规定了值的个数，则用最大个数、最小个数、比最大个数多</a:t>
            </a:r>
            <a:r>
              <a:rPr lang="en-US" altLang="zh-CN" sz="2800" dirty="0" smtClean="0">
                <a:cs typeface="Times New Roman" pitchFamily="18" charset="0"/>
              </a:rPr>
              <a:t>1</a:t>
            </a:r>
            <a:r>
              <a:rPr lang="zh-CN" altLang="en-US" sz="2800" dirty="0" smtClean="0">
                <a:cs typeface="Times New Roman" pitchFamily="18" charset="0"/>
              </a:rPr>
              <a:t>、比最小个数少</a:t>
            </a:r>
            <a:r>
              <a:rPr lang="en-US" altLang="zh-CN" sz="2800" dirty="0" smtClean="0">
                <a:cs typeface="Times New Roman" pitchFamily="18" charset="0"/>
              </a:rPr>
              <a:t>1</a:t>
            </a:r>
            <a:r>
              <a:rPr lang="zh-CN" altLang="en-US" sz="2800" dirty="0" smtClean="0">
                <a:cs typeface="Times New Roman" pitchFamily="18" charset="0"/>
              </a:rPr>
              <a:t>的数作为测试用例 </a:t>
            </a:r>
          </a:p>
          <a:p>
            <a:pPr marL="609600" indent="-609600" eaLnBrk="1" hangingPunct="1"/>
            <a:r>
              <a:rPr lang="zh-CN" altLang="en-US" sz="2800" dirty="0" smtClean="0">
                <a:cs typeface="Times New Roman" pitchFamily="18" charset="0"/>
              </a:rPr>
              <a:t>如果输出结果限定在某个范围内，则应选取测试用例，使输出结果刚刚达到这个范围的边界值，或刚刚超过这个边界值 </a:t>
            </a:r>
          </a:p>
          <a:p>
            <a:pPr marL="609600" indent="-609600" eaLnBrk="1" hangingPunct="1">
              <a:lnSpc>
                <a:spcPct val="70000"/>
              </a:lnSpc>
            </a:pPr>
            <a:endParaRPr lang="en-US" altLang="zh-CN" sz="2800" dirty="0" smtClean="0">
              <a:cs typeface="Times New Roman" pitchFamily="18" charset="0"/>
            </a:endParaRPr>
          </a:p>
        </p:txBody>
      </p:sp>
      <p:sp>
        <p:nvSpPr>
          <p:cNvPr id="58372" name="灯片编号占位符 5"/>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B2D5C492-2FF8-4D84-97B7-AA9C599EF6E2}" type="slidenum">
              <a:rPr lang="en-US" altLang="zh-CN" sz="1200">
                <a:solidFill>
                  <a:srgbClr val="045C75"/>
                </a:solidFill>
              </a:rPr>
              <a:pPr algn="r" eaLnBrk="1" hangingPunct="1"/>
              <a:t>92</a:t>
            </a:fld>
            <a:endParaRPr lang="en-US" altLang="zh-CN" sz="1200">
              <a:solidFill>
                <a:srgbClr val="045C75"/>
              </a:solidFill>
            </a:endParaRPr>
          </a:p>
        </p:txBody>
      </p:sp>
    </p:spTree>
    <p:extLst>
      <p:ext uri="{BB962C8B-B14F-4D97-AF65-F5344CB8AC3E}">
        <p14:creationId xmlns:p14="http://schemas.microsoft.com/office/powerpoint/2010/main" val="447417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457200" y="704850"/>
            <a:ext cx="8229600" cy="1143000"/>
          </a:xfrm>
        </p:spPr>
        <p:txBody>
          <a:bodyPr lIns="0" rIns="0" bIns="0"/>
          <a:lstStyle/>
          <a:p>
            <a:pPr eaLnBrk="1" hangingPunct="1"/>
            <a:r>
              <a:rPr lang="zh-CN" smtClean="0">
                <a:cs typeface="Times New Roman" pitchFamily="18" charset="0"/>
              </a:rPr>
              <a:t>边界值分析法原则</a:t>
            </a:r>
          </a:p>
        </p:txBody>
      </p:sp>
      <p:sp>
        <p:nvSpPr>
          <p:cNvPr id="59395" name="Rectangle 3"/>
          <p:cNvSpPr>
            <a:spLocks noGrp="1" noChangeArrowheads="1"/>
          </p:cNvSpPr>
          <p:nvPr>
            <p:ph idx="4294967295"/>
          </p:nvPr>
        </p:nvSpPr>
        <p:spPr>
          <a:xfrm>
            <a:off x="304800" y="1752600"/>
            <a:ext cx="8534400" cy="4419600"/>
          </a:xfrm>
        </p:spPr>
        <p:txBody>
          <a:bodyPr/>
          <a:lstStyle/>
          <a:p>
            <a:pPr eaLnBrk="1" hangingPunct="1">
              <a:lnSpc>
                <a:spcPct val="90000"/>
              </a:lnSpc>
            </a:pPr>
            <a:r>
              <a:rPr lang="zh-CN" altLang="en-US" sz="2900" dirty="0" smtClean="0">
                <a:cs typeface="Times New Roman" pitchFamily="18" charset="0"/>
              </a:rPr>
              <a:t>如果输出结果规定了个数，则选用使输出结果为最大个数、最小个数、比最大个数多</a:t>
            </a:r>
            <a:r>
              <a:rPr lang="en-US" altLang="zh-CN" sz="2900" dirty="0" smtClean="0">
                <a:cs typeface="Times New Roman" pitchFamily="18" charset="0"/>
              </a:rPr>
              <a:t>1</a:t>
            </a:r>
            <a:r>
              <a:rPr lang="zh-CN" altLang="en-US" sz="2900" dirty="0" smtClean="0">
                <a:cs typeface="Times New Roman" pitchFamily="18" charset="0"/>
              </a:rPr>
              <a:t>、比最小个数少</a:t>
            </a:r>
            <a:r>
              <a:rPr lang="en-US" altLang="zh-CN" sz="2900" dirty="0" smtClean="0">
                <a:cs typeface="Times New Roman" pitchFamily="18" charset="0"/>
              </a:rPr>
              <a:t>1</a:t>
            </a:r>
            <a:r>
              <a:rPr lang="zh-CN" altLang="en-US" sz="2900" dirty="0" smtClean="0">
                <a:cs typeface="Times New Roman" pitchFamily="18" charset="0"/>
              </a:rPr>
              <a:t>的数作为测试用例 </a:t>
            </a:r>
          </a:p>
          <a:p>
            <a:pPr eaLnBrk="1" hangingPunct="1">
              <a:lnSpc>
                <a:spcPct val="90000"/>
              </a:lnSpc>
            </a:pPr>
            <a:r>
              <a:rPr lang="zh-CN" altLang="en-US" sz="2900" dirty="0" smtClean="0">
                <a:cs typeface="Times New Roman" pitchFamily="18" charset="0"/>
              </a:rPr>
              <a:t>如果输入与输出是有序集合，则应选取集合的第一个元素和最后一个元素作为测试用例 </a:t>
            </a:r>
          </a:p>
          <a:p>
            <a:pPr eaLnBrk="1" hangingPunct="1">
              <a:lnSpc>
                <a:spcPct val="90000"/>
              </a:lnSpc>
            </a:pPr>
            <a:r>
              <a:rPr lang="zh-CN" altLang="en-US" sz="2900" dirty="0" smtClean="0">
                <a:cs typeface="Times New Roman" pitchFamily="18" charset="0"/>
              </a:rPr>
              <a:t>如果程序中使用了一个内部数据结构，则应当选择这个内部数据结构的边界的值作为测试用例 </a:t>
            </a:r>
          </a:p>
          <a:p>
            <a:pPr eaLnBrk="1" hangingPunct="1">
              <a:lnSpc>
                <a:spcPct val="90000"/>
              </a:lnSpc>
            </a:pPr>
            <a:r>
              <a:rPr lang="zh-CN" altLang="en-US" sz="2900" dirty="0" smtClean="0">
                <a:cs typeface="Times New Roman" pitchFamily="18" charset="0"/>
              </a:rPr>
              <a:t>分析规格说明书，找到其他可能的边界条件进行测试。</a:t>
            </a:r>
          </a:p>
        </p:txBody>
      </p:sp>
      <p:sp>
        <p:nvSpPr>
          <p:cNvPr id="59396" name="灯片编号占位符 5"/>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C31F4072-EDCC-4F89-9E6C-D9F46794B1B5}" type="slidenum">
              <a:rPr lang="en-US" altLang="zh-CN" sz="1200">
                <a:solidFill>
                  <a:srgbClr val="045C75"/>
                </a:solidFill>
              </a:rPr>
              <a:pPr algn="r" eaLnBrk="1" hangingPunct="1"/>
              <a:t>93</a:t>
            </a:fld>
            <a:endParaRPr lang="en-US" altLang="zh-CN" sz="1200">
              <a:solidFill>
                <a:srgbClr val="045C75"/>
              </a:solidFill>
            </a:endParaRPr>
          </a:p>
        </p:txBody>
      </p:sp>
    </p:spTree>
    <p:extLst>
      <p:ext uri="{BB962C8B-B14F-4D97-AF65-F5344CB8AC3E}">
        <p14:creationId xmlns:p14="http://schemas.microsoft.com/office/powerpoint/2010/main" val="1257140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a:xfrm>
            <a:off x="457200" y="704850"/>
            <a:ext cx="8229600" cy="1143000"/>
          </a:xfrm>
        </p:spPr>
        <p:txBody>
          <a:bodyPr lIns="0" rIns="0" bIns="0"/>
          <a:lstStyle/>
          <a:p>
            <a:r>
              <a:rPr lang="zh-CN" smtClean="0"/>
              <a:t>边界值分析设计测试用例</a:t>
            </a:r>
          </a:p>
        </p:txBody>
      </p:sp>
      <p:sp>
        <p:nvSpPr>
          <p:cNvPr id="60419" name="内容占位符 2"/>
          <p:cNvSpPr>
            <a:spLocks noGrp="1"/>
          </p:cNvSpPr>
          <p:nvPr>
            <p:ph idx="4294967295"/>
          </p:nvPr>
        </p:nvSpPr>
        <p:spPr>
          <a:xfrm>
            <a:off x="0" y="1935163"/>
            <a:ext cx="8686800" cy="4389437"/>
          </a:xfrm>
        </p:spPr>
        <p:txBody>
          <a:bodyPr/>
          <a:lstStyle/>
          <a:p>
            <a:r>
              <a:rPr lang="zh-CN" altLang="en-US" dirty="0" smtClean="0"/>
              <a:t>假设系统中有</a:t>
            </a:r>
            <a:r>
              <a:rPr lang="en-US" altLang="zh-CN" dirty="0" smtClean="0"/>
              <a:t>n</a:t>
            </a:r>
            <a:r>
              <a:rPr lang="zh-CN" altLang="en-US" dirty="0" smtClean="0"/>
              <a:t>个输入</a:t>
            </a:r>
            <a:r>
              <a:rPr lang="en-US" altLang="zh-CN" dirty="0" smtClean="0"/>
              <a:t>X1-Xn</a:t>
            </a:r>
            <a:r>
              <a:rPr lang="zh-CN" altLang="en-US" dirty="0" smtClean="0"/>
              <a:t>，这些输入值均有边界限制，则在使用边界值分析设计测试用例时：</a:t>
            </a:r>
            <a:endParaRPr lang="en-US" dirty="0" smtClean="0"/>
          </a:p>
          <a:p>
            <a:pPr lvl="1"/>
            <a:r>
              <a:rPr lang="zh-CN" altLang="en-US" dirty="0" smtClean="0"/>
              <a:t>首先取</a:t>
            </a:r>
            <a:r>
              <a:rPr lang="en-US" altLang="zh-CN" dirty="0" smtClean="0"/>
              <a:t>X1</a:t>
            </a:r>
            <a:r>
              <a:rPr lang="zh-CN" altLang="en-US" dirty="0" smtClean="0"/>
              <a:t>最小值，略高于最小值、略低于最大值和最大值，其他值均取正常值；</a:t>
            </a:r>
            <a:endParaRPr lang="en-US" dirty="0" smtClean="0"/>
          </a:p>
          <a:p>
            <a:pPr lvl="1"/>
            <a:r>
              <a:rPr lang="zh-CN" altLang="en-US" dirty="0" smtClean="0"/>
              <a:t>之后取</a:t>
            </a:r>
            <a:r>
              <a:rPr lang="en-US" altLang="zh-CN" dirty="0" smtClean="0"/>
              <a:t>X2</a:t>
            </a:r>
            <a:r>
              <a:rPr lang="zh-CN" altLang="en-US" dirty="0" smtClean="0"/>
              <a:t>略高于最小值、略低于最大值和最大值，其他值均取正常值；</a:t>
            </a:r>
            <a:endParaRPr lang="en-US" dirty="0" smtClean="0"/>
          </a:p>
          <a:p>
            <a:pPr lvl="1"/>
            <a:r>
              <a:rPr lang="zh-CN" altLang="en-US" dirty="0" smtClean="0"/>
              <a:t>以此类推，直到所有变量都取过边界值</a:t>
            </a:r>
          </a:p>
        </p:txBody>
      </p:sp>
      <p:sp>
        <p:nvSpPr>
          <p:cNvPr id="60420" name="灯片编号占位符 3"/>
          <p:cNvSpPr txBox="1">
            <a:spLocks noGrp="1" noChangeArrowheads="1"/>
          </p:cNvSpPr>
          <p:nvPr/>
        </p:nvSpPr>
        <p:spPr bwMode="auto">
          <a:xfrm>
            <a:off x="7924800" y="6356350"/>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r" eaLnBrk="1" hangingPunct="1"/>
            <a:fld id="{66FEB442-E981-4003-965D-9D130C38ED1D}" type="slidenum">
              <a:rPr lang="en-US" altLang="zh-CN" sz="1200">
                <a:solidFill>
                  <a:srgbClr val="045C75"/>
                </a:solidFill>
              </a:rPr>
              <a:pPr algn="r" eaLnBrk="1" hangingPunct="1"/>
              <a:t>94</a:t>
            </a:fld>
            <a:endParaRPr lang="en-US" altLang="zh-CN" sz="1200">
              <a:solidFill>
                <a:srgbClr val="045C75"/>
              </a:solidFill>
            </a:endParaRPr>
          </a:p>
        </p:txBody>
      </p:sp>
    </p:spTree>
    <p:extLst>
      <p:ext uri="{BB962C8B-B14F-4D97-AF65-F5344CB8AC3E}">
        <p14:creationId xmlns:p14="http://schemas.microsoft.com/office/powerpoint/2010/main" val="3086677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802DAE4-7893-47AE-8C21-DF19FB6FF862}" type="datetime1">
              <a:rPr lang="zh-CN" altLang="en-US"/>
              <a:pPr/>
              <a:t>2020/1/5</a:t>
            </a:fld>
            <a:endParaRPr lang="en-US" altLang="zh-CN"/>
          </a:p>
        </p:txBody>
      </p:sp>
      <p:sp>
        <p:nvSpPr>
          <p:cNvPr id="5" name="灯片编号占位符 4"/>
          <p:cNvSpPr>
            <a:spLocks noGrp="1"/>
          </p:cNvSpPr>
          <p:nvPr>
            <p:ph type="sldNum" sz="quarter" idx="11"/>
          </p:nvPr>
        </p:nvSpPr>
        <p:spPr/>
        <p:txBody>
          <a:bodyPr/>
          <a:lstStyle/>
          <a:p>
            <a:fld id="{46CB894F-63F9-4254-8DC3-2CC5ED7D9F80}" type="slidenum">
              <a:rPr lang="en-US" altLang="zh-CN"/>
              <a:pPr/>
              <a:t>95</a:t>
            </a:fld>
            <a:endParaRPr lang="en-US" altLang="zh-CN"/>
          </a:p>
        </p:txBody>
      </p:sp>
      <p:sp>
        <p:nvSpPr>
          <p:cNvPr id="104450" name="Rectangle 2"/>
          <p:cNvSpPr>
            <a:spLocks noGrp="1" noChangeArrowheads="1"/>
          </p:cNvSpPr>
          <p:nvPr>
            <p:ph type="title"/>
          </p:nvPr>
        </p:nvSpPr>
        <p:spPr/>
        <p:txBody>
          <a:bodyPr/>
          <a:lstStyle/>
          <a:p>
            <a:r>
              <a:rPr lang="en-US" altLang="zh-CN" dirty="0"/>
              <a:t>7.4.2 【</a:t>
            </a:r>
            <a:r>
              <a:rPr lang="en-US" altLang="zh-CN" dirty="0">
                <a:latin typeface="黑体" pitchFamily="2" charset="-122"/>
              </a:rPr>
              <a:t>⑵</a:t>
            </a:r>
            <a:r>
              <a:rPr lang="zh-CN" altLang="en-US" dirty="0"/>
              <a:t>边界值分析法</a:t>
            </a:r>
            <a:r>
              <a:rPr lang="en-US" altLang="zh-CN" dirty="0"/>
              <a:t>】</a:t>
            </a:r>
          </a:p>
        </p:txBody>
      </p:sp>
      <p:sp>
        <p:nvSpPr>
          <p:cNvPr id="104451"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例</a:t>
            </a:r>
            <a:r>
              <a:rPr lang="en-US" altLang="zh-CN">
                <a:solidFill>
                  <a:srgbClr val="0000FF"/>
                </a:solidFill>
              </a:rPr>
              <a:t>3】</a:t>
            </a:r>
            <a:r>
              <a:rPr lang="zh-CN" altLang="en-US"/>
              <a:t>做三角形计算时，要输入三角形的三个边长：</a:t>
            </a:r>
            <a:r>
              <a:rPr lang="en-US" altLang="zh-CN"/>
              <a:t>A</a:t>
            </a:r>
            <a:r>
              <a:rPr lang="zh-CN" altLang="en-US"/>
              <a:t>、</a:t>
            </a:r>
            <a:r>
              <a:rPr lang="en-US" altLang="zh-CN"/>
              <a:t>B</a:t>
            </a:r>
            <a:r>
              <a:rPr lang="zh-CN" altLang="en-US"/>
              <a:t>和</a:t>
            </a:r>
            <a:r>
              <a:rPr lang="en-US" altLang="zh-CN"/>
              <a:t>C</a:t>
            </a:r>
            <a:r>
              <a:rPr lang="zh-CN" altLang="en-US"/>
              <a:t>。</a:t>
            </a:r>
          </a:p>
          <a:p>
            <a:r>
              <a:rPr lang="zh-CN" altLang="en-US"/>
              <a:t>这三个数值应当满足：</a:t>
            </a:r>
          </a:p>
          <a:p>
            <a:pPr lvl="1"/>
            <a:r>
              <a:rPr lang="en-US" altLang="zh-CN"/>
              <a:t>A </a:t>
            </a:r>
            <a:r>
              <a:rPr lang="zh-CN" altLang="en-US"/>
              <a:t>＞ </a:t>
            </a:r>
            <a:r>
              <a:rPr lang="en-US" altLang="zh-CN"/>
              <a:t>0</a:t>
            </a:r>
            <a:r>
              <a:rPr lang="zh-CN" altLang="en-US"/>
              <a:t>、</a:t>
            </a:r>
            <a:r>
              <a:rPr lang="en-US" altLang="zh-CN"/>
              <a:t>B </a:t>
            </a:r>
            <a:r>
              <a:rPr lang="zh-CN" altLang="en-US"/>
              <a:t>＞ </a:t>
            </a:r>
            <a:r>
              <a:rPr lang="en-US" altLang="zh-CN"/>
              <a:t>0</a:t>
            </a:r>
            <a:r>
              <a:rPr lang="zh-CN" altLang="en-US"/>
              <a:t>、</a:t>
            </a:r>
            <a:r>
              <a:rPr lang="en-US" altLang="zh-CN"/>
              <a:t>C </a:t>
            </a:r>
            <a:r>
              <a:rPr lang="zh-CN" altLang="en-US"/>
              <a:t>＞ </a:t>
            </a:r>
            <a:r>
              <a:rPr lang="en-US" altLang="zh-CN"/>
              <a:t>0</a:t>
            </a:r>
          </a:p>
          <a:p>
            <a:pPr lvl="1"/>
            <a:r>
              <a:rPr lang="en-US" altLang="zh-CN"/>
              <a:t>A </a:t>
            </a:r>
            <a:r>
              <a:rPr lang="zh-CN" altLang="en-US"/>
              <a:t>＋ </a:t>
            </a:r>
            <a:r>
              <a:rPr lang="en-US" altLang="zh-CN"/>
              <a:t>B </a:t>
            </a:r>
            <a:r>
              <a:rPr lang="zh-CN" altLang="en-US"/>
              <a:t>＞ </a:t>
            </a:r>
            <a:r>
              <a:rPr lang="en-US" altLang="zh-CN"/>
              <a:t>C</a:t>
            </a:r>
            <a:r>
              <a:rPr lang="zh-CN" altLang="en-US"/>
              <a:t>、</a:t>
            </a:r>
            <a:r>
              <a:rPr lang="en-US" altLang="zh-CN"/>
              <a:t>A </a:t>
            </a:r>
            <a:r>
              <a:rPr lang="zh-CN" altLang="en-US"/>
              <a:t>＋ </a:t>
            </a:r>
            <a:r>
              <a:rPr lang="en-US" altLang="zh-CN"/>
              <a:t>C </a:t>
            </a:r>
            <a:r>
              <a:rPr lang="zh-CN" altLang="en-US"/>
              <a:t>＞ </a:t>
            </a:r>
            <a:r>
              <a:rPr lang="en-US" altLang="zh-CN"/>
              <a:t>B</a:t>
            </a:r>
            <a:r>
              <a:rPr lang="zh-CN" altLang="en-US"/>
              <a:t>、</a:t>
            </a:r>
            <a:r>
              <a:rPr lang="en-US" altLang="zh-CN"/>
              <a:t>B </a:t>
            </a:r>
            <a:r>
              <a:rPr lang="zh-CN" altLang="en-US"/>
              <a:t>＋ </a:t>
            </a:r>
            <a:r>
              <a:rPr lang="en-US" altLang="zh-CN"/>
              <a:t>C </a:t>
            </a:r>
            <a:r>
              <a:rPr lang="zh-CN" altLang="en-US"/>
              <a:t>＞ </a:t>
            </a:r>
            <a:r>
              <a:rPr lang="en-US" altLang="zh-CN"/>
              <a:t>A</a:t>
            </a:r>
          </a:p>
          <a:p>
            <a:r>
              <a:rPr lang="zh-CN" altLang="en-US" u="sng">
                <a:solidFill>
                  <a:srgbClr val="CC0000"/>
                </a:solidFill>
              </a:rPr>
              <a:t>测试数据：</a:t>
            </a:r>
          </a:p>
          <a:p>
            <a:pPr lvl="1"/>
            <a:r>
              <a:rPr lang="en-US" altLang="zh-CN"/>
              <a:t>A = 0</a:t>
            </a:r>
            <a:r>
              <a:rPr lang="zh-CN" altLang="en-US"/>
              <a:t>、</a:t>
            </a:r>
            <a:r>
              <a:rPr lang="en-US" altLang="zh-CN"/>
              <a:t>B = 0</a:t>
            </a:r>
            <a:r>
              <a:rPr lang="zh-CN" altLang="en-US"/>
              <a:t>、</a:t>
            </a:r>
            <a:r>
              <a:rPr lang="en-US" altLang="zh-CN"/>
              <a:t>C = 0</a:t>
            </a:r>
          </a:p>
          <a:p>
            <a:pPr lvl="1"/>
            <a:r>
              <a:rPr lang="en-US" altLang="zh-CN"/>
              <a:t>A </a:t>
            </a:r>
            <a:r>
              <a:rPr lang="zh-CN" altLang="en-US"/>
              <a:t>＋ </a:t>
            </a:r>
            <a:r>
              <a:rPr lang="en-US" altLang="zh-CN"/>
              <a:t>B = C</a:t>
            </a:r>
            <a:r>
              <a:rPr lang="zh-CN" altLang="en-US"/>
              <a:t>、</a:t>
            </a:r>
            <a:r>
              <a:rPr lang="en-US" altLang="zh-CN"/>
              <a:t>A </a:t>
            </a:r>
            <a:r>
              <a:rPr lang="zh-CN" altLang="en-US"/>
              <a:t>＋ </a:t>
            </a:r>
            <a:r>
              <a:rPr lang="en-US" altLang="zh-CN"/>
              <a:t>C = B</a:t>
            </a:r>
            <a:r>
              <a:rPr lang="zh-CN" altLang="en-US"/>
              <a:t>、</a:t>
            </a:r>
            <a:r>
              <a:rPr lang="en-US" altLang="zh-CN"/>
              <a:t>B </a:t>
            </a:r>
            <a:r>
              <a:rPr lang="zh-CN" altLang="en-US"/>
              <a:t>＋ </a:t>
            </a:r>
            <a:r>
              <a:rPr lang="en-US" altLang="zh-CN"/>
              <a:t>C = 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strips(downRight)">
                                      <p:cBhvr>
                                        <p:cTn id="7" dur="500"/>
                                        <p:tgtEl>
                                          <p:spTgt spid="104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strips(downRight)">
                                      <p:cBhvr>
                                        <p:cTn id="12" dur="500"/>
                                        <p:tgtEl>
                                          <p:spTgt spid="104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strips(downRight)">
                                      <p:cBhvr>
                                        <p:cTn id="17" dur="500"/>
                                        <p:tgtEl>
                                          <p:spTgt spid="1044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4451">
                                            <p:txEl>
                                              <p:pRg st="3" end="3"/>
                                            </p:txEl>
                                          </p:spTgt>
                                        </p:tgtEl>
                                        <p:attrNameLst>
                                          <p:attrName>style.visibility</p:attrName>
                                        </p:attrNameLst>
                                      </p:cBhvr>
                                      <p:to>
                                        <p:strVal val="visible"/>
                                      </p:to>
                                    </p:set>
                                    <p:animEffect transition="in" filter="strips(downRight)">
                                      <p:cBhvr>
                                        <p:cTn id="22" dur="500"/>
                                        <p:tgtEl>
                                          <p:spTgt spid="1044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4451">
                                            <p:txEl>
                                              <p:pRg st="4" end="4"/>
                                            </p:txEl>
                                          </p:spTgt>
                                        </p:tgtEl>
                                        <p:attrNameLst>
                                          <p:attrName>style.visibility</p:attrName>
                                        </p:attrNameLst>
                                      </p:cBhvr>
                                      <p:to>
                                        <p:strVal val="visible"/>
                                      </p:to>
                                    </p:set>
                                    <p:animEffect transition="in" filter="strips(downRight)">
                                      <p:cBhvr>
                                        <p:cTn id="27" dur="500"/>
                                        <p:tgtEl>
                                          <p:spTgt spid="1044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04451">
                                            <p:txEl>
                                              <p:pRg st="5" end="5"/>
                                            </p:txEl>
                                          </p:spTgt>
                                        </p:tgtEl>
                                        <p:attrNameLst>
                                          <p:attrName>style.visibility</p:attrName>
                                        </p:attrNameLst>
                                      </p:cBhvr>
                                      <p:to>
                                        <p:strVal val="visible"/>
                                      </p:to>
                                    </p:set>
                                    <p:animEffect transition="in" filter="strips(downRight)">
                                      <p:cBhvr>
                                        <p:cTn id="32" dur="500"/>
                                        <p:tgtEl>
                                          <p:spTgt spid="1044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Effect transition="in" filter="strips(downRight)">
                                      <p:cBhvr>
                                        <p:cTn id="37" dur="500"/>
                                        <p:tgtEl>
                                          <p:spTgt spid="1044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277813"/>
            <a:ext cx="8229600" cy="1139825"/>
          </a:xfrm>
        </p:spPr>
        <p:txBody>
          <a:bodyPr/>
          <a:lstStyle/>
          <a:p>
            <a:r>
              <a:rPr lang="zh-CN" smtClean="0"/>
              <a:t>边界值测试</a:t>
            </a:r>
          </a:p>
        </p:txBody>
      </p:sp>
      <p:sp>
        <p:nvSpPr>
          <p:cNvPr id="62467" name="Rectangle 3"/>
          <p:cNvSpPr>
            <a:spLocks noGrp="1" noChangeArrowheads="1"/>
          </p:cNvSpPr>
          <p:nvPr>
            <p:ph type="body" idx="1"/>
          </p:nvPr>
        </p:nvSpPr>
        <p:spPr>
          <a:xfrm>
            <a:off x="457200" y="1524000"/>
            <a:ext cx="8229600" cy="3505200"/>
          </a:xfrm>
        </p:spPr>
        <p:txBody>
          <a:bodyPr/>
          <a:lstStyle/>
          <a:p>
            <a:r>
              <a:rPr lang="zh-CN" altLang="en-US" b="1" dirty="0" smtClean="0"/>
              <a:t>从理论上来说，边界值可分为</a:t>
            </a:r>
          </a:p>
          <a:p>
            <a:pPr lvl="1"/>
            <a:r>
              <a:rPr lang="zh-CN" altLang="en-US" sz="2800" dirty="0" smtClean="0">
                <a:latin typeface="宋体" pitchFamily="2" charset="-122"/>
              </a:rPr>
              <a:t>仅考虑有效区间单个变量边界值（一般边界值）：用在最小值，略高于最小值，</a:t>
            </a:r>
            <a:r>
              <a:rPr lang="zh-CN" altLang="en-US" sz="2800" b="1" dirty="0" smtClean="0">
                <a:solidFill>
                  <a:srgbClr val="FF0066"/>
                </a:solidFill>
                <a:latin typeface="宋体" pitchFamily="2" charset="-122"/>
              </a:rPr>
              <a:t>正常值</a:t>
            </a:r>
            <a:r>
              <a:rPr lang="zh-CN" altLang="en-US" sz="2800" dirty="0" smtClean="0">
                <a:latin typeface="宋体" pitchFamily="2" charset="-122"/>
              </a:rPr>
              <a:t>，略低于最大值和最大值处取变量的值。如果被测变量个数为</a:t>
            </a:r>
            <a:r>
              <a:rPr lang="en-US" altLang="zh-CN" sz="2800" dirty="0" smtClean="0">
                <a:latin typeface="宋体" pitchFamily="2" charset="-122"/>
              </a:rPr>
              <a:t>n</a:t>
            </a:r>
            <a:r>
              <a:rPr lang="zh-CN" altLang="en-US" sz="2800" dirty="0" smtClean="0">
                <a:latin typeface="宋体" pitchFamily="2" charset="-122"/>
              </a:rPr>
              <a:t>，则测试用例个数为</a:t>
            </a:r>
            <a:r>
              <a:rPr lang="en-US" altLang="zh-CN" sz="2800" dirty="0" smtClean="0">
                <a:latin typeface="宋体" pitchFamily="2" charset="-122"/>
              </a:rPr>
              <a:t>4n+1</a:t>
            </a:r>
          </a:p>
          <a:p>
            <a:pPr lvl="1"/>
            <a:r>
              <a:rPr lang="zh-CN" altLang="en-US" sz="2800" dirty="0" smtClean="0">
                <a:latin typeface="宋体" pitchFamily="2" charset="-122"/>
              </a:rPr>
              <a:t>仅考虑有效区间多个变量边界值同时作用（一般最坏情况边界值）：用各个变量的最小值，略高于最小值，</a:t>
            </a:r>
            <a:r>
              <a:rPr lang="zh-CN" altLang="en-US" sz="2800" dirty="0" smtClean="0">
                <a:solidFill>
                  <a:srgbClr val="FF0066"/>
                </a:solidFill>
                <a:latin typeface="宋体" pitchFamily="2" charset="-122"/>
              </a:rPr>
              <a:t>正常值</a:t>
            </a:r>
            <a:r>
              <a:rPr lang="zh-CN" altLang="en-US" sz="2800" dirty="0" smtClean="0">
                <a:latin typeface="宋体" pitchFamily="2" charset="-122"/>
              </a:rPr>
              <a:t>，略低于最大值和最大值的笛卡尔积集。如果被测变量个数为</a:t>
            </a:r>
            <a:r>
              <a:rPr lang="en-US" altLang="zh-CN" sz="2800" dirty="0" smtClean="0">
                <a:latin typeface="宋体" pitchFamily="2" charset="-122"/>
              </a:rPr>
              <a:t>n</a:t>
            </a:r>
            <a:r>
              <a:rPr lang="zh-CN" altLang="en-US" sz="2800" dirty="0" smtClean="0">
                <a:latin typeface="宋体" pitchFamily="2" charset="-122"/>
              </a:rPr>
              <a:t>，则测试用例个数为</a:t>
            </a:r>
            <a:r>
              <a:rPr lang="en-US" altLang="zh-CN" sz="2800" dirty="0" smtClean="0">
                <a:latin typeface="宋体" pitchFamily="2" charset="-122"/>
              </a:rPr>
              <a:t>5</a:t>
            </a:r>
            <a:r>
              <a:rPr lang="en-US" altLang="zh-CN" sz="2800" baseline="30000" dirty="0" smtClean="0">
                <a:latin typeface="宋体" pitchFamily="2" charset="-122"/>
              </a:rPr>
              <a:t>n</a:t>
            </a:r>
            <a:r>
              <a:rPr lang="en-US" altLang="zh-CN" sz="2800" dirty="0" smtClean="0">
                <a:latin typeface="宋体" pitchFamily="2" charset="-122"/>
              </a:rPr>
              <a:t> </a:t>
            </a:r>
          </a:p>
          <a:p>
            <a:endParaRPr lang="zh-CN" altLang="en-US" sz="1800" dirty="0" smtClean="0">
              <a:latin typeface="宋体" pitchFamily="2" charset="-122"/>
            </a:endParaRPr>
          </a:p>
        </p:txBody>
      </p:sp>
    </p:spTree>
    <p:extLst>
      <p:ext uri="{BB962C8B-B14F-4D97-AF65-F5344CB8AC3E}">
        <p14:creationId xmlns:p14="http://schemas.microsoft.com/office/powerpoint/2010/main" val="3706607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277813"/>
            <a:ext cx="8229600" cy="1139825"/>
          </a:xfrm>
        </p:spPr>
        <p:txBody>
          <a:bodyPr/>
          <a:lstStyle/>
          <a:p>
            <a:r>
              <a:rPr lang="zh-CN" smtClean="0"/>
              <a:t>边界值测试</a:t>
            </a:r>
          </a:p>
        </p:txBody>
      </p:sp>
      <p:sp>
        <p:nvSpPr>
          <p:cNvPr id="63491" name="Rectangle 3"/>
          <p:cNvSpPr>
            <a:spLocks noGrp="1" noChangeArrowheads="1"/>
          </p:cNvSpPr>
          <p:nvPr>
            <p:ph type="body" idx="1"/>
          </p:nvPr>
        </p:nvSpPr>
        <p:spPr>
          <a:xfrm>
            <a:off x="0" y="1447800"/>
            <a:ext cx="9144000" cy="5029200"/>
          </a:xfrm>
        </p:spPr>
        <p:txBody>
          <a:bodyPr/>
          <a:lstStyle/>
          <a:p>
            <a:r>
              <a:rPr lang="zh-CN" altLang="en-US" b="1" dirty="0" smtClean="0"/>
              <a:t>从理论上来说，边界值可分为</a:t>
            </a:r>
          </a:p>
          <a:p>
            <a:pPr lvl="1"/>
            <a:r>
              <a:rPr lang="zh-CN" altLang="en-US" sz="2800" dirty="0" smtClean="0">
                <a:latin typeface="宋体" pitchFamily="2" charset="-122"/>
              </a:rPr>
              <a:t>同时考虑有效区间和无效区间单个变量边界值（健壮边界值）：除了在最小值，略高于最小值，正常值，略低于最大值和最大值处取变量的值，还要在略超过最大值以及略小于最小值之处值。如果被测变量个数为</a:t>
            </a:r>
            <a:r>
              <a:rPr lang="en-US" altLang="zh-CN" sz="2800" dirty="0" smtClean="0">
                <a:latin typeface="宋体" pitchFamily="2" charset="-122"/>
              </a:rPr>
              <a:t>n</a:t>
            </a:r>
            <a:r>
              <a:rPr lang="zh-CN" altLang="en-US" sz="2800" dirty="0" smtClean="0">
                <a:latin typeface="宋体" pitchFamily="2" charset="-122"/>
              </a:rPr>
              <a:t>，则测试用例个数为</a:t>
            </a:r>
            <a:r>
              <a:rPr lang="en-US" altLang="zh-CN" sz="2800" dirty="0" smtClean="0">
                <a:latin typeface="宋体" pitchFamily="2" charset="-122"/>
              </a:rPr>
              <a:t>6n+1</a:t>
            </a:r>
          </a:p>
          <a:p>
            <a:pPr lvl="1"/>
            <a:r>
              <a:rPr lang="zh-CN" altLang="en-US" sz="2800" dirty="0" smtClean="0">
                <a:latin typeface="宋体" pitchFamily="2" charset="-122"/>
              </a:rPr>
              <a:t>同时考虑有效区间和无效区间多个变量边界值同时作用（健壮最坏情况边界值）：用各个变量的略小于最小值，最小值，略高于最小值，正常值，略低于最大值，最大值和略超过大值的完全组合。如果被测变量个数为</a:t>
            </a:r>
            <a:r>
              <a:rPr lang="en-US" altLang="zh-CN" sz="2800" dirty="0" smtClean="0">
                <a:latin typeface="宋体" pitchFamily="2" charset="-122"/>
              </a:rPr>
              <a:t>n</a:t>
            </a:r>
            <a:r>
              <a:rPr lang="zh-CN" altLang="en-US" sz="2800" dirty="0" smtClean="0">
                <a:latin typeface="宋体" pitchFamily="2" charset="-122"/>
              </a:rPr>
              <a:t>，则测试用例个数为</a:t>
            </a:r>
            <a:r>
              <a:rPr lang="en-US" altLang="zh-CN" sz="2800" dirty="0" smtClean="0">
                <a:latin typeface="宋体" pitchFamily="2" charset="-122"/>
              </a:rPr>
              <a:t>7</a:t>
            </a:r>
            <a:r>
              <a:rPr lang="en-US" altLang="zh-CN" sz="2800" baseline="30000" dirty="0" smtClean="0">
                <a:latin typeface="宋体" pitchFamily="2" charset="-122"/>
              </a:rPr>
              <a:t>n</a:t>
            </a:r>
          </a:p>
        </p:txBody>
      </p:sp>
    </p:spTree>
    <p:extLst>
      <p:ext uri="{BB962C8B-B14F-4D97-AF65-F5344CB8AC3E}">
        <p14:creationId xmlns:p14="http://schemas.microsoft.com/office/powerpoint/2010/main" val="29029471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457200" y="1447800"/>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ct val="20000"/>
              </a:spcBef>
              <a:buClr>
                <a:schemeClr val="folHlink"/>
              </a:buClr>
              <a:buSzPct val="60000"/>
              <a:buFont typeface="Wingdings" pitchFamily="2" charset="2"/>
              <a:buChar char="n"/>
            </a:pPr>
            <a:r>
              <a:rPr lang="zh-CN" sz="2800" dirty="0">
                <a:latin typeface="+mn-ea"/>
                <a:ea typeface="+mn-ea"/>
              </a:rPr>
              <a:t>函数</a:t>
            </a:r>
            <a:r>
              <a:rPr lang="zh-CN" altLang="zh-CN" sz="2800" i="1" dirty="0">
                <a:latin typeface="+mn-ea"/>
                <a:ea typeface="+mn-ea"/>
              </a:rPr>
              <a:t>y = f (x</a:t>
            </a:r>
            <a:r>
              <a:rPr lang="zh-CN" altLang="zh-CN" sz="2800" i="1" baseline="-25000" dirty="0">
                <a:latin typeface="+mn-ea"/>
                <a:ea typeface="+mn-ea"/>
              </a:rPr>
              <a:t>1</a:t>
            </a:r>
            <a:r>
              <a:rPr lang="zh-CN" altLang="zh-CN" sz="2800" i="1" dirty="0">
                <a:latin typeface="+mn-ea"/>
                <a:ea typeface="+mn-ea"/>
              </a:rPr>
              <a:t>,x</a:t>
            </a:r>
            <a:r>
              <a:rPr lang="zh-CN" altLang="zh-CN" sz="2800" i="1" baseline="-25000" dirty="0">
                <a:latin typeface="+mn-ea"/>
                <a:ea typeface="+mn-ea"/>
              </a:rPr>
              <a:t>2</a:t>
            </a:r>
            <a:r>
              <a:rPr lang="zh-CN" altLang="zh-CN" sz="2800" i="1" dirty="0">
                <a:latin typeface="+mn-ea"/>
                <a:ea typeface="+mn-ea"/>
              </a:rPr>
              <a:t>)</a:t>
            </a:r>
            <a:r>
              <a:rPr lang="zh-CN" altLang="zh-CN" sz="2800" dirty="0">
                <a:latin typeface="+mn-ea"/>
                <a:ea typeface="+mn-ea"/>
              </a:rPr>
              <a:t> </a:t>
            </a:r>
            <a:r>
              <a:rPr lang="zh-CN" sz="2800" dirty="0">
                <a:latin typeface="+mn-ea"/>
                <a:ea typeface="+mn-ea"/>
              </a:rPr>
              <a:t>输入变量的取值范围分别为</a:t>
            </a:r>
            <a:r>
              <a:rPr lang="zh-CN" altLang="zh-CN" sz="2800" dirty="0">
                <a:latin typeface="+mn-ea"/>
                <a:ea typeface="+mn-ea"/>
              </a:rPr>
              <a:t>:</a:t>
            </a:r>
            <a:r>
              <a:rPr lang="zh-CN" altLang="zh-CN" sz="2800" i="1" dirty="0">
                <a:latin typeface="+mn-ea"/>
                <a:ea typeface="+mn-ea"/>
              </a:rPr>
              <a:t>x</a:t>
            </a:r>
            <a:r>
              <a:rPr lang="zh-CN" altLang="zh-CN" sz="2800" i="1" baseline="-25000" dirty="0">
                <a:latin typeface="+mn-ea"/>
                <a:ea typeface="+mn-ea"/>
              </a:rPr>
              <a:t>1 </a:t>
            </a:r>
            <a:r>
              <a:rPr lang="zh-CN" altLang="zh-CN" sz="2800" dirty="0">
                <a:latin typeface="+mn-ea"/>
                <a:ea typeface="+mn-ea"/>
              </a:rPr>
              <a:t>∈[a,b], </a:t>
            </a:r>
            <a:r>
              <a:rPr lang="zh-CN" altLang="zh-CN" sz="2800" i="1" dirty="0">
                <a:latin typeface="+mn-ea"/>
                <a:ea typeface="+mn-ea"/>
              </a:rPr>
              <a:t>x</a:t>
            </a:r>
            <a:r>
              <a:rPr lang="zh-CN" altLang="zh-CN" sz="2800" i="1" baseline="-25000" dirty="0">
                <a:latin typeface="+mn-ea"/>
                <a:ea typeface="+mn-ea"/>
              </a:rPr>
              <a:t>2 </a:t>
            </a:r>
            <a:r>
              <a:rPr lang="zh-CN" altLang="zh-CN" sz="2800" dirty="0">
                <a:latin typeface="+mn-ea"/>
                <a:ea typeface="+mn-ea"/>
              </a:rPr>
              <a:t>∈ [c,d] , </a:t>
            </a:r>
          </a:p>
        </p:txBody>
      </p:sp>
      <p:sp>
        <p:nvSpPr>
          <p:cNvPr id="64515" name="Rectangle 3"/>
          <p:cNvSpPr>
            <a:spLocks noGrp="1" noChangeArrowheads="1"/>
          </p:cNvSpPr>
          <p:nvPr>
            <p:ph type="title"/>
          </p:nvPr>
        </p:nvSpPr>
        <p:spPr>
          <a:xfrm>
            <a:off x="457200" y="277813"/>
            <a:ext cx="8229600" cy="11398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smtClean="0"/>
              <a:t>边界值方法</a:t>
            </a:r>
          </a:p>
        </p:txBody>
      </p:sp>
      <p:sp>
        <p:nvSpPr>
          <p:cNvPr id="65540" name="Oval 4"/>
          <p:cNvSpPr>
            <a:spLocks noChangeArrowheads="1"/>
          </p:cNvSpPr>
          <p:nvPr/>
        </p:nvSpPr>
        <p:spPr bwMode="auto">
          <a:xfrm>
            <a:off x="4527550" y="38068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7" name="Line 5"/>
          <p:cNvSpPr>
            <a:spLocks noChangeShapeType="1"/>
          </p:cNvSpPr>
          <p:nvPr/>
        </p:nvSpPr>
        <p:spPr bwMode="auto">
          <a:xfrm flipV="1">
            <a:off x="2943225" y="2582863"/>
            <a:ext cx="0" cy="252095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8" name="Line 6"/>
          <p:cNvSpPr>
            <a:spLocks noChangeShapeType="1"/>
          </p:cNvSpPr>
          <p:nvPr/>
        </p:nvSpPr>
        <p:spPr bwMode="auto">
          <a:xfrm>
            <a:off x="2727325" y="4960938"/>
            <a:ext cx="3368675"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Oval 7"/>
          <p:cNvSpPr>
            <a:spLocks noChangeArrowheads="1"/>
          </p:cNvSpPr>
          <p:nvPr/>
        </p:nvSpPr>
        <p:spPr bwMode="auto">
          <a:xfrm>
            <a:off x="3302000" y="38068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0" name="Line 8"/>
          <p:cNvSpPr>
            <a:spLocks noChangeShapeType="1"/>
          </p:cNvSpPr>
          <p:nvPr/>
        </p:nvSpPr>
        <p:spPr bwMode="auto">
          <a:xfrm>
            <a:off x="2798763" y="3159125"/>
            <a:ext cx="314483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1" name="Line 9"/>
          <p:cNvSpPr>
            <a:spLocks noChangeShapeType="1"/>
          </p:cNvSpPr>
          <p:nvPr/>
        </p:nvSpPr>
        <p:spPr bwMode="auto">
          <a:xfrm>
            <a:off x="2870200" y="4527550"/>
            <a:ext cx="31496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0"/>
          <p:cNvSpPr>
            <a:spLocks noChangeShapeType="1"/>
          </p:cNvSpPr>
          <p:nvPr/>
        </p:nvSpPr>
        <p:spPr bwMode="auto">
          <a:xfrm>
            <a:off x="3375025" y="2582863"/>
            <a:ext cx="0" cy="25209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3" name="Line 11"/>
          <p:cNvSpPr>
            <a:spLocks noChangeShapeType="1"/>
          </p:cNvSpPr>
          <p:nvPr/>
        </p:nvSpPr>
        <p:spPr bwMode="auto">
          <a:xfrm>
            <a:off x="5562600" y="2667000"/>
            <a:ext cx="0" cy="24479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4" name="Text Box 12"/>
          <p:cNvSpPr txBox="1">
            <a:spLocks noChangeArrowheads="1"/>
          </p:cNvSpPr>
          <p:nvPr/>
        </p:nvSpPr>
        <p:spPr bwMode="auto">
          <a:xfrm>
            <a:off x="3230563" y="5032375"/>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en-US" altLang="zh-CN" sz="1600" b="1" i="1"/>
              <a:t>a</a:t>
            </a:r>
          </a:p>
        </p:txBody>
      </p:sp>
      <p:sp>
        <p:nvSpPr>
          <p:cNvPr id="64525" name="Text Box 13"/>
          <p:cNvSpPr txBox="1">
            <a:spLocks noChangeArrowheads="1"/>
          </p:cNvSpPr>
          <p:nvPr/>
        </p:nvSpPr>
        <p:spPr bwMode="auto">
          <a:xfrm>
            <a:off x="5314950" y="4997450"/>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en-US" altLang="zh-CN" sz="1600" b="1" i="1"/>
              <a:t>b</a:t>
            </a:r>
          </a:p>
        </p:txBody>
      </p:sp>
      <p:sp>
        <p:nvSpPr>
          <p:cNvPr id="64526" name="Text Box 14"/>
          <p:cNvSpPr txBox="1">
            <a:spLocks noChangeArrowheads="1"/>
          </p:cNvSpPr>
          <p:nvPr/>
        </p:nvSpPr>
        <p:spPr bwMode="auto">
          <a:xfrm>
            <a:off x="2438400" y="43354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en-US" altLang="zh-CN" sz="1600" b="1" i="1"/>
              <a:t>c</a:t>
            </a:r>
          </a:p>
        </p:txBody>
      </p:sp>
      <p:sp>
        <p:nvSpPr>
          <p:cNvPr id="64527" name="Text Box 15"/>
          <p:cNvSpPr txBox="1">
            <a:spLocks noChangeArrowheads="1"/>
          </p:cNvSpPr>
          <p:nvPr/>
        </p:nvSpPr>
        <p:spPr bwMode="auto">
          <a:xfrm>
            <a:off x="2438400" y="30146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en-US" altLang="zh-CN" sz="1600" b="1" i="1"/>
              <a:t>d</a:t>
            </a:r>
          </a:p>
        </p:txBody>
      </p:sp>
      <p:sp>
        <p:nvSpPr>
          <p:cNvPr id="64528" name="Text Box 16"/>
          <p:cNvSpPr txBox="1">
            <a:spLocks noChangeArrowheads="1"/>
          </p:cNvSpPr>
          <p:nvPr/>
        </p:nvSpPr>
        <p:spPr bwMode="auto">
          <a:xfrm>
            <a:off x="2439988" y="2438400"/>
            <a:ext cx="50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en-US" altLang="zh-CN" sz="1600" b="1" i="1"/>
              <a:t>X</a:t>
            </a:r>
            <a:r>
              <a:rPr lang="en-US" altLang="zh-CN" sz="1600" b="1" i="1" baseline="-25000"/>
              <a:t>2</a:t>
            </a:r>
          </a:p>
        </p:txBody>
      </p:sp>
      <p:sp>
        <p:nvSpPr>
          <p:cNvPr id="65553" name="Oval 17"/>
          <p:cNvSpPr>
            <a:spLocks noChangeArrowheads="1"/>
          </p:cNvSpPr>
          <p:nvPr/>
        </p:nvSpPr>
        <p:spPr bwMode="auto">
          <a:xfrm>
            <a:off x="3517900" y="38068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4" name="Oval 18"/>
          <p:cNvSpPr>
            <a:spLocks noChangeArrowheads="1"/>
          </p:cNvSpPr>
          <p:nvPr/>
        </p:nvSpPr>
        <p:spPr bwMode="auto">
          <a:xfrm>
            <a:off x="4525963" y="3806825"/>
            <a:ext cx="144462"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5" name="Oval 19"/>
          <p:cNvSpPr>
            <a:spLocks noChangeArrowheads="1"/>
          </p:cNvSpPr>
          <p:nvPr/>
        </p:nvSpPr>
        <p:spPr bwMode="auto">
          <a:xfrm>
            <a:off x="5205413" y="3806825"/>
            <a:ext cx="144462"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6" name="Oval 20"/>
          <p:cNvSpPr>
            <a:spLocks noChangeArrowheads="1"/>
          </p:cNvSpPr>
          <p:nvPr/>
        </p:nvSpPr>
        <p:spPr bwMode="auto">
          <a:xfrm>
            <a:off x="5494338" y="3806825"/>
            <a:ext cx="144462"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7" name="Oval 21"/>
          <p:cNvSpPr>
            <a:spLocks noChangeArrowheads="1"/>
          </p:cNvSpPr>
          <p:nvPr/>
        </p:nvSpPr>
        <p:spPr bwMode="auto">
          <a:xfrm>
            <a:off x="4527550" y="3087688"/>
            <a:ext cx="144463" cy="144462"/>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8" name="Oval 22"/>
          <p:cNvSpPr>
            <a:spLocks noChangeArrowheads="1"/>
          </p:cNvSpPr>
          <p:nvPr/>
        </p:nvSpPr>
        <p:spPr bwMode="auto">
          <a:xfrm>
            <a:off x="4527550" y="3303588"/>
            <a:ext cx="144463" cy="144462"/>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9" name="Oval 23"/>
          <p:cNvSpPr>
            <a:spLocks noChangeArrowheads="1"/>
          </p:cNvSpPr>
          <p:nvPr/>
        </p:nvSpPr>
        <p:spPr bwMode="auto">
          <a:xfrm>
            <a:off x="4527550" y="42386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0" name="Oval 24"/>
          <p:cNvSpPr>
            <a:spLocks noChangeArrowheads="1"/>
          </p:cNvSpPr>
          <p:nvPr/>
        </p:nvSpPr>
        <p:spPr bwMode="auto">
          <a:xfrm>
            <a:off x="4525963" y="4454525"/>
            <a:ext cx="144462"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7" name="Text Box 25"/>
          <p:cNvSpPr txBox="1">
            <a:spLocks noChangeArrowheads="1"/>
          </p:cNvSpPr>
          <p:nvPr/>
        </p:nvSpPr>
        <p:spPr bwMode="auto">
          <a:xfrm>
            <a:off x="5745163" y="4997450"/>
            <a:ext cx="50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en-US" altLang="zh-CN" sz="1600" b="1" i="1"/>
              <a:t>X</a:t>
            </a:r>
            <a:r>
              <a:rPr lang="en-US" altLang="zh-CN" sz="1600" b="1" i="1" baseline="-25000"/>
              <a:t>1</a:t>
            </a:r>
          </a:p>
        </p:txBody>
      </p:sp>
      <p:sp>
        <p:nvSpPr>
          <p:cNvPr id="64538" name="Text Box 26"/>
          <p:cNvSpPr txBox="1">
            <a:spLocks noChangeArrowheads="1"/>
          </p:cNvSpPr>
          <p:nvPr/>
        </p:nvSpPr>
        <p:spPr bwMode="auto">
          <a:xfrm>
            <a:off x="2971800" y="54864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zh-CN" altLang="en-US" sz="1400"/>
              <a:t>一般边界值</a:t>
            </a:r>
            <a:endParaRPr lang="zh-CN" altLang="en-US" sz="1400" baseline="-25000"/>
          </a:p>
        </p:txBody>
      </p:sp>
    </p:spTree>
    <p:extLst>
      <p:ext uri="{BB962C8B-B14F-4D97-AF65-F5344CB8AC3E}">
        <p14:creationId xmlns:p14="http://schemas.microsoft.com/office/powerpoint/2010/main" val="702079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43"/>
                                        </p:tgtEl>
                                        <p:attrNameLst>
                                          <p:attrName>style.visibility</p:attrName>
                                        </p:attrNameLst>
                                      </p:cBhvr>
                                      <p:to>
                                        <p:strVal val="visible"/>
                                      </p:to>
                                    </p:set>
                                    <p:animEffect transition="in" filter="wipe(down)">
                                      <p:cBhvr>
                                        <p:cTn id="7" dur="500"/>
                                        <p:tgtEl>
                                          <p:spTgt spid="655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5553"/>
                                        </p:tgtEl>
                                        <p:attrNameLst>
                                          <p:attrName>style.visibility</p:attrName>
                                        </p:attrNameLst>
                                      </p:cBhvr>
                                      <p:to>
                                        <p:strVal val="visible"/>
                                      </p:to>
                                    </p:set>
                                    <p:animEffect transition="in" filter="wipe(down)">
                                      <p:cBhvr>
                                        <p:cTn id="12" dur="500"/>
                                        <p:tgtEl>
                                          <p:spTgt spid="655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540"/>
                                        </p:tgtEl>
                                        <p:attrNameLst>
                                          <p:attrName>style.visibility</p:attrName>
                                        </p:attrNameLst>
                                      </p:cBhvr>
                                      <p:to>
                                        <p:strVal val="visible"/>
                                      </p:to>
                                    </p:set>
                                    <p:animEffect transition="in" filter="wipe(down)">
                                      <p:cBhvr>
                                        <p:cTn id="17" dur="500"/>
                                        <p:tgtEl>
                                          <p:spTgt spid="655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555"/>
                                        </p:tgtEl>
                                        <p:attrNameLst>
                                          <p:attrName>style.visibility</p:attrName>
                                        </p:attrNameLst>
                                      </p:cBhvr>
                                      <p:to>
                                        <p:strVal val="visible"/>
                                      </p:to>
                                    </p:set>
                                    <p:animEffect transition="in" filter="wipe(down)">
                                      <p:cBhvr>
                                        <p:cTn id="22" dur="500"/>
                                        <p:tgtEl>
                                          <p:spTgt spid="655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5556"/>
                                        </p:tgtEl>
                                        <p:attrNameLst>
                                          <p:attrName>style.visibility</p:attrName>
                                        </p:attrNameLst>
                                      </p:cBhvr>
                                      <p:to>
                                        <p:strVal val="visible"/>
                                      </p:to>
                                    </p:set>
                                    <p:animEffect transition="in" filter="wipe(down)">
                                      <p:cBhvr>
                                        <p:cTn id="27" dur="500"/>
                                        <p:tgtEl>
                                          <p:spTgt spid="655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5560"/>
                                        </p:tgtEl>
                                        <p:attrNameLst>
                                          <p:attrName>style.visibility</p:attrName>
                                        </p:attrNameLst>
                                      </p:cBhvr>
                                      <p:to>
                                        <p:strVal val="visible"/>
                                      </p:to>
                                    </p:set>
                                    <p:animEffect transition="in" filter="wipe(down)">
                                      <p:cBhvr>
                                        <p:cTn id="32" dur="500"/>
                                        <p:tgtEl>
                                          <p:spTgt spid="655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5559"/>
                                        </p:tgtEl>
                                        <p:attrNameLst>
                                          <p:attrName>style.visibility</p:attrName>
                                        </p:attrNameLst>
                                      </p:cBhvr>
                                      <p:to>
                                        <p:strVal val="visible"/>
                                      </p:to>
                                    </p:set>
                                    <p:animEffect transition="in" filter="wipe(down)">
                                      <p:cBhvr>
                                        <p:cTn id="37" dur="500"/>
                                        <p:tgtEl>
                                          <p:spTgt spid="655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5554"/>
                                        </p:tgtEl>
                                        <p:attrNameLst>
                                          <p:attrName>style.visibility</p:attrName>
                                        </p:attrNameLst>
                                      </p:cBhvr>
                                      <p:to>
                                        <p:strVal val="visible"/>
                                      </p:to>
                                    </p:set>
                                    <p:animEffect transition="in" filter="wipe(down)">
                                      <p:cBhvr>
                                        <p:cTn id="42" dur="500"/>
                                        <p:tgtEl>
                                          <p:spTgt spid="655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5558"/>
                                        </p:tgtEl>
                                        <p:attrNameLst>
                                          <p:attrName>style.visibility</p:attrName>
                                        </p:attrNameLst>
                                      </p:cBhvr>
                                      <p:to>
                                        <p:strVal val="visible"/>
                                      </p:to>
                                    </p:set>
                                    <p:animEffect transition="in" filter="wipe(down)">
                                      <p:cBhvr>
                                        <p:cTn id="47" dur="500"/>
                                        <p:tgtEl>
                                          <p:spTgt spid="655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5557"/>
                                        </p:tgtEl>
                                        <p:attrNameLst>
                                          <p:attrName>style.visibility</p:attrName>
                                        </p:attrNameLst>
                                      </p:cBhvr>
                                      <p:to>
                                        <p:strVal val="visible"/>
                                      </p:to>
                                    </p:set>
                                    <p:animEffect transition="in" filter="wipe(down)">
                                      <p:cBhvr>
                                        <p:cTn id="52" dur="500"/>
                                        <p:tgtEl>
                                          <p:spTgt spid="655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1" nodeType="clickEffect">
                                  <p:stCondLst>
                                    <p:cond delay="0"/>
                                  </p:stCondLst>
                                  <p:childTnLst>
                                    <p:set>
                                      <p:cBhvr>
                                        <p:cTn id="56" dur="1" fill="hold">
                                          <p:stCondLst>
                                            <p:cond delay="0"/>
                                          </p:stCondLst>
                                        </p:cTn>
                                        <p:tgtEl>
                                          <p:spTgt spid="65554"/>
                                        </p:tgtEl>
                                        <p:attrNameLst>
                                          <p:attrName>style.visibility</p:attrName>
                                        </p:attrNameLst>
                                      </p:cBhvr>
                                      <p:to>
                                        <p:strVal val="visible"/>
                                      </p:to>
                                    </p:set>
                                    <p:animEffect transition="in" filter="wipe(down)">
                                      <p:cBhvr>
                                        <p:cTn id="57" dur="500"/>
                                        <p:tgtEl>
                                          <p:spTgt spid="65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nimBg="1"/>
      <p:bldP spid="65543" grpId="0" animBg="1"/>
      <p:bldP spid="65553" grpId="0" animBg="1"/>
      <p:bldP spid="65554" grpId="0" animBg="1"/>
      <p:bldP spid="65554" grpId="1" animBg="1"/>
      <p:bldP spid="65555" grpId="0" animBg="1"/>
      <p:bldP spid="65556" grpId="0" animBg="1"/>
      <p:bldP spid="65557" grpId="0" animBg="1"/>
      <p:bldP spid="65558" grpId="0" animBg="1"/>
      <p:bldP spid="65559" grpId="0" animBg="1"/>
      <p:bldP spid="6556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57200" y="1447800"/>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eaLnBrk="0" hangingPunct="0">
              <a:spcBef>
                <a:spcPct val="20000"/>
              </a:spcBef>
              <a:buClr>
                <a:schemeClr val="folHlink"/>
              </a:buClr>
              <a:buSzPct val="60000"/>
              <a:buFont typeface="Wingdings" pitchFamily="2" charset="2"/>
              <a:buChar char="n"/>
            </a:pPr>
            <a:r>
              <a:rPr lang="zh-CN" sz="2800" dirty="0">
                <a:latin typeface="+mn-ea"/>
                <a:ea typeface="+mn-ea"/>
              </a:rPr>
              <a:t>函数</a:t>
            </a:r>
            <a:r>
              <a:rPr lang="zh-CN" altLang="zh-CN" sz="2800" i="1" dirty="0">
                <a:latin typeface="+mn-ea"/>
                <a:ea typeface="+mn-ea"/>
              </a:rPr>
              <a:t>y = f (x</a:t>
            </a:r>
            <a:r>
              <a:rPr lang="zh-CN" altLang="zh-CN" sz="2800" i="1" baseline="-25000" dirty="0">
                <a:latin typeface="+mn-ea"/>
                <a:ea typeface="+mn-ea"/>
              </a:rPr>
              <a:t>1</a:t>
            </a:r>
            <a:r>
              <a:rPr lang="zh-CN" altLang="zh-CN" sz="2800" i="1" dirty="0">
                <a:latin typeface="+mn-ea"/>
                <a:ea typeface="+mn-ea"/>
              </a:rPr>
              <a:t>,x</a:t>
            </a:r>
            <a:r>
              <a:rPr lang="zh-CN" altLang="zh-CN" sz="2800" i="1" baseline="-25000" dirty="0">
                <a:latin typeface="+mn-ea"/>
                <a:ea typeface="+mn-ea"/>
              </a:rPr>
              <a:t>2</a:t>
            </a:r>
            <a:r>
              <a:rPr lang="zh-CN" altLang="zh-CN" sz="2800" i="1" dirty="0">
                <a:latin typeface="+mn-ea"/>
                <a:ea typeface="+mn-ea"/>
              </a:rPr>
              <a:t>)</a:t>
            </a:r>
            <a:r>
              <a:rPr lang="zh-CN" altLang="zh-CN" sz="2800" dirty="0">
                <a:latin typeface="+mn-ea"/>
                <a:ea typeface="+mn-ea"/>
              </a:rPr>
              <a:t> </a:t>
            </a:r>
            <a:r>
              <a:rPr lang="zh-CN" sz="2800" dirty="0">
                <a:latin typeface="+mn-ea"/>
                <a:ea typeface="+mn-ea"/>
              </a:rPr>
              <a:t>输入变量的取值范围分别为</a:t>
            </a:r>
            <a:r>
              <a:rPr lang="zh-CN" altLang="zh-CN" sz="2800" dirty="0">
                <a:latin typeface="+mn-ea"/>
                <a:ea typeface="+mn-ea"/>
              </a:rPr>
              <a:t>:</a:t>
            </a:r>
            <a:r>
              <a:rPr lang="zh-CN" altLang="zh-CN" sz="2800" i="1" dirty="0">
                <a:latin typeface="+mn-ea"/>
                <a:ea typeface="+mn-ea"/>
              </a:rPr>
              <a:t>x</a:t>
            </a:r>
            <a:r>
              <a:rPr lang="zh-CN" altLang="zh-CN" sz="2800" i="1" baseline="-25000" dirty="0">
                <a:latin typeface="+mn-ea"/>
                <a:ea typeface="+mn-ea"/>
              </a:rPr>
              <a:t>1 </a:t>
            </a:r>
            <a:r>
              <a:rPr lang="zh-CN" altLang="zh-CN" sz="2800" dirty="0">
                <a:latin typeface="+mn-ea"/>
                <a:ea typeface="+mn-ea"/>
              </a:rPr>
              <a:t>∈[a,b], </a:t>
            </a:r>
            <a:r>
              <a:rPr lang="zh-CN" altLang="zh-CN" sz="2800" i="1" dirty="0">
                <a:latin typeface="+mn-ea"/>
                <a:ea typeface="+mn-ea"/>
              </a:rPr>
              <a:t>x</a:t>
            </a:r>
            <a:r>
              <a:rPr lang="zh-CN" altLang="zh-CN" sz="2800" i="1" baseline="-25000" dirty="0">
                <a:latin typeface="+mn-ea"/>
                <a:ea typeface="+mn-ea"/>
              </a:rPr>
              <a:t>2 </a:t>
            </a:r>
            <a:r>
              <a:rPr lang="zh-CN" altLang="zh-CN" sz="2800" dirty="0">
                <a:latin typeface="+mn-ea"/>
                <a:ea typeface="+mn-ea"/>
              </a:rPr>
              <a:t>∈ [c,d] , </a:t>
            </a:r>
          </a:p>
        </p:txBody>
      </p:sp>
      <p:sp>
        <p:nvSpPr>
          <p:cNvPr id="65539" name="Rectangle 3"/>
          <p:cNvSpPr>
            <a:spLocks noGrp="1" noChangeArrowheads="1"/>
          </p:cNvSpPr>
          <p:nvPr>
            <p:ph type="title"/>
          </p:nvPr>
        </p:nvSpPr>
        <p:spPr>
          <a:xfrm>
            <a:off x="457200" y="277813"/>
            <a:ext cx="8229600" cy="11398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smtClean="0"/>
              <a:t>边界值方法</a:t>
            </a:r>
          </a:p>
        </p:txBody>
      </p:sp>
      <p:sp>
        <p:nvSpPr>
          <p:cNvPr id="65540" name="Line 4"/>
          <p:cNvSpPr>
            <a:spLocks noChangeShapeType="1"/>
          </p:cNvSpPr>
          <p:nvPr/>
        </p:nvSpPr>
        <p:spPr bwMode="auto">
          <a:xfrm flipH="1" flipV="1">
            <a:off x="2789238" y="2582863"/>
            <a:ext cx="1587" cy="252095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flipV="1">
            <a:off x="2574925" y="4959350"/>
            <a:ext cx="3238500" cy="1588"/>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6" name="Oval 6"/>
          <p:cNvSpPr>
            <a:spLocks noChangeArrowheads="1"/>
          </p:cNvSpPr>
          <p:nvPr/>
        </p:nvSpPr>
        <p:spPr bwMode="auto">
          <a:xfrm>
            <a:off x="3149600" y="38068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a:off x="2646363" y="3159125"/>
            <a:ext cx="295116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V="1">
            <a:off x="2717800" y="4525963"/>
            <a:ext cx="2879725" cy="158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a:off x="3222625" y="2870200"/>
            <a:ext cx="1588" cy="223361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5381625" y="2798763"/>
            <a:ext cx="1588" cy="230505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Text Box 11"/>
          <p:cNvSpPr txBox="1">
            <a:spLocks noChangeArrowheads="1"/>
          </p:cNvSpPr>
          <p:nvPr/>
        </p:nvSpPr>
        <p:spPr bwMode="auto">
          <a:xfrm>
            <a:off x="3078163" y="5032375"/>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a</a:t>
            </a:r>
          </a:p>
        </p:txBody>
      </p:sp>
      <p:sp>
        <p:nvSpPr>
          <p:cNvPr id="65548" name="Text Box 12"/>
          <p:cNvSpPr txBox="1">
            <a:spLocks noChangeArrowheads="1"/>
          </p:cNvSpPr>
          <p:nvPr/>
        </p:nvSpPr>
        <p:spPr bwMode="auto">
          <a:xfrm>
            <a:off x="5238750" y="5054600"/>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b</a:t>
            </a:r>
          </a:p>
        </p:txBody>
      </p:sp>
      <p:sp>
        <p:nvSpPr>
          <p:cNvPr id="65549" name="Text Box 13"/>
          <p:cNvSpPr txBox="1">
            <a:spLocks noChangeArrowheads="1"/>
          </p:cNvSpPr>
          <p:nvPr/>
        </p:nvSpPr>
        <p:spPr bwMode="auto">
          <a:xfrm>
            <a:off x="2286000" y="43354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c</a:t>
            </a:r>
          </a:p>
        </p:txBody>
      </p:sp>
      <p:sp>
        <p:nvSpPr>
          <p:cNvPr id="65550" name="Text Box 14"/>
          <p:cNvSpPr txBox="1">
            <a:spLocks noChangeArrowheads="1"/>
          </p:cNvSpPr>
          <p:nvPr/>
        </p:nvSpPr>
        <p:spPr bwMode="auto">
          <a:xfrm>
            <a:off x="2286000" y="3014663"/>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d</a:t>
            </a:r>
          </a:p>
        </p:txBody>
      </p:sp>
      <p:sp>
        <p:nvSpPr>
          <p:cNvPr id="65551" name="Text Box 15"/>
          <p:cNvSpPr txBox="1">
            <a:spLocks noChangeArrowheads="1"/>
          </p:cNvSpPr>
          <p:nvPr/>
        </p:nvSpPr>
        <p:spPr bwMode="auto">
          <a:xfrm>
            <a:off x="2286000" y="2438400"/>
            <a:ext cx="503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X</a:t>
            </a:r>
            <a:r>
              <a:rPr lang="en-US" altLang="zh-CN" sz="1600" b="1" i="1" baseline="-25000"/>
              <a:t>2</a:t>
            </a:r>
          </a:p>
        </p:txBody>
      </p:sp>
      <p:sp>
        <p:nvSpPr>
          <p:cNvPr id="65552" name="Text Box 16"/>
          <p:cNvSpPr txBox="1">
            <a:spLocks noChangeArrowheads="1"/>
          </p:cNvSpPr>
          <p:nvPr/>
        </p:nvSpPr>
        <p:spPr bwMode="auto">
          <a:xfrm>
            <a:off x="5670550" y="5030788"/>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spcBef>
                <a:spcPct val="50000"/>
              </a:spcBef>
            </a:pPr>
            <a:r>
              <a:rPr lang="en-US" altLang="zh-CN" sz="1600" b="1" i="1"/>
              <a:t>X</a:t>
            </a:r>
            <a:r>
              <a:rPr lang="en-US" altLang="zh-CN" sz="1600" b="1" i="1" baseline="-25000"/>
              <a:t>1</a:t>
            </a:r>
          </a:p>
        </p:txBody>
      </p:sp>
      <p:sp>
        <p:nvSpPr>
          <p:cNvPr id="66577" name="Oval 17"/>
          <p:cNvSpPr>
            <a:spLocks noChangeArrowheads="1"/>
          </p:cNvSpPr>
          <p:nvPr/>
        </p:nvSpPr>
        <p:spPr bwMode="auto">
          <a:xfrm>
            <a:off x="3149600" y="44545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8" name="Oval 18"/>
          <p:cNvSpPr>
            <a:spLocks noChangeArrowheads="1"/>
          </p:cNvSpPr>
          <p:nvPr/>
        </p:nvSpPr>
        <p:spPr bwMode="auto">
          <a:xfrm>
            <a:off x="4011613" y="38068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9" name="Oval 19"/>
          <p:cNvSpPr>
            <a:spLocks noChangeArrowheads="1"/>
          </p:cNvSpPr>
          <p:nvPr/>
        </p:nvSpPr>
        <p:spPr bwMode="auto">
          <a:xfrm>
            <a:off x="4013200" y="3087688"/>
            <a:ext cx="146050" cy="144462"/>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Oval 20"/>
          <p:cNvSpPr>
            <a:spLocks noChangeArrowheads="1"/>
          </p:cNvSpPr>
          <p:nvPr/>
        </p:nvSpPr>
        <p:spPr bwMode="auto">
          <a:xfrm>
            <a:off x="4013200" y="3303588"/>
            <a:ext cx="146050" cy="144462"/>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Oval 21"/>
          <p:cNvSpPr>
            <a:spLocks noChangeArrowheads="1"/>
          </p:cNvSpPr>
          <p:nvPr/>
        </p:nvSpPr>
        <p:spPr bwMode="auto">
          <a:xfrm>
            <a:off x="4013200" y="42386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Oval 22"/>
          <p:cNvSpPr>
            <a:spLocks noChangeArrowheads="1"/>
          </p:cNvSpPr>
          <p:nvPr/>
        </p:nvSpPr>
        <p:spPr bwMode="auto">
          <a:xfrm>
            <a:off x="4011613" y="4454525"/>
            <a:ext cx="146050" cy="144463"/>
          </a:xfrm>
          <a:prstGeom prst="ellipse">
            <a:avLst/>
          </a:pr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Oval 23"/>
          <p:cNvSpPr>
            <a:spLocks noChangeArrowheads="1"/>
          </p:cNvSpPr>
          <p:nvPr/>
        </p:nvSpPr>
        <p:spPr bwMode="auto">
          <a:xfrm>
            <a:off x="3149600" y="42386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Oval 24"/>
          <p:cNvSpPr>
            <a:spLocks noChangeArrowheads="1"/>
          </p:cNvSpPr>
          <p:nvPr/>
        </p:nvSpPr>
        <p:spPr bwMode="auto">
          <a:xfrm>
            <a:off x="3149600" y="3375025"/>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Oval 25"/>
          <p:cNvSpPr>
            <a:spLocks noChangeArrowheads="1"/>
          </p:cNvSpPr>
          <p:nvPr/>
        </p:nvSpPr>
        <p:spPr bwMode="auto">
          <a:xfrm>
            <a:off x="3149600" y="3086100"/>
            <a:ext cx="144463" cy="144463"/>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6" name="Oval 26"/>
          <p:cNvSpPr>
            <a:spLocks noChangeArrowheads="1"/>
          </p:cNvSpPr>
          <p:nvPr/>
        </p:nvSpPr>
        <p:spPr bwMode="auto">
          <a:xfrm>
            <a:off x="3365500" y="38068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7" name="Oval 27"/>
          <p:cNvSpPr>
            <a:spLocks noChangeArrowheads="1"/>
          </p:cNvSpPr>
          <p:nvPr/>
        </p:nvSpPr>
        <p:spPr bwMode="auto">
          <a:xfrm>
            <a:off x="3365500" y="44545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8" name="Oval 28"/>
          <p:cNvSpPr>
            <a:spLocks noChangeArrowheads="1"/>
          </p:cNvSpPr>
          <p:nvPr/>
        </p:nvSpPr>
        <p:spPr bwMode="auto">
          <a:xfrm>
            <a:off x="3365500" y="42386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9" name="Oval 29"/>
          <p:cNvSpPr>
            <a:spLocks noChangeArrowheads="1"/>
          </p:cNvSpPr>
          <p:nvPr/>
        </p:nvSpPr>
        <p:spPr bwMode="auto">
          <a:xfrm>
            <a:off x="3365500" y="3375025"/>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0" name="Oval 30"/>
          <p:cNvSpPr>
            <a:spLocks noChangeArrowheads="1"/>
          </p:cNvSpPr>
          <p:nvPr/>
        </p:nvSpPr>
        <p:spPr bwMode="auto">
          <a:xfrm>
            <a:off x="3365500" y="3086100"/>
            <a:ext cx="144463" cy="144463"/>
          </a:xfrm>
          <a:prstGeom prst="ellipse">
            <a:avLst/>
          </a:pr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1" name="Oval 31"/>
          <p:cNvSpPr>
            <a:spLocks noChangeArrowheads="1"/>
          </p:cNvSpPr>
          <p:nvPr/>
        </p:nvSpPr>
        <p:spPr bwMode="auto">
          <a:xfrm>
            <a:off x="4875213" y="38068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2" name="Oval 32"/>
          <p:cNvSpPr>
            <a:spLocks noChangeArrowheads="1"/>
          </p:cNvSpPr>
          <p:nvPr/>
        </p:nvSpPr>
        <p:spPr bwMode="auto">
          <a:xfrm>
            <a:off x="4876800" y="3087688"/>
            <a:ext cx="146050" cy="144462"/>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3" name="Oval 33"/>
          <p:cNvSpPr>
            <a:spLocks noChangeArrowheads="1"/>
          </p:cNvSpPr>
          <p:nvPr/>
        </p:nvSpPr>
        <p:spPr bwMode="auto">
          <a:xfrm>
            <a:off x="4876800" y="3303588"/>
            <a:ext cx="146050" cy="144462"/>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4" name="Oval 34"/>
          <p:cNvSpPr>
            <a:spLocks noChangeArrowheads="1"/>
          </p:cNvSpPr>
          <p:nvPr/>
        </p:nvSpPr>
        <p:spPr bwMode="auto">
          <a:xfrm>
            <a:off x="4876800" y="42386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5" name="Oval 35"/>
          <p:cNvSpPr>
            <a:spLocks noChangeArrowheads="1"/>
          </p:cNvSpPr>
          <p:nvPr/>
        </p:nvSpPr>
        <p:spPr bwMode="auto">
          <a:xfrm>
            <a:off x="4875213" y="4454525"/>
            <a:ext cx="146050" cy="144463"/>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6" name="Oval 36"/>
          <p:cNvSpPr>
            <a:spLocks noChangeArrowheads="1"/>
          </p:cNvSpPr>
          <p:nvPr/>
        </p:nvSpPr>
        <p:spPr bwMode="auto">
          <a:xfrm>
            <a:off x="5307013" y="38052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7" name="Oval 37"/>
          <p:cNvSpPr>
            <a:spLocks noChangeArrowheads="1"/>
          </p:cNvSpPr>
          <p:nvPr/>
        </p:nvSpPr>
        <p:spPr bwMode="auto">
          <a:xfrm>
            <a:off x="5308600" y="3086100"/>
            <a:ext cx="146050" cy="144463"/>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8" name="Oval 38"/>
          <p:cNvSpPr>
            <a:spLocks noChangeArrowheads="1"/>
          </p:cNvSpPr>
          <p:nvPr/>
        </p:nvSpPr>
        <p:spPr bwMode="auto">
          <a:xfrm>
            <a:off x="5308600" y="3302000"/>
            <a:ext cx="146050" cy="144463"/>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9" name="Oval 39"/>
          <p:cNvSpPr>
            <a:spLocks noChangeArrowheads="1"/>
          </p:cNvSpPr>
          <p:nvPr/>
        </p:nvSpPr>
        <p:spPr bwMode="auto">
          <a:xfrm>
            <a:off x="5308600" y="42370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0" name="Oval 40"/>
          <p:cNvSpPr>
            <a:spLocks noChangeArrowheads="1"/>
          </p:cNvSpPr>
          <p:nvPr/>
        </p:nvSpPr>
        <p:spPr bwMode="auto">
          <a:xfrm>
            <a:off x="5307013" y="4452938"/>
            <a:ext cx="146050" cy="144462"/>
          </a:xfrm>
          <a:prstGeom prst="ellipse">
            <a:avLst/>
          </a:prstGeom>
          <a:solidFill>
            <a:srgbClr val="FF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77" name="Text Box 41"/>
          <p:cNvSpPr txBox="1">
            <a:spLocks noChangeArrowheads="1"/>
          </p:cNvSpPr>
          <p:nvPr/>
        </p:nvSpPr>
        <p:spPr bwMode="auto">
          <a:xfrm>
            <a:off x="2971800" y="54102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lgn="ctr">
              <a:spcBef>
                <a:spcPct val="50000"/>
              </a:spcBef>
            </a:pPr>
            <a:r>
              <a:rPr lang="zh-CN" altLang="en-US" sz="1400"/>
              <a:t>一般最坏情况边界值</a:t>
            </a:r>
            <a:endParaRPr lang="zh-CN" altLang="en-US" sz="1400" baseline="-25000"/>
          </a:p>
        </p:txBody>
      </p:sp>
    </p:spTree>
    <p:extLst>
      <p:ext uri="{BB962C8B-B14F-4D97-AF65-F5344CB8AC3E}">
        <p14:creationId xmlns:p14="http://schemas.microsoft.com/office/powerpoint/2010/main" val="19192480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6"/>
                                        </p:tgtEl>
                                        <p:attrNameLst>
                                          <p:attrName>style.visibility</p:attrName>
                                        </p:attrNameLst>
                                      </p:cBhvr>
                                      <p:to>
                                        <p:strVal val="visible"/>
                                      </p:to>
                                    </p:set>
                                    <p:animEffect transition="in" filter="blinds(horizontal)">
                                      <p:cBhvr>
                                        <p:cTn id="7" dur="500"/>
                                        <p:tgtEl>
                                          <p:spTgt spid="665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blinds(horizontal)">
                                      <p:cBhvr>
                                        <p:cTn id="10" dur="500"/>
                                        <p:tgtEl>
                                          <p:spTgt spid="6657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6583"/>
                                        </p:tgtEl>
                                        <p:attrNameLst>
                                          <p:attrName>style.visibility</p:attrName>
                                        </p:attrNameLst>
                                      </p:cBhvr>
                                      <p:to>
                                        <p:strVal val="visible"/>
                                      </p:to>
                                    </p:set>
                                    <p:animEffect transition="in" filter="blinds(horizontal)">
                                      <p:cBhvr>
                                        <p:cTn id="13" dur="500"/>
                                        <p:tgtEl>
                                          <p:spTgt spid="6658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6584"/>
                                        </p:tgtEl>
                                        <p:attrNameLst>
                                          <p:attrName>style.visibility</p:attrName>
                                        </p:attrNameLst>
                                      </p:cBhvr>
                                      <p:to>
                                        <p:strVal val="visible"/>
                                      </p:to>
                                    </p:set>
                                    <p:animEffect transition="in" filter="blinds(horizontal)">
                                      <p:cBhvr>
                                        <p:cTn id="16" dur="500"/>
                                        <p:tgtEl>
                                          <p:spTgt spid="6658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6585"/>
                                        </p:tgtEl>
                                        <p:attrNameLst>
                                          <p:attrName>style.visibility</p:attrName>
                                        </p:attrNameLst>
                                      </p:cBhvr>
                                      <p:to>
                                        <p:strVal val="visible"/>
                                      </p:to>
                                    </p:set>
                                    <p:animEffect transition="in" filter="blinds(horizontal)">
                                      <p:cBhvr>
                                        <p:cTn id="19" dur="500"/>
                                        <p:tgtEl>
                                          <p:spTgt spid="6658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6586"/>
                                        </p:tgtEl>
                                        <p:attrNameLst>
                                          <p:attrName>style.visibility</p:attrName>
                                        </p:attrNameLst>
                                      </p:cBhvr>
                                      <p:to>
                                        <p:strVal val="visible"/>
                                      </p:to>
                                    </p:set>
                                    <p:animEffect transition="in" filter="blinds(horizontal)">
                                      <p:cBhvr>
                                        <p:cTn id="24" dur="500"/>
                                        <p:tgtEl>
                                          <p:spTgt spid="6658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6587"/>
                                        </p:tgtEl>
                                        <p:attrNameLst>
                                          <p:attrName>style.visibility</p:attrName>
                                        </p:attrNameLst>
                                      </p:cBhvr>
                                      <p:to>
                                        <p:strVal val="visible"/>
                                      </p:to>
                                    </p:set>
                                    <p:animEffect transition="in" filter="blinds(horizontal)">
                                      <p:cBhvr>
                                        <p:cTn id="27" dur="500"/>
                                        <p:tgtEl>
                                          <p:spTgt spid="6658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6588"/>
                                        </p:tgtEl>
                                        <p:attrNameLst>
                                          <p:attrName>style.visibility</p:attrName>
                                        </p:attrNameLst>
                                      </p:cBhvr>
                                      <p:to>
                                        <p:strVal val="visible"/>
                                      </p:to>
                                    </p:set>
                                    <p:animEffect transition="in" filter="blinds(horizontal)">
                                      <p:cBhvr>
                                        <p:cTn id="30" dur="500"/>
                                        <p:tgtEl>
                                          <p:spTgt spid="6658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6589"/>
                                        </p:tgtEl>
                                        <p:attrNameLst>
                                          <p:attrName>style.visibility</p:attrName>
                                        </p:attrNameLst>
                                      </p:cBhvr>
                                      <p:to>
                                        <p:strVal val="visible"/>
                                      </p:to>
                                    </p:set>
                                    <p:animEffect transition="in" filter="blinds(horizontal)">
                                      <p:cBhvr>
                                        <p:cTn id="33" dur="500"/>
                                        <p:tgtEl>
                                          <p:spTgt spid="6658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6590"/>
                                        </p:tgtEl>
                                        <p:attrNameLst>
                                          <p:attrName>style.visibility</p:attrName>
                                        </p:attrNameLst>
                                      </p:cBhvr>
                                      <p:to>
                                        <p:strVal val="visible"/>
                                      </p:to>
                                    </p:set>
                                    <p:animEffect transition="in" filter="blinds(horizontal)">
                                      <p:cBhvr>
                                        <p:cTn id="36" dur="500"/>
                                        <p:tgtEl>
                                          <p:spTgt spid="665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6578"/>
                                        </p:tgtEl>
                                        <p:attrNameLst>
                                          <p:attrName>style.visibility</p:attrName>
                                        </p:attrNameLst>
                                      </p:cBhvr>
                                      <p:to>
                                        <p:strVal val="visible"/>
                                      </p:to>
                                    </p:set>
                                    <p:animEffect transition="in" filter="blinds(horizontal)">
                                      <p:cBhvr>
                                        <p:cTn id="41" dur="500"/>
                                        <p:tgtEl>
                                          <p:spTgt spid="6657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6579"/>
                                        </p:tgtEl>
                                        <p:attrNameLst>
                                          <p:attrName>style.visibility</p:attrName>
                                        </p:attrNameLst>
                                      </p:cBhvr>
                                      <p:to>
                                        <p:strVal val="visible"/>
                                      </p:to>
                                    </p:set>
                                    <p:animEffect transition="in" filter="blinds(horizontal)">
                                      <p:cBhvr>
                                        <p:cTn id="44" dur="500"/>
                                        <p:tgtEl>
                                          <p:spTgt spid="6657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66580"/>
                                        </p:tgtEl>
                                        <p:attrNameLst>
                                          <p:attrName>style.visibility</p:attrName>
                                        </p:attrNameLst>
                                      </p:cBhvr>
                                      <p:to>
                                        <p:strVal val="visible"/>
                                      </p:to>
                                    </p:set>
                                    <p:animEffect transition="in" filter="blinds(horizontal)">
                                      <p:cBhvr>
                                        <p:cTn id="47" dur="500"/>
                                        <p:tgtEl>
                                          <p:spTgt spid="6658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6581"/>
                                        </p:tgtEl>
                                        <p:attrNameLst>
                                          <p:attrName>style.visibility</p:attrName>
                                        </p:attrNameLst>
                                      </p:cBhvr>
                                      <p:to>
                                        <p:strVal val="visible"/>
                                      </p:to>
                                    </p:set>
                                    <p:animEffect transition="in" filter="blinds(horizontal)">
                                      <p:cBhvr>
                                        <p:cTn id="50" dur="500"/>
                                        <p:tgtEl>
                                          <p:spTgt spid="66581"/>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66582"/>
                                        </p:tgtEl>
                                        <p:attrNameLst>
                                          <p:attrName>style.visibility</p:attrName>
                                        </p:attrNameLst>
                                      </p:cBhvr>
                                      <p:to>
                                        <p:strVal val="visible"/>
                                      </p:to>
                                    </p:set>
                                    <p:animEffect transition="in" filter="blinds(horizontal)">
                                      <p:cBhvr>
                                        <p:cTn id="53" dur="500"/>
                                        <p:tgtEl>
                                          <p:spTgt spid="6658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66591"/>
                                        </p:tgtEl>
                                        <p:attrNameLst>
                                          <p:attrName>style.visibility</p:attrName>
                                        </p:attrNameLst>
                                      </p:cBhvr>
                                      <p:to>
                                        <p:strVal val="visible"/>
                                      </p:to>
                                    </p:set>
                                    <p:animEffect transition="in" filter="blinds(horizontal)">
                                      <p:cBhvr>
                                        <p:cTn id="58" dur="500"/>
                                        <p:tgtEl>
                                          <p:spTgt spid="6659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6592"/>
                                        </p:tgtEl>
                                        <p:attrNameLst>
                                          <p:attrName>style.visibility</p:attrName>
                                        </p:attrNameLst>
                                      </p:cBhvr>
                                      <p:to>
                                        <p:strVal val="visible"/>
                                      </p:to>
                                    </p:set>
                                    <p:animEffect transition="in" filter="blinds(horizontal)">
                                      <p:cBhvr>
                                        <p:cTn id="61" dur="500"/>
                                        <p:tgtEl>
                                          <p:spTgt spid="66592"/>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6593"/>
                                        </p:tgtEl>
                                        <p:attrNameLst>
                                          <p:attrName>style.visibility</p:attrName>
                                        </p:attrNameLst>
                                      </p:cBhvr>
                                      <p:to>
                                        <p:strVal val="visible"/>
                                      </p:to>
                                    </p:set>
                                    <p:animEffect transition="in" filter="blinds(horizontal)">
                                      <p:cBhvr>
                                        <p:cTn id="64" dur="500"/>
                                        <p:tgtEl>
                                          <p:spTgt spid="6659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66594"/>
                                        </p:tgtEl>
                                        <p:attrNameLst>
                                          <p:attrName>style.visibility</p:attrName>
                                        </p:attrNameLst>
                                      </p:cBhvr>
                                      <p:to>
                                        <p:strVal val="visible"/>
                                      </p:to>
                                    </p:set>
                                    <p:animEffect transition="in" filter="blinds(horizontal)">
                                      <p:cBhvr>
                                        <p:cTn id="67" dur="500"/>
                                        <p:tgtEl>
                                          <p:spTgt spid="66594"/>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66595"/>
                                        </p:tgtEl>
                                        <p:attrNameLst>
                                          <p:attrName>style.visibility</p:attrName>
                                        </p:attrNameLst>
                                      </p:cBhvr>
                                      <p:to>
                                        <p:strVal val="visible"/>
                                      </p:to>
                                    </p:set>
                                    <p:animEffect transition="in" filter="blinds(horizontal)">
                                      <p:cBhvr>
                                        <p:cTn id="70" dur="500"/>
                                        <p:tgtEl>
                                          <p:spTgt spid="6659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66596"/>
                                        </p:tgtEl>
                                        <p:attrNameLst>
                                          <p:attrName>style.visibility</p:attrName>
                                        </p:attrNameLst>
                                      </p:cBhvr>
                                      <p:to>
                                        <p:strVal val="visible"/>
                                      </p:to>
                                    </p:set>
                                    <p:animEffect transition="in" filter="blinds(horizontal)">
                                      <p:cBhvr>
                                        <p:cTn id="75" dur="500"/>
                                        <p:tgtEl>
                                          <p:spTgt spid="66596"/>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66597"/>
                                        </p:tgtEl>
                                        <p:attrNameLst>
                                          <p:attrName>style.visibility</p:attrName>
                                        </p:attrNameLst>
                                      </p:cBhvr>
                                      <p:to>
                                        <p:strVal val="visible"/>
                                      </p:to>
                                    </p:set>
                                    <p:animEffect transition="in" filter="blinds(horizontal)">
                                      <p:cBhvr>
                                        <p:cTn id="78" dur="500"/>
                                        <p:tgtEl>
                                          <p:spTgt spid="66597"/>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66598"/>
                                        </p:tgtEl>
                                        <p:attrNameLst>
                                          <p:attrName>style.visibility</p:attrName>
                                        </p:attrNameLst>
                                      </p:cBhvr>
                                      <p:to>
                                        <p:strVal val="visible"/>
                                      </p:to>
                                    </p:set>
                                    <p:animEffect transition="in" filter="blinds(horizontal)">
                                      <p:cBhvr>
                                        <p:cTn id="81" dur="500"/>
                                        <p:tgtEl>
                                          <p:spTgt spid="66598"/>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6599"/>
                                        </p:tgtEl>
                                        <p:attrNameLst>
                                          <p:attrName>style.visibility</p:attrName>
                                        </p:attrNameLst>
                                      </p:cBhvr>
                                      <p:to>
                                        <p:strVal val="visible"/>
                                      </p:to>
                                    </p:set>
                                    <p:animEffect transition="in" filter="blinds(horizontal)">
                                      <p:cBhvr>
                                        <p:cTn id="84" dur="500"/>
                                        <p:tgtEl>
                                          <p:spTgt spid="66599"/>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66600"/>
                                        </p:tgtEl>
                                        <p:attrNameLst>
                                          <p:attrName>style.visibility</p:attrName>
                                        </p:attrNameLst>
                                      </p:cBhvr>
                                      <p:to>
                                        <p:strVal val="visible"/>
                                      </p:to>
                                    </p:set>
                                    <p:animEffect transition="in" filter="blinds(horizontal)">
                                      <p:cBhvr>
                                        <p:cTn id="87" dur="500"/>
                                        <p:tgtEl>
                                          <p:spTgt spid="66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animBg="1"/>
      <p:bldP spid="66577" grpId="0" animBg="1"/>
      <p:bldP spid="66578" grpId="0" animBg="1"/>
      <p:bldP spid="66579" grpId="0" animBg="1"/>
      <p:bldP spid="66580" grpId="0" animBg="1"/>
      <p:bldP spid="66581" grpId="0" animBg="1"/>
      <p:bldP spid="66582" grpId="0" animBg="1"/>
      <p:bldP spid="66583" grpId="0" animBg="1"/>
      <p:bldP spid="66584" grpId="0" animBg="1"/>
      <p:bldP spid="66585" grpId="0" animBg="1"/>
      <p:bldP spid="66586" grpId="0" animBg="1"/>
      <p:bldP spid="66587" grpId="0" animBg="1"/>
      <p:bldP spid="66588" grpId="0" animBg="1"/>
      <p:bldP spid="66589" grpId="0" animBg="1"/>
      <p:bldP spid="66590" grpId="0" animBg="1"/>
      <p:bldP spid="66591" grpId="0" animBg="1"/>
      <p:bldP spid="66592" grpId="0" animBg="1"/>
      <p:bldP spid="66593" grpId="0" animBg="1"/>
      <p:bldP spid="66594" grpId="0" animBg="1"/>
      <p:bldP spid="66595" grpId="0" animBg="1"/>
      <p:bldP spid="66596" grpId="0" animBg="1"/>
      <p:bldP spid="66597" grpId="0" animBg="1"/>
      <p:bldP spid="66598" grpId="0" animBg="1"/>
      <p:bldP spid="66599" grpId="0" animBg="1"/>
      <p:bldP spid="66600" grpId="0" animBg="1"/>
    </p:bldLst>
  </p:timing>
</p:sld>
</file>

<file path=ppt/theme/theme1.xml><?xml version="1.0" encoding="utf-8"?>
<a:theme xmlns:a="http://schemas.openxmlformats.org/drawingml/2006/main" name="1_默认设计模板">
  <a:themeElements>
    <a:clrScheme name="1_默认设计模板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C0000"/>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9653</TotalTime>
  <Words>12201</Words>
  <Application>Microsoft Office PowerPoint</Application>
  <PresentationFormat>全屏显示(4:3)</PresentationFormat>
  <Paragraphs>2856</Paragraphs>
  <Slides>187</Slides>
  <Notes>39</Notes>
  <HiddenSlides>3</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187</vt:i4>
      </vt:variant>
    </vt:vector>
  </HeadingPairs>
  <TitlesOfParts>
    <vt:vector size="197" baseType="lpstr">
      <vt:lpstr>黑体</vt:lpstr>
      <vt:lpstr>华文楷体</vt:lpstr>
      <vt:lpstr>楷体_GB2312</vt:lpstr>
      <vt:lpstr>宋体</vt:lpstr>
      <vt:lpstr>Arial</vt:lpstr>
      <vt:lpstr>Tahoma</vt:lpstr>
      <vt:lpstr>Times New Roman</vt:lpstr>
      <vt:lpstr>Wingdings</vt:lpstr>
      <vt:lpstr>1_默认设计模板</vt:lpstr>
      <vt:lpstr>BMP 图象</vt:lpstr>
      <vt:lpstr>软件工程</vt:lpstr>
      <vt:lpstr>第七章 测试</vt:lpstr>
      <vt:lpstr>7.1 软件测试概述</vt:lpstr>
      <vt:lpstr>第七章 测试</vt:lpstr>
      <vt:lpstr>7.1 软件测试概述</vt:lpstr>
      <vt:lpstr>7.1.1软件测试的定义</vt:lpstr>
      <vt:lpstr>7.1.2软件测试的目的</vt:lpstr>
      <vt:lpstr>7.1.2软件测试的目的</vt:lpstr>
      <vt:lpstr>7.1.2软件测试的目的</vt:lpstr>
      <vt:lpstr>7.1.3 软件测试的对象</vt:lpstr>
      <vt:lpstr>PowerPoint 演示文稿</vt:lpstr>
      <vt:lpstr>7.1.3 软件测试的对象</vt:lpstr>
      <vt:lpstr>7.2 测试步骤</vt:lpstr>
      <vt:lpstr>7.2 测试步骤</vt:lpstr>
      <vt:lpstr>7.3 测试方法</vt:lpstr>
      <vt:lpstr>7.3 测试方法</vt:lpstr>
      <vt:lpstr>7.3 测试方法</vt:lpstr>
      <vt:lpstr>7.3 测试方法</vt:lpstr>
      <vt:lpstr>7.3 测试方法</vt:lpstr>
      <vt:lpstr>7.4 测试用例的设计</vt:lpstr>
      <vt:lpstr>7.4.1 白盒测试用例设计</vt:lpstr>
      <vt:lpstr>7.4.1 【⑴逻辑覆盖法】</vt:lpstr>
      <vt:lpstr>7.4.1 【⑴逻辑覆盖法】</vt:lpstr>
      <vt:lpstr>7.4.1 【⑴逻辑覆盖法】</vt:lpstr>
      <vt:lpstr>7.4.1 【⑴逻辑覆盖法】</vt:lpstr>
      <vt:lpstr>7.4.1 【⑴逻辑覆盖法】</vt:lpstr>
      <vt:lpstr>7.4.1 【⑴逻辑覆盖法】</vt:lpstr>
      <vt:lpstr>7.4.1 【⑴逻辑覆盖法】</vt:lpstr>
      <vt:lpstr>7.4.1 【⑴逻辑覆盖法】</vt:lpstr>
      <vt:lpstr>7.4.1 【⑴逻辑覆盖法】</vt:lpstr>
      <vt:lpstr>7.4.1 【⑴逻辑覆盖法】</vt:lpstr>
      <vt:lpstr>问题（1）</vt:lpstr>
      <vt:lpstr>问题（2）</vt:lpstr>
      <vt:lpstr>问题（3）</vt:lpstr>
      <vt:lpstr>问题（4）</vt:lpstr>
      <vt:lpstr>7.4.1 【⑴逻辑覆盖法】</vt:lpstr>
      <vt:lpstr>7.4.1 【⑴逻辑覆盖法】</vt:lpstr>
      <vt:lpstr>7.4.1 【⑴逻辑覆盖法】</vt:lpstr>
      <vt:lpstr>7.4.1 【⑴逻辑覆盖法】</vt:lpstr>
      <vt:lpstr>7.4.1 【⑴逻辑覆盖法】</vt:lpstr>
      <vt:lpstr>7.4.1 【⑴逻辑覆盖法】</vt:lpstr>
      <vt:lpstr>7.4.1 【⑴逻辑覆盖法】</vt:lpstr>
      <vt:lpstr>7.4.1 【⑴逻辑覆盖法】</vt:lpstr>
      <vt:lpstr>7.4.1 【⑴逻辑覆盖法】</vt:lpstr>
      <vt:lpstr>7.4.1 【⑵路径测试法】</vt:lpstr>
      <vt:lpstr>7.4.1 【⑵路径测试法】</vt:lpstr>
      <vt:lpstr>7.4.1 【⑵路径测试法】</vt:lpstr>
      <vt:lpstr>7.4.1 【⑵路径测试法】</vt:lpstr>
      <vt:lpstr>7.4.1 【⑵路径测试法】</vt:lpstr>
      <vt:lpstr>二、基本路径测试</vt:lpstr>
      <vt:lpstr>PowerPoint 演示文稿</vt:lpstr>
      <vt:lpstr>步骤一：画程序流图</vt:lpstr>
      <vt:lpstr>二、计算环形复杂度</vt:lpstr>
      <vt:lpstr>步骤三：确定基本路径集合</vt:lpstr>
      <vt:lpstr>基本路径集合</vt:lpstr>
      <vt:lpstr>四、剔除不可行路径，补充其他重要路径</vt:lpstr>
      <vt:lpstr>五、根据路径集合设计测试用例</vt:lpstr>
      <vt:lpstr>例子：</vt:lpstr>
      <vt:lpstr>1.画出相应的流图 2.计算环形复杂度</vt:lpstr>
      <vt:lpstr>3.确定线性独立路径的基本集合</vt:lpstr>
      <vt:lpstr>基本路径测试  例2</vt:lpstr>
      <vt:lpstr>三、循环结构测试</vt:lpstr>
      <vt:lpstr>三、循环结构测试</vt:lpstr>
      <vt:lpstr>7.4.1 白盒测试用例设计</vt:lpstr>
      <vt:lpstr>PowerPoint 演示文稿</vt:lpstr>
      <vt:lpstr>7.4.2 黑盒测试用例设计</vt:lpstr>
      <vt:lpstr>7.4.2 黑盒测试用例设计</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7.4.2 【⑴等价分类法】</vt:lpstr>
      <vt:lpstr>等价类方法的补充说明</vt:lpstr>
      <vt:lpstr>等价类方法的补充说明</vt:lpstr>
      <vt:lpstr>等价类方法的补充说明</vt:lpstr>
      <vt:lpstr>等价类划分课堂作业</vt:lpstr>
      <vt:lpstr>PowerPoint 演示文稿</vt:lpstr>
      <vt:lpstr>设计测试用例</vt:lpstr>
      <vt:lpstr>7.4.2 黑盒测试用例设计</vt:lpstr>
      <vt:lpstr>PowerPoint 演示文稿</vt:lpstr>
      <vt:lpstr>边界值分析法原则</vt:lpstr>
      <vt:lpstr>边界值分析法原则</vt:lpstr>
      <vt:lpstr>边界值分析设计测试用例</vt:lpstr>
      <vt:lpstr>7.4.2 【⑵边界值分析法】</vt:lpstr>
      <vt:lpstr>边界值测试</vt:lpstr>
      <vt:lpstr>边界值测试</vt:lpstr>
      <vt:lpstr>边界值方法</vt:lpstr>
      <vt:lpstr>边界值方法</vt:lpstr>
      <vt:lpstr>边界值方法</vt:lpstr>
      <vt:lpstr>边界值方法</vt:lpstr>
      <vt:lpstr>7.4.2 【⑵边界值分析法】</vt:lpstr>
      <vt:lpstr>7.4.2 黑盒测试用例设计</vt:lpstr>
      <vt:lpstr>7.4.3 实用测试策略</vt:lpstr>
      <vt:lpstr>7.4.3 实用测试策略</vt:lpstr>
      <vt:lpstr>7.4.3 实用测试策略</vt:lpstr>
      <vt:lpstr>7.4.3 实用测试策略</vt:lpstr>
      <vt:lpstr>7.4.3 实用测试策略</vt:lpstr>
      <vt:lpstr>7.4.3 实用测试策略</vt:lpstr>
      <vt:lpstr>PowerPoint 演示文稿</vt:lpstr>
      <vt:lpstr>7.1.4 软件测试的原则（1）</vt:lpstr>
      <vt:lpstr>7.1.4 软件测试的原则（1）</vt:lpstr>
      <vt:lpstr>7.1.4 软件测试的原则（2）</vt:lpstr>
      <vt:lpstr>测试步骤</vt:lpstr>
      <vt:lpstr>7.5 单元测试</vt:lpstr>
      <vt:lpstr>7.5 单元测试</vt:lpstr>
      <vt:lpstr>7.5 单元测试</vt:lpstr>
      <vt:lpstr>7.5 单元测试</vt:lpstr>
      <vt:lpstr>7.5 单元测试</vt:lpstr>
      <vt:lpstr>7.5 单元测试</vt:lpstr>
      <vt:lpstr>7.5 单元测试</vt:lpstr>
      <vt:lpstr>7.5 单元测试</vt:lpstr>
      <vt:lpstr>7.5 单元测试</vt:lpstr>
      <vt:lpstr>7.5 单元测试</vt:lpstr>
      <vt:lpstr>7.5 单元测试</vt:lpstr>
      <vt:lpstr>7.5 单元测试</vt:lpstr>
      <vt:lpstr>7.5 单元测试</vt:lpstr>
      <vt:lpstr>7.5 单元测试</vt:lpstr>
      <vt:lpstr>7.6 集成测试</vt:lpstr>
      <vt:lpstr>7.6 集成测试</vt:lpstr>
      <vt:lpstr>7.6 集成测试</vt:lpstr>
      <vt:lpstr>7.6 集成测试</vt:lpstr>
      <vt:lpstr>7.6 集成测试</vt:lpstr>
      <vt:lpstr>7.6 集成测试</vt:lpstr>
      <vt:lpstr>①深度优先</vt:lpstr>
      <vt:lpstr>②广度优先</vt:lpstr>
      <vt:lpstr>7.6 集成测试</vt:lpstr>
      <vt:lpstr>⑵自底向上</vt:lpstr>
      <vt:lpstr>7.6 集成测试</vt:lpstr>
      <vt:lpstr>7.7.1 确认测试</vt:lpstr>
      <vt:lpstr>7.7.1 确认测试</vt:lpstr>
      <vt:lpstr>7.7.1 确认测试</vt:lpstr>
      <vt:lpstr>7.7.1 确认测试</vt:lpstr>
      <vt:lpstr>7.7.1 确认测试</vt:lpstr>
      <vt:lpstr>7.7.2 系统(验收)测试</vt:lpstr>
      <vt:lpstr>7.7.3α测试、β测试</vt:lpstr>
      <vt:lpstr>7.7.3α测试、β测试</vt:lpstr>
      <vt:lpstr>7.7.3α测试、β测试</vt:lpstr>
      <vt:lpstr>7.7.4测试种类</vt:lpstr>
      <vt:lpstr>7.7.4 测试种类</vt:lpstr>
      <vt:lpstr>7.7.4 测试种类</vt:lpstr>
      <vt:lpstr>7.7.4 测试种类</vt:lpstr>
      <vt:lpstr>7.7.4 测试种类</vt:lpstr>
      <vt:lpstr>7.7.4 测试种类</vt:lpstr>
      <vt:lpstr>7.7.4 测试种类</vt:lpstr>
      <vt:lpstr>7.7.4 测试种类</vt:lpstr>
      <vt:lpstr>7.7.4 测试种类</vt:lpstr>
      <vt:lpstr>PowerPoint 演示文稿</vt:lpstr>
      <vt:lpstr>7.7.4 测试种类</vt:lpstr>
      <vt:lpstr>7.7.4 测试种类</vt:lpstr>
      <vt:lpstr>7.7.4 测试种类</vt:lpstr>
      <vt:lpstr>7.7.4 测试种类</vt:lpstr>
      <vt:lpstr>PowerPoint 演示文稿</vt:lpstr>
      <vt:lpstr>7.7.4 测试种类</vt:lpstr>
      <vt:lpstr>PowerPoint 演示文稿</vt:lpstr>
      <vt:lpstr>7.7.4 测试种类</vt:lpstr>
      <vt:lpstr>7.7.4 测试种类</vt:lpstr>
      <vt:lpstr>7.7.4 测试种类</vt:lpstr>
      <vt:lpstr>回归测试的概念</vt:lpstr>
      <vt:lpstr>回归测试方法</vt:lpstr>
      <vt:lpstr>1 测试用例库的维护 </vt:lpstr>
      <vt:lpstr>2 回归测试包的选择 </vt:lpstr>
      <vt:lpstr>3  回归测试的基本过程 </vt:lpstr>
      <vt:lpstr>7.9 自动测试工具</vt:lpstr>
      <vt:lpstr>7.9.1 测试工具的分类</vt:lpstr>
      <vt:lpstr>7.9.1 测试工具的分类</vt:lpstr>
      <vt:lpstr>7.9.1 测试工具的分类</vt:lpstr>
      <vt:lpstr>PowerPoint 演示文稿</vt:lpstr>
      <vt:lpstr>7.9.1 测试工具的分类</vt:lpstr>
      <vt:lpstr>7.9.1 测试工具的分类</vt:lpstr>
      <vt:lpstr>PowerPoint 演示文稿</vt:lpstr>
      <vt:lpstr>7.9.1 测试工具的分类</vt:lpstr>
      <vt:lpstr>7.9.1 测试工具的分类</vt:lpstr>
      <vt:lpstr>7.9.1 测试工具的分类</vt:lpstr>
      <vt:lpstr>7.9.1 测试工具的分类</vt:lpstr>
      <vt:lpstr>7.9.1 测试工具的分类</vt:lpstr>
      <vt:lpstr>课后报告</vt:lpstr>
    </vt:vector>
  </TitlesOfParts>
  <Company>CUMT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王荣存;张博</dc:creator>
  <cp:lastModifiedBy>zlsally</cp:lastModifiedBy>
  <cp:revision>2038</cp:revision>
  <cp:lastPrinted>1601-01-01T00:00:00Z</cp:lastPrinted>
  <dcterms:created xsi:type="dcterms:W3CDTF">1601-01-01T00:00:00Z</dcterms:created>
  <dcterms:modified xsi:type="dcterms:W3CDTF">2020-01-05T03:01:34Z</dcterms:modified>
  <cp:version>2018</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